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0.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1.xml" ContentType="application/vnd.openxmlformats-officedocument.presentationml.notesSlide+xml"/>
  <Override PartName="/ppt/charts/chart4.xml" ContentType="application/vnd.openxmlformats-officedocument.drawingml.chart+xml"/>
  <Override PartName="/ppt/notesSlides/notesSlide12.xml" ContentType="application/vnd.openxmlformats-officedocument.presentationml.notesSl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rts/chart9.xml" ContentType="application/vnd.openxmlformats-officedocument.drawingml.chart+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4" r:id="rId5"/>
  </p:sldMasterIdLst>
  <p:notesMasterIdLst>
    <p:notesMasterId r:id="rId41"/>
  </p:notesMasterIdLst>
  <p:handoutMasterIdLst>
    <p:handoutMasterId r:id="rId42"/>
  </p:handoutMasterIdLst>
  <p:sldIdLst>
    <p:sldId id="302" r:id="rId6"/>
    <p:sldId id="3023" r:id="rId7"/>
    <p:sldId id="3006" r:id="rId8"/>
    <p:sldId id="3007" r:id="rId9"/>
    <p:sldId id="3009" r:id="rId10"/>
    <p:sldId id="3010" r:id="rId11"/>
    <p:sldId id="303" r:id="rId12"/>
    <p:sldId id="3011" r:id="rId13"/>
    <p:sldId id="308" r:id="rId14"/>
    <p:sldId id="3013" r:id="rId15"/>
    <p:sldId id="3019" r:id="rId16"/>
    <p:sldId id="3014" r:id="rId17"/>
    <p:sldId id="305" r:id="rId18"/>
    <p:sldId id="3016" r:id="rId19"/>
    <p:sldId id="3022" r:id="rId20"/>
    <p:sldId id="306" r:id="rId21"/>
    <p:sldId id="3017" r:id="rId22"/>
    <p:sldId id="442" r:id="rId23"/>
    <p:sldId id="441" r:id="rId24"/>
    <p:sldId id="266" r:id="rId25"/>
    <p:sldId id="267" r:id="rId26"/>
    <p:sldId id="408" r:id="rId27"/>
    <p:sldId id="265" r:id="rId28"/>
    <p:sldId id="407" r:id="rId29"/>
    <p:sldId id="439" r:id="rId30"/>
    <p:sldId id="3012" r:id="rId31"/>
    <p:sldId id="409" r:id="rId32"/>
    <p:sldId id="307" r:id="rId33"/>
    <p:sldId id="304" r:id="rId34"/>
    <p:sldId id="3015" r:id="rId35"/>
    <p:sldId id="3020" r:id="rId36"/>
    <p:sldId id="445" r:id="rId37"/>
    <p:sldId id="446" r:id="rId38"/>
    <p:sldId id="447" r:id="rId39"/>
    <p:sldId id="3018" r:id="rId40"/>
  </p:sldIdLst>
  <p:sldSz cx="12192000" cy="6858000"/>
  <p:notesSz cx="7315200" cy="9601200"/>
  <p:custDataLst>
    <p:tags r:id="rId4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3" orient="horz" pos="4248" userDrawn="1">
          <p15:clr>
            <a:srgbClr val="A4A3A4"/>
          </p15:clr>
        </p15:guide>
        <p15:guide id="8" orient="horz" pos="901" userDrawn="1">
          <p15:clr>
            <a:srgbClr val="A4A3A4"/>
          </p15:clr>
        </p15:guide>
        <p15:guide id="9" pos="7168" userDrawn="1">
          <p15:clr>
            <a:srgbClr val="A4A3A4"/>
          </p15:clr>
        </p15:guide>
        <p15:guide id="10" pos="120" userDrawn="1">
          <p15:clr>
            <a:srgbClr val="A4A3A4"/>
          </p15:clr>
        </p15:guide>
        <p15:guide id="11" pos="480" userDrawn="1">
          <p15:clr>
            <a:srgbClr val="A4A3A4"/>
          </p15:clr>
        </p15:guide>
      </p15:sldGuideLst>
    </p:ext>
    <p:ext uri="{2D200454-40CA-4A62-9FC3-DE9A4176ACB9}">
      <p15:notesGuideLst xmlns:p15="http://schemas.microsoft.com/office/powerpoint/2012/main">
        <p15:guide id="1" orient="horz" pos="3024" userDrawn="1">
          <p15:clr>
            <a:srgbClr val="A4A3A4"/>
          </p15:clr>
        </p15:guide>
        <p15:guide id="2" orient="horz" pos="95" userDrawn="1">
          <p15:clr>
            <a:srgbClr val="A4A3A4"/>
          </p15:clr>
        </p15:guide>
        <p15:guide id="3" orient="horz" pos="5949" userDrawn="1">
          <p15:clr>
            <a:srgbClr val="A4A3A4"/>
          </p15:clr>
        </p15:guide>
        <p15:guide id="4" pos="2304" userDrawn="1">
          <p15:clr>
            <a:srgbClr val="A4A3A4"/>
          </p15:clr>
        </p15:guide>
        <p15:guide id="5" pos="125" userDrawn="1">
          <p15:clr>
            <a:srgbClr val="A4A3A4"/>
          </p15:clr>
        </p15:guide>
        <p15:guide id="6" pos="451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211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1CE1"/>
    <a:srgbClr val="FC840C"/>
    <a:srgbClr val="00D3E6"/>
    <a:srgbClr val="000000"/>
    <a:srgbClr val="003161"/>
    <a:srgbClr val="CBD7E9"/>
    <a:srgbClr val="E7ECF4"/>
    <a:srgbClr val="604A7B"/>
    <a:srgbClr val="E7E8EA"/>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497" autoAdjust="0"/>
    <p:restoredTop sz="94765" autoAdjust="0"/>
  </p:normalViewPr>
  <p:slideViewPr>
    <p:cSldViewPr snapToGrid="0" snapToObjects="1" showGuides="1">
      <p:cViewPr varScale="1">
        <p:scale>
          <a:sx n="108" d="100"/>
          <a:sy n="108" d="100"/>
        </p:scale>
        <p:origin x="282" y="78"/>
      </p:cViewPr>
      <p:guideLst>
        <p:guide orient="horz" pos="4248"/>
        <p:guide orient="horz" pos="901"/>
        <p:guide pos="7168"/>
        <p:guide pos="120"/>
        <p:guide pos="480"/>
      </p:guideLst>
    </p:cSldViewPr>
  </p:slideViewPr>
  <p:notesTextViewPr>
    <p:cViewPr>
      <p:scale>
        <a:sx n="100" d="100"/>
        <a:sy n="100" d="100"/>
      </p:scale>
      <p:origin x="0" y="0"/>
    </p:cViewPr>
  </p:notesTextViewPr>
  <p:sorterViewPr>
    <p:cViewPr varScale="1">
      <p:scale>
        <a:sx n="100" d="100"/>
        <a:sy n="100" d="100"/>
      </p:scale>
      <p:origin x="0" y="-5568"/>
    </p:cViewPr>
  </p:sorterViewPr>
  <p:notesViewPr>
    <p:cSldViewPr snapToGrid="0" snapToObjects="1">
      <p:cViewPr varScale="1">
        <p:scale>
          <a:sx n="94" d="100"/>
          <a:sy n="94" d="100"/>
        </p:scale>
        <p:origin x="654" y="102"/>
      </p:cViewPr>
      <p:guideLst>
        <p:guide orient="horz" pos="3024"/>
        <p:guide orient="horz" pos="95"/>
        <p:guide orient="horz" pos="5949"/>
        <p:guide pos="2304"/>
        <p:guide pos="125"/>
        <p:guide pos="451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handoutMaster" Target="handoutMasters/handoutMaster1.xml"/><Relationship Id="rId47"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commentAuthors" Target="commentAuthor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ags" Target="tags/tag1.xml"/><Relationship Id="rId48"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6.xml"/><Relationship Id="rId1" Type="http://schemas.microsoft.com/office/2011/relationships/chartStyle" Target="style6.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7.xml"/><Relationship Id="rId1" Type="http://schemas.microsoft.com/office/2011/relationships/chartStyle" Target="style7.xml"/></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7298150880487905E-2"/>
          <c:y val="6.0677433021448936E-2"/>
          <c:w val="0.83788029237021311"/>
          <c:h val="0.78000711921192156"/>
        </c:manualLayout>
      </c:layout>
      <c:barChart>
        <c:barDir val="col"/>
        <c:grouping val="stacked"/>
        <c:varyColors val="0"/>
        <c:ser>
          <c:idx val="0"/>
          <c:order val="0"/>
          <c:tx>
            <c:strRef>
              <c:f>Sheet1!$B$1</c:f>
              <c:strCache>
                <c:ptCount val="1"/>
                <c:pt idx="0">
                  <c:v>STEMI</c:v>
                </c:pt>
              </c:strCache>
            </c:strRef>
          </c:tx>
          <c:spPr>
            <a:solidFill>
              <a:srgbClr val="00B050"/>
            </a:solidFill>
            <a:ln>
              <a:noFill/>
            </a:ln>
            <a:effectLst/>
          </c:spPr>
          <c:invertIfNegative val="0"/>
          <c:cat>
            <c:strRef>
              <c:f>Sheet1!$A$2:$A$3</c:f>
              <c:strCache>
                <c:ptCount val="2"/>
                <c:pt idx="0">
                  <c:v>&lt;24h</c:v>
                </c:pt>
                <c:pt idx="1">
                  <c:v>24-72h</c:v>
                </c:pt>
              </c:strCache>
            </c:strRef>
          </c:cat>
          <c:val>
            <c:numRef>
              <c:f>Sheet1!$B$2:$B$3</c:f>
              <c:numCache>
                <c:formatCode>General</c:formatCode>
                <c:ptCount val="2"/>
                <c:pt idx="0">
                  <c:v>37</c:v>
                </c:pt>
              </c:numCache>
            </c:numRef>
          </c:val>
          <c:extLst>
            <c:ext xmlns:c16="http://schemas.microsoft.com/office/drawing/2014/chart" uri="{C3380CC4-5D6E-409C-BE32-E72D297353CC}">
              <c16:uniqueId val="{00000000-6008-4173-B17D-40A586E3D393}"/>
            </c:ext>
          </c:extLst>
        </c:ser>
        <c:ser>
          <c:idx val="1"/>
          <c:order val="1"/>
          <c:tx>
            <c:strRef>
              <c:f>Sheet1!$C$1</c:f>
              <c:strCache>
                <c:ptCount val="1"/>
                <c:pt idx="0">
                  <c:v>NSTE-ACS</c:v>
                </c:pt>
              </c:strCache>
            </c:strRef>
          </c:tx>
          <c:spPr>
            <a:solidFill>
              <a:schemeClr val="accent5"/>
            </a:solidFill>
            <a:ln>
              <a:noFill/>
            </a:ln>
            <a:effectLst/>
          </c:spPr>
          <c:invertIfNegative val="0"/>
          <c:cat>
            <c:strRef>
              <c:f>Sheet1!$A$2:$A$3</c:f>
              <c:strCache>
                <c:ptCount val="2"/>
                <c:pt idx="0">
                  <c:v>&lt;24h</c:v>
                </c:pt>
                <c:pt idx="1">
                  <c:v>24-72h</c:v>
                </c:pt>
              </c:strCache>
            </c:strRef>
          </c:cat>
          <c:val>
            <c:numRef>
              <c:f>Sheet1!$C$2:$C$3</c:f>
              <c:numCache>
                <c:formatCode>General</c:formatCode>
                <c:ptCount val="2"/>
                <c:pt idx="0">
                  <c:v>24.7</c:v>
                </c:pt>
                <c:pt idx="1">
                  <c:v>38.299999999999997</c:v>
                </c:pt>
              </c:numCache>
            </c:numRef>
          </c:val>
          <c:extLst>
            <c:ext xmlns:c16="http://schemas.microsoft.com/office/drawing/2014/chart" uri="{C3380CC4-5D6E-409C-BE32-E72D297353CC}">
              <c16:uniqueId val="{00000001-6008-4173-B17D-40A586E3D393}"/>
            </c:ext>
          </c:extLst>
        </c:ser>
        <c:dLbls>
          <c:showLegendKey val="0"/>
          <c:showVal val="0"/>
          <c:showCatName val="0"/>
          <c:showSerName val="0"/>
          <c:showPercent val="0"/>
          <c:showBubbleSize val="0"/>
        </c:dLbls>
        <c:gapWidth val="70"/>
        <c:overlap val="100"/>
        <c:axId val="593060984"/>
        <c:axId val="593063608"/>
      </c:barChart>
      <c:catAx>
        <c:axId val="593060984"/>
        <c:scaling>
          <c:orientation val="minMax"/>
        </c:scaling>
        <c:delete val="0"/>
        <c:axPos val="b"/>
        <c:title>
          <c:tx>
            <c:rich>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en-US" b="1" dirty="0"/>
                  <a:t>Time between symptom onset and</a:t>
                </a:r>
                <a:r>
                  <a:rPr lang="en-US" b="1" baseline="0" dirty="0"/>
                  <a:t> screening</a:t>
                </a:r>
                <a:endParaRPr lang="en-US" b="1" dirty="0"/>
              </a:p>
            </c:rich>
          </c:tx>
          <c:layout>
            <c:manualLayout>
              <c:xMode val="edge"/>
              <c:yMode val="edge"/>
              <c:x val="0.26958976230291354"/>
              <c:y val="0.92855988806218948"/>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de-DE"/>
            </a:p>
          </c:txPr>
        </c:title>
        <c:numFmt formatCode="General" sourceLinked="1"/>
        <c:majorTickMark val="none"/>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de-DE"/>
          </a:p>
        </c:txPr>
        <c:crossAx val="593063608"/>
        <c:crosses val="autoZero"/>
        <c:auto val="1"/>
        <c:lblAlgn val="ctr"/>
        <c:lblOffset val="0"/>
        <c:noMultiLvlLbl val="0"/>
      </c:catAx>
      <c:valAx>
        <c:axId val="593063608"/>
        <c:scaling>
          <c:orientation val="minMax"/>
          <c:max val="80"/>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en-US" b="1" dirty="0"/>
                  <a:t>Proportion of patients (%)</a:t>
                </a:r>
              </a:p>
            </c:rich>
          </c:tx>
          <c:layout>
            <c:manualLayout>
              <c:xMode val="edge"/>
              <c:yMode val="edge"/>
              <c:x val="1.3706455920613359E-3"/>
              <c:y val="9.9820722723785837E-2"/>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de-DE"/>
            </a:p>
          </c:txPr>
        </c:title>
        <c:numFmt formatCode="General" sourceLinked="1"/>
        <c:majorTickMark val="out"/>
        <c:minorTickMark val="none"/>
        <c:tickLblPos val="nextTo"/>
        <c:spPr>
          <a:noFill/>
          <a:ln w="12700">
            <a:solidFill>
              <a:schemeClr val="tx1"/>
            </a:solidFill>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de-DE"/>
          </a:p>
        </c:txPr>
        <c:crossAx val="593060984"/>
        <c:crosses val="autoZero"/>
        <c:crossBetween val="between"/>
        <c:majorUnit val="20"/>
      </c:valAx>
      <c:spPr>
        <a:noFill/>
        <a:ln>
          <a:noFill/>
        </a:ln>
        <a:effectLst/>
      </c:spPr>
    </c:plotArea>
    <c:legend>
      <c:legendPos val="t"/>
      <c:layout>
        <c:manualLayout>
          <c:xMode val="edge"/>
          <c:yMode val="edge"/>
          <c:x val="0.39754749825436625"/>
          <c:y val="2.8422991977037977E-3"/>
          <c:w val="0.31275265641266159"/>
          <c:h val="6.279857861959097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de-D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solidFill>
            <a:schemeClr val="tx1"/>
          </a:solidFill>
        </a:defRPr>
      </a:pPr>
      <a:endParaRPr lang="de-D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273745480597067E-2"/>
          <c:y val="8.7843993362852535E-2"/>
          <c:w val="0.91344248914769566"/>
          <c:h val="0.80114840609315574"/>
        </c:manualLayout>
      </c:layout>
      <c:lineChart>
        <c:grouping val="standard"/>
        <c:varyColors val="0"/>
        <c:ser>
          <c:idx val="0"/>
          <c:order val="0"/>
          <c:tx>
            <c:strRef>
              <c:f>Sheet1!$B$1</c:f>
              <c:strCache>
                <c:ptCount val="1"/>
                <c:pt idx="0">
                  <c:v>Placebo</c:v>
                </c:pt>
              </c:strCache>
            </c:strRef>
          </c:tx>
          <c:spPr>
            <a:ln w="28575" cap="rnd">
              <a:solidFill>
                <a:schemeClr val="accent5"/>
              </a:solidFill>
              <a:round/>
            </a:ln>
            <a:effectLst/>
          </c:spPr>
          <c:marker>
            <c:symbol val="circle"/>
            <c:size val="5"/>
            <c:spPr>
              <a:solidFill>
                <a:schemeClr val="accent5"/>
              </a:solidFill>
              <a:ln w="9525">
                <a:solidFill>
                  <a:schemeClr val="accent5"/>
                </a:solidFill>
              </a:ln>
              <a:effectLst/>
            </c:spPr>
          </c:marker>
          <c:errBars>
            <c:errDir val="y"/>
            <c:errBarType val="both"/>
            <c:errValType val="cust"/>
            <c:noEndCap val="0"/>
            <c:plus>
              <c:numRef>
                <c:f>Sheet1!$J$2:$J$4</c:f>
                <c:numCache>
                  <c:formatCode>General</c:formatCode>
                  <c:ptCount val="3"/>
                  <c:pt idx="0">
                    <c:v>0.16000000000000014</c:v>
                  </c:pt>
                  <c:pt idx="1">
                    <c:v>0.10000000000000009</c:v>
                  </c:pt>
                  <c:pt idx="2">
                    <c:v>0.10000000000000009</c:v>
                  </c:pt>
                </c:numCache>
              </c:numRef>
            </c:plus>
            <c:minus>
              <c:numRef>
                <c:f>Sheet1!$I$2:$I$4</c:f>
                <c:numCache>
                  <c:formatCode>General</c:formatCode>
                  <c:ptCount val="3"/>
                  <c:pt idx="0">
                    <c:v>0.14999999999999991</c:v>
                  </c:pt>
                  <c:pt idx="1">
                    <c:v>0.10000000000000009</c:v>
                  </c:pt>
                  <c:pt idx="2">
                    <c:v>0.1100000000000001</c:v>
                  </c:pt>
                </c:numCache>
              </c:numRef>
            </c:minus>
            <c:spPr>
              <a:noFill/>
              <a:ln w="12700" cap="flat" cmpd="sng" algn="ctr">
                <a:solidFill>
                  <a:schemeClr val="accent5"/>
                </a:solidFill>
                <a:round/>
              </a:ln>
              <a:effectLst/>
            </c:spPr>
          </c:errBars>
          <c:cat>
            <c:strRef>
              <c:f>Sheet1!$A$2:$A$4</c:f>
              <c:strCache>
                <c:ptCount val="3"/>
                <c:pt idx="0">
                  <c:v>Baseline</c:v>
                </c:pt>
                <c:pt idx="1">
                  <c:v>Week 4</c:v>
                </c:pt>
                <c:pt idx="2">
                  <c:v>Week 8</c:v>
                </c:pt>
              </c:strCache>
            </c:strRef>
          </c:cat>
          <c:val>
            <c:numRef>
              <c:f>Sheet1!$B$2:$B$4</c:f>
              <c:numCache>
                <c:formatCode>General</c:formatCode>
                <c:ptCount val="3"/>
                <c:pt idx="0">
                  <c:v>3.4</c:v>
                </c:pt>
                <c:pt idx="1">
                  <c:v>2</c:v>
                </c:pt>
                <c:pt idx="2">
                  <c:v>2.06</c:v>
                </c:pt>
              </c:numCache>
            </c:numRef>
          </c:val>
          <c:smooth val="0"/>
          <c:extLst>
            <c:ext xmlns:c16="http://schemas.microsoft.com/office/drawing/2014/chart" uri="{C3380CC4-5D6E-409C-BE32-E72D297353CC}">
              <c16:uniqueId val="{00000000-3E48-4E45-813E-C6D50B16EAB4}"/>
            </c:ext>
          </c:extLst>
        </c:ser>
        <c:ser>
          <c:idx val="1"/>
          <c:order val="1"/>
          <c:tx>
            <c:strRef>
              <c:f>Sheet1!$C$1</c:f>
              <c:strCache>
                <c:ptCount val="1"/>
                <c:pt idx="0">
                  <c:v>Evolocumab</c:v>
                </c:pt>
              </c:strCache>
            </c:strRef>
          </c:tx>
          <c:spPr>
            <a:ln w="28575" cap="rnd">
              <a:solidFill>
                <a:srgbClr val="FC840C"/>
              </a:solidFill>
              <a:round/>
            </a:ln>
            <a:effectLst/>
          </c:spPr>
          <c:marker>
            <c:symbol val="circle"/>
            <c:size val="5"/>
            <c:spPr>
              <a:solidFill>
                <a:srgbClr val="FC840C"/>
              </a:solidFill>
              <a:ln w="9525">
                <a:solidFill>
                  <a:srgbClr val="FC840C"/>
                </a:solidFill>
              </a:ln>
              <a:effectLst/>
            </c:spPr>
          </c:marker>
          <c:errBars>
            <c:errDir val="y"/>
            <c:errBarType val="both"/>
            <c:errValType val="cust"/>
            <c:noEndCap val="0"/>
            <c:plus>
              <c:numRef>
                <c:f>Sheet1!$L$2:$L$4</c:f>
                <c:numCache>
                  <c:formatCode>General</c:formatCode>
                  <c:ptCount val="3"/>
                  <c:pt idx="0">
                    <c:v>0.1599999999999997</c:v>
                  </c:pt>
                  <c:pt idx="1">
                    <c:v>7.999999999999996E-2</c:v>
                  </c:pt>
                  <c:pt idx="2">
                    <c:v>8.4999999999999964E-2</c:v>
                  </c:pt>
                </c:numCache>
              </c:numRef>
            </c:plus>
            <c:minus>
              <c:numRef>
                <c:f>Sheet1!$K$2:$K$4</c:f>
                <c:numCache>
                  <c:formatCode>General</c:formatCode>
                  <c:ptCount val="3"/>
                  <c:pt idx="0">
                    <c:v>0.14999999999999991</c:v>
                  </c:pt>
                  <c:pt idx="1">
                    <c:v>8.0000000000000071E-2</c:v>
                  </c:pt>
                  <c:pt idx="2">
                    <c:v>8.5000000000000075E-2</c:v>
                  </c:pt>
                </c:numCache>
              </c:numRef>
            </c:minus>
            <c:spPr>
              <a:noFill/>
              <a:ln w="12700" cap="flat" cmpd="sng" algn="ctr">
                <a:solidFill>
                  <a:srgbClr val="FC840C"/>
                </a:solidFill>
                <a:round/>
              </a:ln>
              <a:effectLst/>
            </c:spPr>
          </c:errBars>
          <c:cat>
            <c:strRef>
              <c:f>Sheet1!$A$2:$A$4</c:f>
              <c:strCache>
                <c:ptCount val="3"/>
                <c:pt idx="0">
                  <c:v>Baseline</c:v>
                </c:pt>
                <c:pt idx="1">
                  <c:v>Week 4</c:v>
                </c:pt>
                <c:pt idx="2">
                  <c:v>Week 8</c:v>
                </c:pt>
              </c:strCache>
            </c:strRef>
          </c:cat>
          <c:val>
            <c:numRef>
              <c:f>Sheet1!$C$2:$C$4</c:f>
              <c:numCache>
                <c:formatCode>General</c:formatCode>
                <c:ptCount val="3"/>
                <c:pt idx="0">
                  <c:v>3.6</c:v>
                </c:pt>
                <c:pt idx="1">
                  <c:v>0.79</c:v>
                </c:pt>
                <c:pt idx="2">
                  <c:v>0.79</c:v>
                </c:pt>
              </c:numCache>
            </c:numRef>
          </c:val>
          <c:smooth val="0"/>
          <c:extLst>
            <c:ext xmlns:c16="http://schemas.microsoft.com/office/drawing/2014/chart" uri="{C3380CC4-5D6E-409C-BE32-E72D297353CC}">
              <c16:uniqueId val="{00000001-3E48-4E45-813E-C6D50B16EAB4}"/>
            </c:ext>
          </c:extLst>
        </c:ser>
        <c:dLbls>
          <c:showLegendKey val="0"/>
          <c:showVal val="0"/>
          <c:showCatName val="0"/>
          <c:showSerName val="0"/>
          <c:showPercent val="0"/>
          <c:showBubbleSize val="0"/>
        </c:dLbls>
        <c:marker val="1"/>
        <c:smooth val="0"/>
        <c:axId val="1627755312"/>
        <c:axId val="1200119344"/>
      </c:lineChart>
      <c:catAx>
        <c:axId val="1627755312"/>
        <c:scaling>
          <c:orientation val="minMax"/>
        </c:scaling>
        <c:delete val="0"/>
        <c:axPos val="b"/>
        <c:numFmt formatCode="General" sourceLinked="1"/>
        <c:majorTickMark val="none"/>
        <c:minorTickMark val="none"/>
        <c:tickLblPos val="nextTo"/>
        <c:spPr>
          <a:noFill/>
          <a:ln w="12700" cap="flat" cmpd="sng" algn="ctr">
            <a:solidFill>
              <a:schemeClr val="tx1"/>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de-DE"/>
          </a:p>
        </c:txPr>
        <c:crossAx val="1200119344"/>
        <c:crosses val="autoZero"/>
        <c:auto val="1"/>
        <c:lblAlgn val="ctr"/>
        <c:lblOffset val="0"/>
        <c:noMultiLvlLbl val="0"/>
      </c:catAx>
      <c:valAx>
        <c:axId val="1200119344"/>
        <c:scaling>
          <c:orientation val="minMax"/>
        </c:scaling>
        <c:delete val="0"/>
        <c:axPos val="l"/>
        <c:numFmt formatCode="General" sourceLinked="1"/>
        <c:majorTickMark val="out"/>
        <c:minorTickMark val="none"/>
        <c:tickLblPos val="nextTo"/>
        <c:spPr>
          <a:noFill/>
          <a:ln w="12700">
            <a:solidFill>
              <a:schemeClr val="tx1"/>
            </a:solidFill>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de-DE"/>
          </a:p>
        </c:txPr>
        <c:crossAx val="1627755312"/>
        <c:crosses val="autoZero"/>
        <c:crossBetween val="between"/>
        <c:majorUnit val="1"/>
        <c:minorUnit val="0.1"/>
      </c:valAx>
      <c:spPr>
        <a:noFill/>
        <a:ln>
          <a:noFill/>
        </a:ln>
        <a:effectLst/>
      </c:spPr>
    </c:plotArea>
    <c:legend>
      <c:legendPos val="t"/>
      <c:layout>
        <c:manualLayout>
          <c:xMode val="edge"/>
          <c:yMode val="edge"/>
          <c:x val="0.30637517698121652"/>
          <c:y val="9.1070592336102554E-2"/>
          <c:w val="0.3872495149767754"/>
          <c:h val="9.3827340632698986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de-D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solidFill>
            <a:schemeClr val="tx1"/>
          </a:solidFill>
        </a:defRPr>
      </a:pPr>
      <a:endParaRPr lang="de-D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576140695903676"/>
          <c:y val="0.12163487346194563"/>
          <c:w val="0.91344248914769566"/>
          <c:h val="0.77497488431791806"/>
        </c:manualLayout>
      </c:layout>
      <c:barChart>
        <c:barDir val="col"/>
        <c:grouping val="clustered"/>
        <c:varyColors val="0"/>
        <c:ser>
          <c:idx val="0"/>
          <c:order val="0"/>
          <c:tx>
            <c:strRef>
              <c:f>Sheet1!$B$1</c:f>
              <c:strCache>
                <c:ptCount val="1"/>
                <c:pt idx="0">
                  <c:v>Placebo</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Week 4</c:v>
                </c:pt>
                <c:pt idx="1">
                  <c:v>Week 8</c:v>
                </c:pt>
              </c:strCache>
            </c:strRef>
          </c:cat>
          <c:val>
            <c:numRef>
              <c:f>Sheet1!$B$2:$B$3</c:f>
              <c:numCache>
                <c:formatCode>0.0%</c:formatCode>
                <c:ptCount val="2"/>
                <c:pt idx="0">
                  <c:v>-0.38</c:v>
                </c:pt>
                <c:pt idx="1">
                  <c:v>-0.35399999999999998</c:v>
                </c:pt>
              </c:numCache>
            </c:numRef>
          </c:val>
          <c:extLst>
            <c:ext xmlns:c16="http://schemas.microsoft.com/office/drawing/2014/chart" uri="{C3380CC4-5D6E-409C-BE32-E72D297353CC}">
              <c16:uniqueId val="{00000000-3E48-4E45-813E-C6D50B16EAB4}"/>
            </c:ext>
          </c:extLst>
        </c:ser>
        <c:ser>
          <c:idx val="1"/>
          <c:order val="1"/>
          <c:tx>
            <c:strRef>
              <c:f>Sheet1!$C$1</c:f>
              <c:strCache>
                <c:ptCount val="1"/>
                <c:pt idx="0">
                  <c:v>Evolocumab</c:v>
                </c:pt>
              </c:strCache>
            </c:strRef>
          </c:tx>
          <c:spPr>
            <a:solidFill>
              <a:srgbClr val="FC840C"/>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Week 4</c:v>
                </c:pt>
                <c:pt idx="1">
                  <c:v>Week 8</c:v>
                </c:pt>
              </c:strCache>
            </c:strRef>
          </c:cat>
          <c:val>
            <c:numRef>
              <c:f>Sheet1!$C$2:$C$3</c:f>
              <c:numCache>
                <c:formatCode>0.0%</c:formatCode>
                <c:ptCount val="2"/>
                <c:pt idx="0">
                  <c:v>-0.77400000000000002</c:v>
                </c:pt>
                <c:pt idx="1">
                  <c:v>-0.77100000000000002</c:v>
                </c:pt>
              </c:numCache>
            </c:numRef>
          </c:val>
          <c:extLst>
            <c:ext xmlns:c16="http://schemas.microsoft.com/office/drawing/2014/chart" uri="{C3380CC4-5D6E-409C-BE32-E72D297353CC}">
              <c16:uniqueId val="{00000001-3E48-4E45-813E-C6D50B16EAB4}"/>
            </c:ext>
          </c:extLst>
        </c:ser>
        <c:dLbls>
          <c:dLblPos val="outEnd"/>
          <c:showLegendKey val="0"/>
          <c:showVal val="1"/>
          <c:showCatName val="0"/>
          <c:showSerName val="0"/>
          <c:showPercent val="0"/>
          <c:showBubbleSize val="0"/>
        </c:dLbls>
        <c:gapWidth val="123"/>
        <c:overlap val="-15"/>
        <c:axId val="1627755312"/>
        <c:axId val="1200119344"/>
      </c:barChart>
      <c:catAx>
        <c:axId val="1627755312"/>
        <c:scaling>
          <c:orientation val="minMax"/>
        </c:scaling>
        <c:delete val="0"/>
        <c:axPos val="b"/>
        <c:numFmt formatCode="General" sourceLinked="1"/>
        <c:majorTickMark val="none"/>
        <c:minorTickMark val="none"/>
        <c:tickLblPos val="high"/>
        <c:spPr>
          <a:noFill/>
          <a:ln w="12700" cap="flat" cmpd="sng" algn="ctr">
            <a:solidFill>
              <a:schemeClr val="tx1"/>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de-DE"/>
          </a:p>
        </c:txPr>
        <c:crossAx val="1200119344"/>
        <c:crosses val="autoZero"/>
        <c:auto val="1"/>
        <c:lblAlgn val="ctr"/>
        <c:lblOffset val="300"/>
        <c:noMultiLvlLbl val="0"/>
      </c:catAx>
      <c:valAx>
        <c:axId val="1200119344"/>
        <c:scaling>
          <c:orientation val="minMax"/>
        </c:scaling>
        <c:delete val="0"/>
        <c:axPos val="l"/>
        <c:numFmt formatCode="0%" sourceLinked="0"/>
        <c:majorTickMark val="out"/>
        <c:minorTickMark val="none"/>
        <c:tickLblPos val="nextTo"/>
        <c:spPr>
          <a:noFill/>
          <a:ln w="12700">
            <a:solidFill>
              <a:schemeClr val="tx1"/>
            </a:solidFill>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de-DE"/>
          </a:p>
        </c:txPr>
        <c:crossAx val="1627755312"/>
        <c:crosses val="autoZero"/>
        <c:crossBetween val="between"/>
        <c:majorUnit val="0.25"/>
        <c:minorUnit val="0.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sz="1600">
          <a:solidFill>
            <a:schemeClr val="tx1"/>
          </a:solidFill>
        </a:defRPr>
      </a:pPr>
      <a:endParaRPr lang="de-D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5895490939738741E-2"/>
          <c:y val="1.1511459349863095E-2"/>
          <c:w val="0.89819769280277861"/>
          <c:h val="0.90708095836966918"/>
        </c:manualLayout>
      </c:layout>
      <c:scatterChart>
        <c:scatterStyle val="lineMarker"/>
        <c:varyColors val="0"/>
        <c:ser>
          <c:idx val="0"/>
          <c:order val="0"/>
          <c:tx>
            <c:strRef>
              <c:f>Sheet1!$B$1</c:f>
              <c:strCache>
                <c:ptCount val="1"/>
                <c:pt idx="0">
                  <c:v>Y-Values</c:v>
                </c:pt>
              </c:strCache>
            </c:strRef>
          </c:tx>
          <c:spPr>
            <a:ln w="19050" cap="rnd">
              <a:noFill/>
              <a:round/>
            </a:ln>
            <a:effectLst/>
          </c:spPr>
          <c:marker>
            <c:symbol val="square"/>
            <c:size val="11"/>
            <c:spPr>
              <a:solidFill>
                <a:schemeClr val="accent1"/>
              </a:solidFill>
              <a:ln w="12700">
                <a:noFill/>
              </a:ln>
              <a:effectLst/>
            </c:spPr>
          </c:marker>
          <c:dPt>
            <c:idx val="0"/>
            <c:marker>
              <c:symbol val="diamond"/>
              <c:size val="14"/>
            </c:marker>
            <c:bubble3D val="0"/>
            <c:extLst>
              <c:ext xmlns:c16="http://schemas.microsoft.com/office/drawing/2014/chart" uri="{C3380CC4-5D6E-409C-BE32-E72D297353CC}">
                <c16:uniqueId val="{00000000-9333-4535-9B91-30EC21C291FD}"/>
              </c:ext>
            </c:extLst>
          </c:dPt>
          <c:dPt>
            <c:idx val="1"/>
            <c:bubble3D val="0"/>
            <c:extLst>
              <c:ext xmlns:c16="http://schemas.microsoft.com/office/drawing/2014/chart" uri="{C3380CC4-5D6E-409C-BE32-E72D297353CC}">
                <c16:uniqueId val="{00000001-9333-4535-9B91-30EC21C291FD}"/>
              </c:ext>
            </c:extLst>
          </c:dPt>
          <c:dPt>
            <c:idx val="3"/>
            <c:bubble3D val="0"/>
            <c:extLst>
              <c:ext xmlns:c16="http://schemas.microsoft.com/office/drawing/2014/chart" uri="{C3380CC4-5D6E-409C-BE32-E72D297353CC}">
                <c16:uniqueId val="{00000002-9333-4535-9B91-30EC21C291FD}"/>
              </c:ext>
            </c:extLst>
          </c:dPt>
          <c:dPt>
            <c:idx val="4"/>
            <c:bubble3D val="0"/>
            <c:extLst>
              <c:ext xmlns:c16="http://schemas.microsoft.com/office/drawing/2014/chart" uri="{C3380CC4-5D6E-409C-BE32-E72D297353CC}">
                <c16:uniqueId val="{00000003-9333-4535-9B91-30EC21C291FD}"/>
              </c:ext>
            </c:extLst>
          </c:dPt>
          <c:dPt>
            <c:idx val="5"/>
            <c:bubble3D val="0"/>
            <c:extLst>
              <c:ext xmlns:c16="http://schemas.microsoft.com/office/drawing/2014/chart" uri="{C3380CC4-5D6E-409C-BE32-E72D297353CC}">
                <c16:uniqueId val="{00000004-9333-4535-9B91-30EC21C291FD}"/>
              </c:ext>
            </c:extLst>
          </c:dPt>
          <c:dPt>
            <c:idx val="7"/>
            <c:bubble3D val="0"/>
            <c:extLst>
              <c:ext xmlns:c16="http://schemas.microsoft.com/office/drawing/2014/chart" uri="{C3380CC4-5D6E-409C-BE32-E72D297353CC}">
                <c16:uniqueId val="{00000005-9333-4535-9B91-30EC21C291FD}"/>
              </c:ext>
            </c:extLst>
          </c:dPt>
          <c:dPt>
            <c:idx val="8"/>
            <c:bubble3D val="0"/>
            <c:extLst>
              <c:ext xmlns:c16="http://schemas.microsoft.com/office/drawing/2014/chart" uri="{C3380CC4-5D6E-409C-BE32-E72D297353CC}">
                <c16:uniqueId val="{00000006-9333-4535-9B91-30EC21C291FD}"/>
              </c:ext>
            </c:extLst>
          </c:dPt>
          <c:dPt>
            <c:idx val="9"/>
            <c:bubble3D val="0"/>
            <c:extLst>
              <c:ext xmlns:c16="http://schemas.microsoft.com/office/drawing/2014/chart" uri="{C3380CC4-5D6E-409C-BE32-E72D297353CC}">
                <c16:uniqueId val="{00000007-9333-4535-9B91-30EC21C291FD}"/>
              </c:ext>
            </c:extLst>
          </c:dPt>
          <c:dPt>
            <c:idx val="10"/>
            <c:bubble3D val="0"/>
            <c:extLst>
              <c:ext xmlns:c16="http://schemas.microsoft.com/office/drawing/2014/chart" uri="{C3380CC4-5D6E-409C-BE32-E72D297353CC}">
                <c16:uniqueId val="{00000008-9333-4535-9B91-30EC21C291FD}"/>
              </c:ext>
            </c:extLst>
          </c:dPt>
          <c:dPt>
            <c:idx val="12"/>
            <c:bubble3D val="0"/>
            <c:extLst>
              <c:ext xmlns:c16="http://schemas.microsoft.com/office/drawing/2014/chart" uri="{C3380CC4-5D6E-409C-BE32-E72D297353CC}">
                <c16:uniqueId val="{00000009-9333-4535-9B91-30EC21C291FD}"/>
              </c:ext>
            </c:extLst>
          </c:dPt>
          <c:dPt>
            <c:idx val="13"/>
            <c:bubble3D val="0"/>
            <c:extLst>
              <c:ext xmlns:c16="http://schemas.microsoft.com/office/drawing/2014/chart" uri="{C3380CC4-5D6E-409C-BE32-E72D297353CC}">
                <c16:uniqueId val="{0000000A-9333-4535-9B91-30EC21C291FD}"/>
              </c:ext>
            </c:extLst>
          </c:dPt>
          <c:dPt>
            <c:idx val="14"/>
            <c:bubble3D val="0"/>
            <c:extLst>
              <c:ext xmlns:c16="http://schemas.microsoft.com/office/drawing/2014/chart" uri="{C3380CC4-5D6E-409C-BE32-E72D297353CC}">
                <c16:uniqueId val="{0000000B-9333-4535-9B91-30EC21C291FD}"/>
              </c:ext>
            </c:extLst>
          </c:dPt>
          <c:dPt>
            <c:idx val="15"/>
            <c:bubble3D val="0"/>
            <c:extLst>
              <c:ext xmlns:c16="http://schemas.microsoft.com/office/drawing/2014/chart" uri="{C3380CC4-5D6E-409C-BE32-E72D297353CC}">
                <c16:uniqueId val="{0000000C-9333-4535-9B91-30EC21C291FD}"/>
              </c:ext>
            </c:extLst>
          </c:dPt>
          <c:dPt>
            <c:idx val="16"/>
            <c:bubble3D val="0"/>
            <c:extLst>
              <c:ext xmlns:c16="http://schemas.microsoft.com/office/drawing/2014/chart" uri="{C3380CC4-5D6E-409C-BE32-E72D297353CC}">
                <c16:uniqueId val="{0000000D-9333-4535-9B91-30EC21C291FD}"/>
              </c:ext>
            </c:extLst>
          </c:dPt>
          <c:dPt>
            <c:idx val="17"/>
            <c:bubble3D val="0"/>
            <c:extLst>
              <c:ext xmlns:c16="http://schemas.microsoft.com/office/drawing/2014/chart" uri="{C3380CC4-5D6E-409C-BE32-E72D297353CC}">
                <c16:uniqueId val="{0000000E-9333-4535-9B91-30EC21C291FD}"/>
              </c:ext>
            </c:extLst>
          </c:dPt>
          <c:errBars>
            <c:errDir val="x"/>
            <c:errBarType val="both"/>
            <c:errValType val="cust"/>
            <c:noEndCap val="0"/>
            <c:plus>
              <c:numRef>
                <c:f>Sheet1!$F$2:$F$25</c:f>
                <c:numCache>
                  <c:formatCode>General</c:formatCode>
                  <c:ptCount val="24"/>
                  <c:pt idx="0">
                    <c:v>4.5</c:v>
                  </c:pt>
                  <c:pt idx="1">
                    <c:v>0</c:v>
                  </c:pt>
                  <c:pt idx="2">
                    <c:v>14.199999999999996</c:v>
                  </c:pt>
                  <c:pt idx="3">
                    <c:v>4</c:v>
                  </c:pt>
                  <c:pt idx="4">
                    <c:v>0</c:v>
                  </c:pt>
                  <c:pt idx="5">
                    <c:v>7.1000000000000014</c:v>
                  </c:pt>
                  <c:pt idx="6">
                    <c:v>9.3999999999999986</c:v>
                  </c:pt>
                  <c:pt idx="7">
                    <c:v>28.5</c:v>
                  </c:pt>
                  <c:pt idx="8">
                    <c:v>7.7999999999999972</c:v>
                  </c:pt>
                  <c:pt idx="9">
                    <c:v>45.5</c:v>
                  </c:pt>
                  <c:pt idx="10">
                    <c:v>11.399999999999999</c:v>
                  </c:pt>
                  <c:pt idx="11">
                    <c:v>14.900000000000002</c:v>
                  </c:pt>
                  <c:pt idx="12">
                    <c:v>0</c:v>
                  </c:pt>
                  <c:pt idx="13">
                    <c:v>6.4999999999999964</c:v>
                  </c:pt>
                  <c:pt idx="14">
                    <c:v>7.2999999999999972</c:v>
                  </c:pt>
                  <c:pt idx="15">
                    <c:v>0</c:v>
                  </c:pt>
                  <c:pt idx="16">
                    <c:v>6.1999999999999957</c:v>
                  </c:pt>
                  <c:pt idx="17">
                    <c:v>9.3000000000000007</c:v>
                  </c:pt>
                  <c:pt idx="18">
                    <c:v>0</c:v>
                  </c:pt>
                  <c:pt idx="19">
                    <c:v>5.7000000000000028</c:v>
                  </c:pt>
                  <c:pt idx="20">
                    <c:v>12.299999999999997</c:v>
                  </c:pt>
                  <c:pt idx="21">
                    <c:v>0</c:v>
                  </c:pt>
                  <c:pt idx="22">
                    <c:v>4.5</c:v>
                  </c:pt>
                  <c:pt idx="23">
                    <c:v>8.5999999999999943</c:v>
                  </c:pt>
                </c:numCache>
              </c:numRef>
            </c:plus>
            <c:minus>
              <c:numRef>
                <c:f>Sheet1!$E$2:$E$25</c:f>
                <c:numCache>
                  <c:formatCode>General</c:formatCode>
                  <c:ptCount val="24"/>
                  <c:pt idx="0">
                    <c:v>4.5</c:v>
                  </c:pt>
                  <c:pt idx="1">
                    <c:v>0</c:v>
                  </c:pt>
                  <c:pt idx="2">
                    <c:v>14.299999999999997</c:v>
                  </c:pt>
                  <c:pt idx="3">
                    <c:v>4</c:v>
                  </c:pt>
                  <c:pt idx="4">
                    <c:v>0</c:v>
                  </c:pt>
                  <c:pt idx="5">
                    <c:v>7.2000000000000028</c:v>
                  </c:pt>
                  <c:pt idx="6">
                    <c:v>9.5</c:v>
                  </c:pt>
                  <c:pt idx="7">
                    <c:v>28.500000000000007</c:v>
                  </c:pt>
                  <c:pt idx="8">
                    <c:v>7.9000000000000057</c:v>
                  </c:pt>
                  <c:pt idx="9">
                    <c:v>45.599999999999994</c:v>
                  </c:pt>
                  <c:pt idx="10">
                    <c:v>11.399999999999999</c:v>
                  </c:pt>
                  <c:pt idx="11">
                    <c:v>14.899999999999999</c:v>
                  </c:pt>
                  <c:pt idx="12">
                    <c:v>0</c:v>
                  </c:pt>
                  <c:pt idx="13">
                    <c:v>6.6000000000000014</c:v>
                  </c:pt>
                  <c:pt idx="14">
                    <c:v>7.2000000000000028</c:v>
                  </c:pt>
                  <c:pt idx="15">
                    <c:v>0</c:v>
                  </c:pt>
                  <c:pt idx="16">
                    <c:v>6.2000000000000028</c:v>
                  </c:pt>
                  <c:pt idx="17">
                    <c:v>9.2999999999999972</c:v>
                  </c:pt>
                  <c:pt idx="18">
                    <c:v>0</c:v>
                  </c:pt>
                  <c:pt idx="19">
                    <c:v>5.6999999999999957</c:v>
                  </c:pt>
                  <c:pt idx="20">
                    <c:v>12.400000000000006</c:v>
                  </c:pt>
                  <c:pt idx="21">
                    <c:v>0</c:v>
                  </c:pt>
                  <c:pt idx="22">
                    <c:v>4.5</c:v>
                  </c:pt>
                  <c:pt idx="23">
                    <c:v>8.6000000000000014</c:v>
                  </c:pt>
                </c:numCache>
              </c:numRef>
            </c:minus>
            <c:spPr>
              <a:noFill/>
              <a:ln w="12700" cap="flat" cmpd="sng" algn="ctr">
                <a:solidFill>
                  <a:schemeClr val="tx1"/>
                </a:solidFill>
                <a:round/>
              </a:ln>
              <a:effectLst/>
            </c:spPr>
          </c:errBars>
          <c:xVal>
            <c:numRef>
              <c:f>Sheet1!$A$2:$A$25</c:f>
              <c:numCache>
                <c:formatCode>General</c:formatCode>
                <c:ptCount val="24"/>
                <c:pt idx="0">
                  <c:v>-40.700000000000003</c:v>
                </c:pt>
                <c:pt idx="2">
                  <c:v>-55.8</c:v>
                </c:pt>
                <c:pt idx="3">
                  <c:v>-36.5</c:v>
                </c:pt>
                <c:pt idx="5">
                  <c:v>-35</c:v>
                </c:pt>
                <c:pt idx="6">
                  <c:v>-33.4</c:v>
                </c:pt>
                <c:pt idx="7">
                  <c:v>-42.9</c:v>
                </c:pt>
                <c:pt idx="8">
                  <c:v>-42.8</c:v>
                </c:pt>
                <c:pt idx="9">
                  <c:v>-59.2</c:v>
                </c:pt>
                <c:pt idx="10">
                  <c:v>-47.6</c:v>
                </c:pt>
                <c:pt idx="11">
                  <c:v>-43.7</c:v>
                </c:pt>
                <c:pt idx="13">
                  <c:v>-37.799999999999997</c:v>
                </c:pt>
                <c:pt idx="14">
                  <c:v>-42.3</c:v>
                </c:pt>
                <c:pt idx="16">
                  <c:v>-41.8</c:v>
                </c:pt>
                <c:pt idx="17">
                  <c:v>-41.1</c:v>
                </c:pt>
                <c:pt idx="19">
                  <c:v>-42.1</c:v>
                </c:pt>
                <c:pt idx="20">
                  <c:v>-39.299999999999997</c:v>
                </c:pt>
                <c:pt idx="22">
                  <c:v>-34.6</c:v>
                </c:pt>
                <c:pt idx="23">
                  <c:v>-47.3</c:v>
                </c:pt>
              </c:numCache>
            </c:numRef>
          </c:xVal>
          <c:yVal>
            <c:numRef>
              <c:f>Sheet1!$B$2:$B$25</c:f>
              <c:numCache>
                <c:formatCode>General</c:formatCode>
                <c:ptCount val="2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numCache>
            </c:numRef>
          </c:yVal>
          <c:smooth val="0"/>
          <c:extLst>
            <c:ext xmlns:c16="http://schemas.microsoft.com/office/drawing/2014/chart" uri="{C3380CC4-5D6E-409C-BE32-E72D297353CC}">
              <c16:uniqueId val="{0000000F-9333-4535-9B91-30EC21C291FD}"/>
            </c:ext>
          </c:extLst>
        </c:ser>
        <c:dLbls>
          <c:showLegendKey val="0"/>
          <c:showVal val="0"/>
          <c:showCatName val="0"/>
          <c:showSerName val="0"/>
          <c:showPercent val="0"/>
          <c:showBubbleSize val="0"/>
        </c:dLbls>
        <c:axId val="431551032"/>
        <c:axId val="431553384"/>
      </c:scatterChart>
      <c:valAx>
        <c:axId val="431551032"/>
        <c:scaling>
          <c:orientation val="minMax"/>
          <c:max val="0"/>
          <c:min val="-80"/>
        </c:scaling>
        <c:delete val="0"/>
        <c:axPos val="b"/>
        <c:numFmt formatCode="#,##0" sourceLinked="0"/>
        <c:majorTickMark val="out"/>
        <c:minorTickMark val="none"/>
        <c:tickLblPos val="nextTo"/>
        <c:spPr>
          <a:noFill/>
          <a:ln w="12700" cap="flat" cmpd="sng" algn="ctr">
            <a:solidFill>
              <a:schemeClr val="tx1"/>
            </a:solidFill>
            <a:round/>
          </a:ln>
          <a:effectLst/>
        </c:spPr>
        <c:txPr>
          <a:bodyPr rot="-60000000" vert="horz"/>
          <a:lstStyle/>
          <a:p>
            <a:pPr>
              <a:defRPr/>
            </a:pPr>
            <a:endParaRPr lang="de-DE"/>
          </a:p>
        </c:txPr>
        <c:crossAx val="431553384"/>
        <c:crosses val="max"/>
        <c:crossBetween val="midCat"/>
        <c:majorUnit val="20"/>
      </c:valAx>
      <c:valAx>
        <c:axId val="431553384"/>
        <c:scaling>
          <c:orientation val="maxMin"/>
          <c:max val="4.5"/>
          <c:min val="0.5"/>
        </c:scaling>
        <c:delete val="0"/>
        <c:axPos val="l"/>
        <c:numFmt formatCode="General" sourceLinked="1"/>
        <c:majorTickMark val="out"/>
        <c:minorTickMark val="none"/>
        <c:tickLblPos val="none"/>
        <c:spPr>
          <a:noFill/>
          <a:ln w="6350" cap="flat" cmpd="sng" algn="ctr">
            <a:noFill/>
            <a:round/>
          </a:ln>
          <a:effectLst/>
        </c:spPr>
        <c:txPr>
          <a:bodyPr rot="-60000000" vert="horz"/>
          <a:lstStyle/>
          <a:p>
            <a:pPr>
              <a:defRPr/>
            </a:pPr>
            <a:endParaRPr lang="de-DE"/>
          </a:p>
        </c:txPr>
        <c:crossAx val="431551032"/>
        <c:crossesAt val="0"/>
        <c:crossBetween val="midCat"/>
      </c:valAx>
      <c:spPr>
        <a:noFill/>
        <a:ln>
          <a:noFill/>
        </a:ln>
        <a:effectLst/>
      </c:spPr>
    </c:plotArea>
    <c:plotVisOnly val="1"/>
    <c:dispBlanksAs val="gap"/>
    <c:showDLblsOverMax val="0"/>
  </c:chart>
  <c:spPr>
    <a:noFill/>
    <a:ln>
      <a:noFill/>
    </a:ln>
    <a:effectLst/>
  </c:spPr>
  <c:txPr>
    <a:bodyPr/>
    <a:lstStyle/>
    <a:p>
      <a:pPr>
        <a:defRPr sz="1200"/>
      </a:pPr>
      <a:endParaRPr lang="de-DE"/>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576140695903676"/>
          <c:y val="0.12163487346194563"/>
          <c:w val="0.91344248914769566"/>
          <c:h val="0.74578878706459395"/>
        </c:manualLayout>
      </c:layout>
      <c:barChart>
        <c:barDir val="col"/>
        <c:grouping val="clustered"/>
        <c:varyColors val="0"/>
        <c:ser>
          <c:idx val="0"/>
          <c:order val="0"/>
          <c:tx>
            <c:strRef>
              <c:f>Sheet1!$B$1</c:f>
              <c:strCache>
                <c:ptCount val="1"/>
                <c:pt idx="0">
                  <c:v>Placebo</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LDL-C &lt; 1.8 mmol/L at week 8</c:v>
                </c:pt>
              </c:strCache>
            </c:strRef>
          </c:cat>
          <c:val>
            <c:numRef>
              <c:f>Sheet1!$B$2</c:f>
              <c:numCache>
                <c:formatCode>0.0%</c:formatCode>
                <c:ptCount val="1"/>
                <c:pt idx="0">
                  <c:v>0.376</c:v>
                </c:pt>
              </c:numCache>
            </c:numRef>
          </c:val>
          <c:extLst>
            <c:ext xmlns:c16="http://schemas.microsoft.com/office/drawing/2014/chart" uri="{C3380CC4-5D6E-409C-BE32-E72D297353CC}">
              <c16:uniqueId val="{00000000-3E48-4E45-813E-C6D50B16EAB4}"/>
            </c:ext>
          </c:extLst>
        </c:ser>
        <c:ser>
          <c:idx val="1"/>
          <c:order val="1"/>
          <c:tx>
            <c:strRef>
              <c:f>Sheet1!$C$1</c:f>
              <c:strCache>
                <c:ptCount val="1"/>
                <c:pt idx="0">
                  <c:v>Evolocumab</c:v>
                </c:pt>
              </c:strCache>
            </c:strRef>
          </c:tx>
          <c:spPr>
            <a:solidFill>
              <a:srgbClr val="FC840C"/>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LDL-C &lt; 1.8 mmol/L at week 8</c:v>
                </c:pt>
              </c:strCache>
            </c:strRef>
          </c:cat>
          <c:val>
            <c:numRef>
              <c:f>Sheet1!$C$2</c:f>
              <c:numCache>
                <c:formatCode>0.0%</c:formatCode>
                <c:ptCount val="1"/>
                <c:pt idx="0">
                  <c:v>0.95699999999999996</c:v>
                </c:pt>
              </c:numCache>
            </c:numRef>
          </c:val>
          <c:extLst>
            <c:ext xmlns:c16="http://schemas.microsoft.com/office/drawing/2014/chart" uri="{C3380CC4-5D6E-409C-BE32-E72D297353CC}">
              <c16:uniqueId val="{00000001-3E48-4E45-813E-C6D50B16EAB4}"/>
            </c:ext>
          </c:extLst>
        </c:ser>
        <c:dLbls>
          <c:dLblPos val="outEnd"/>
          <c:showLegendKey val="0"/>
          <c:showVal val="1"/>
          <c:showCatName val="0"/>
          <c:showSerName val="0"/>
          <c:showPercent val="0"/>
          <c:showBubbleSize val="0"/>
        </c:dLbls>
        <c:gapWidth val="123"/>
        <c:overlap val="-15"/>
        <c:axId val="1627755312"/>
        <c:axId val="1200119344"/>
      </c:barChart>
      <c:catAx>
        <c:axId val="1627755312"/>
        <c:scaling>
          <c:orientation val="minMax"/>
        </c:scaling>
        <c:delete val="0"/>
        <c:axPos val="b"/>
        <c:numFmt formatCode="General" sourceLinked="1"/>
        <c:majorTickMark val="none"/>
        <c:minorTickMark val="none"/>
        <c:tickLblPos val="low"/>
        <c:spPr>
          <a:noFill/>
          <a:ln w="12700" cap="flat" cmpd="sng" algn="ctr">
            <a:solidFill>
              <a:schemeClr val="tx1"/>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de-DE"/>
          </a:p>
        </c:txPr>
        <c:crossAx val="1200119344"/>
        <c:crosses val="autoZero"/>
        <c:auto val="0"/>
        <c:lblAlgn val="ctr"/>
        <c:lblOffset val="300"/>
        <c:noMultiLvlLbl val="0"/>
      </c:catAx>
      <c:valAx>
        <c:axId val="1200119344"/>
        <c:scaling>
          <c:orientation val="minMax"/>
          <c:max val="1"/>
          <c:min val="0"/>
        </c:scaling>
        <c:delete val="0"/>
        <c:axPos val="l"/>
        <c:numFmt formatCode="0%" sourceLinked="0"/>
        <c:majorTickMark val="out"/>
        <c:minorTickMark val="none"/>
        <c:tickLblPos val="nextTo"/>
        <c:spPr>
          <a:noFill/>
          <a:ln w="12700">
            <a:solidFill>
              <a:schemeClr val="tx1"/>
            </a:solidFill>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de-DE"/>
          </a:p>
        </c:txPr>
        <c:crossAx val="1627755312"/>
        <c:crosses val="autoZero"/>
        <c:crossBetween val="between"/>
        <c:majorUnit val="0.25"/>
        <c:minorUnit val="0.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sz="1600">
          <a:solidFill>
            <a:schemeClr val="tx1"/>
          </a:solidFill>
        </a:defRPr>
      </a:pPr>
      <a:endParaRPr lang="de-DE"/>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576140695903676"/>
          <c:y val="0.12163487346194563"/>
          <c:w val="0.91344248914769566"/>
          <c:h val="0.74578878706459395"/>
        </c:manualLayout>
      </c:layout>
      <c:barChart>
        <c:barDir val="col"/>
        <c:grouping val="clustered"/>
        <c:varyColors val="0"/>
        <c:ser>
          <c:idx val="0"/>
          <c:order val="0"/>
          <c:tx>
            <c:strRef>
              <c:f>Sheet1!$B$1</c:f>
              <c:strCache>
                <c:ptCount val="1"/>
                <c:pt idx="0">
                  <c:v>Placebo</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LDL-C &lt; 1.4 mmol/L at week 8</c:v>
                </c:pt>
              </c:strCache>
            </c:strRef>
          </c:cat>
          <c:val>
            <c:numRef>
              <c:f>Sheet1!$B$2</c:f>
              <c:numCache>
                <c:formatCode>0.0%</c:formatCode>
                <c:ptCount val="1"/>
                <c:pt idx="0">
                  <c:v>0.107</c:v>
                </c:pt>
              </c:numCache>
            </c:numRef>
          </c:val>
          <c:extLst>
            <c:ext xmlns:c16="http://schemas.microsoft.com/office/drawing/2014/chart" uri="{C3380CC4-5D6E-409C-BE32-E72D297353CC}">
              <c16:uniqueId val="{00000000-F43A-48F5-9540-AA77D05E9C0B}"/>
            </c:ext>
          </c:extLst>
        </c:ser>
        <c:ser>
          <c:idx val="1"/>
          <c:order val="1"/>
          <c:tx>
            <c:strRef>
              <c:f>Sheet1!$C$1</c:f>
              <c:strCache>
                <c:ptCount val="1"/>
                <c:pt idx="0">
                  <c:v>Evolocumab</c:v>
                </c:pt>
              </c:strCache>
            </c:strRef>
          </c:tx>
          <c:spPr>
            <a:solidFill>
              <a:srgbClr val="FC840C"/>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de-D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LDL-C &lt; 1.4 mmol/L at week 8</c:v>
                </c:pt>
              </c:strCache>
            </c:strRef>
          </c:cat>
          <c:val>
            <c:numRef>
              <c:f>Sheet1!$C$2</c:f>
              <c:numCache>
                <c:formatCode>0.0%</c:formatCode>
                <c:ptCount val="1"/>
                <c:pt idx="0">
                  <c:v>0.90100000000000002</c:v>
                </c:pt>
              </c:numCache>
            </c:numRef>
          </c:val>
          <c:extLst>
            <c:ext xmlns:c16="http://schemas.microsoft.com/office/drawing/2014/chart" uri="{C3380CC4-5D6E-409C-BE32-E72D297353CC}">
              <c16:uniqueId val="{00000001-F43A-48F5-9540-AA77D05E9C0B}"/>
            </c:ext>
          </c:extLst>
        </c:ser>
        <c:dLbls>
          <c:dLblPos val="outEnd"/>
          <c:showLegendKey val="0"/>
          <c:showVal val="1"/>
          <c:showCatName val="0"/>
          <c:showSerName val="0"/>
          <c:showPercent val="0"/>
          <c:showBubbleSize val="0"/>
        </c:dLbls>
        <c:gapWidth val="123"/>
        <c:overlap val="-15"/>
        <c:axId val="1627755312"/>
        <c:axId val="1200119344"/>
      </c:barChart>
      <c:catAx>
        <c:axId val="1627755312"/>
        <c:scaling>
          <c:orientation val="minMax"/>
        </c:scaling>
        <c:delete val="0"/>
        <c:axPos val="b"/>
        <c:numFmt formatCode="General" sourceLinked="1"/>
        <c:majorTickMark val="none"/>
        <c:minorTickMark val="none"/>
        <c:tickLblPos val="low"/>
        <c:spPr>
          <a:noFill/>
          <a:ln w="12700" cap="flat" cmpd="sng" algn="ctr">
            <a:solidFill>
              <a:schemeClr val="tx1"/>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de-DE"/>
          </a:p>
        </c:txPr>
        <c:crossAx val="1200119344"/>
        <c:crosses val="autoZero"/>
        <c:auto val="1"/>
        <c:lblAlgn val="ctr"/>
        <c:lblOffset val="300"/>
        <c:noMultiLvlLbl val="0"/>
      </c:catAx>
      <c:valAx>
        <c:axId val="1200119344"/>
        <c:scaling>
          <c:orientation val="minMax"/>
          <c:max val="1"/>
          <c:min val="0"/>
        </c:scaling>
        <c:delete val="0"/>
        <c:axPos val="l"/>
        <c:numFmt formatCode="0%" sourceLinked="0"/>
        <c:majorTickMark val="out"/>
        <c:minorTickMark val="none"/>
        <c:tickLblPos val="nextTo"/>
        <c:spPr>
          <a:noFill/>
          <a:ln w="12700">
            <a:solidFill>
              <a:schemeClr val="tx1"/>
            </a:solidFill>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de-DE"/>
          </a:p>
        </c:txPr>
        <c:crossAx val="1627755312"/>
        <c:crosses val="autoZero"/>
        <c:crossBetween val="between"/>
        <c:majorUnit val="0.25"/>
        <c:minorUnit val="0.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sz="1600">
          <a:solidFill>
            <a:schemeClr val="tx1"/>
          </a:solidFill>
        </a:defRPr>
      </a:pPr>
      <a:endParaRPr lang="de-DE"/>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7AE2-4202-B446-7E6F5AAFF203}"/>
              </c:ext>
            </c:extLst>
          </c:dPt>
          <c:dPt>
            <c:idx val="1"/>
            <c:bubble3D val="0"/>
            <c:spPr>
              <a:solidFill>
                <a:schemeClr val="bg2"/>
              </a:solidFill>
              <a:ln w="19050">
                <a:solidFill>
                  <a:schemeClr val="lt1"/>
                </a:solidFill>
              </a:ln>
              <a:effectLst/>
            </c:spPr>
            <c:extLst>
              <c:ext xmlns:c16="http://schemas.microsoft.com/office/drawing/2014/chart" uri="{C3380CC4-5D6E-409C-BE32-E72D297353CC}">
                <c16:uniqueId val="{00000001-7AE2-4202-B446-7E6F5AAFF203}"/>
              </c:ext>
            </c:extLst>
          </c:dPt>
          <c:cat>
            <c:strRef>
              <c:f>Sheet1!$A$2:$A$3</c:f>
              <c:strCache>
                <c:ptCount val="2"/>
                <c:pt idx="0">
                  <c:v>1st Qtr</c:v>
                </c:pt>
                <c:pt idx="1">
                  <c:v>2nd Qtr</c:v>
                </c:pt>
              </c:strCache>
            </c:strRef>
          </c:cat>
          <c:val>
            <c:numRef>
              <c:f>Sheet1!$B$2:$B$3</c:f>
              <c:numCache>
                <c:formatCode>0%</c:formatCode>
                <c:ptCount val="2"/>
                <c:pt idx="0" formatCode="0.00%">
                  <c:v>0.376</c:v>
                </c:pt>
                <c:pt idx="1">
                  <c:v>0.624</c:v>
                </c:pt>
              </c:numCache>
            </c:numRef>
          </c:val>
          <c:extLst>
            <c:ext xmlns:c16="http://schemas.microsoft.com/office/drawing/2014/chart" uri="{C3380CC4-5D6E-409C-BE32-E72D297353CC}">
              <c16:uniqueId val="{00000000-7AE2-4202-B446-7E6F5AAFF203}"/>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7AE2-4202-B446-7E6F5AAFF203}"/>
              </c:ext>
            </c:extLst>
          </c:dPt>
          <c:dPt>
            <c:idx val="1"/>
            <c:bubble3D val="0"/>
            <c:spPr>
              <a:solidFill>
                <a:schemeClr val="bg2"/>
              </a:solidFill>
              <a:ln w="19050">
                <a:solidFill>
                  <a:schemeClr val="lt1"/>
                </a:solidFill>
              </a:ln>
              <a:effectLst/>
            </c:spPr>
            <c:extLst>
              <c:ext xmlns:c16="http://schemas.microsoft.com/office/drawing/2014/chart" uri="{C3380CC4-5D6E-409C-BE32-E72D297353CC}">
                <c16:uniqueId val="{00000001-7AE2-4202-B446-7E6F5AAFF203}"/>
              </c:ext>
            </c:extLst>
          </c:dPt>
          <c:cat>
            <c:strRef>
              <c:f>Sheet1!$A$2:$A$3</c:f>
              <c:strCache>
                <c:ptCount val="2"/>
                <c:pt idx="0">
                  <c:v>1st Qtr</c:v>
                </c:pt>
                <c:pt idx="1">
                  <c:v>2nd Qtr</c:v>
                </c:pt>
              </c:strCache>
            </c:strRef>
          </c:cat>
          <c:val>
            <c:numRef>
              <c:f>Sheet1!$B$2:$B$3</c:f>
              <c:numCache>
                <c:formatCode>0%</c:formatCode>
                <c:ptCount val="2"/>
                <c:pt idx="0" formatCode="0.00%">
                  <c:v>0.95699999999999996</c:v>
                </c:pt>
                <c:pt idx="1">
                  <c:v>4.3000000000000038E-2</c:v>
                </c:pt>
              </c:numCache>
            </c:numRef>
          </c:val>
          <c:extLst>
            <c:ext xmlns:c16="http://schemas.microsoft.com/office/drawing/2014/chart" uri="{C3380CC4-5D6E-409C-BE32-E72D297353CC}">
              <c16:uniqueId val="{00000000-7AE2-4202-B446-7E6F5AAFF203}"/>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4958811802131307E-2"/>
          <c:y val="1.15114150067703E-2"/>
          <c:w val="0.89819769280277861"/>
          <c:h val="0.90708095836966918"/>
        </c:manualLayout>
      </c:layout>
      <c:scatterChart>
        <c:scatterStyle val="lineMarker"/>
        <c:varyColors val="0"/>
        <c:ser>
          <c:idx val="0"/>
          <c:order val="0"/>
          <c:tx>
            <c:strRef>
              <c:f>Sheet1!$B$1</c:f>
              <c:strCache>
                <c:ptCount val="1"/>
                <c:pt idx="0">
                  <c:v>Y-Values</c:v>
                </c:pt>
              </c:strCache>
            </c:strRef>
          </c:tx>
          <c:spPr>
            <a:ln w="19050" cap="rnd">
              <a:noFill/>
              <a:round/>
            </a:ln>
            <a:effectLst/>
          </c:spPr>
          <c:marker>
            <c:symbol val="square"/>
            <c:size val="6"/>
            <c:spPr>
              <a:solidFill>
                <a:schemeClr val="accent1"/>
              </a:solidFill>
              <a:ln w="12700">
                <a:solidFill>
                  <a:schemeClr val="accent3"/>
                </a:solidFill>
              </a:ln>
              <a:effectLst/>
            </c:spPr>
          </c:marker>
          <c:dPt>
            <c:idx val="0"/>
            <c:marker>
              <c:symbol val="diamond"/>
              <c:size val="9"/>
            </c:marker>
            <c:bubble3D val="0"/>
            <c:extLst>
              <c:ext xmlns:c16="http://schemas.microsoft.com/office/drawing/2014/chart" uri="{C3380CC4-5D6E-409C-BE32-E72D297353CC}">
                <c16:uniqueId val="{00000000-3634-4F1A-A275-EC5AD191D518}"/>
              </c:ext>
            </c:extLst>
          </c:dPt>
          <c:dPt>
            <c:idx val="1"/>
            <c:bubble3D val="0"/>
            <c:extLst>
              <c:ext xmlns:c16="http://schemas.microsoft.com/office/drawing/2014/chart" uri="{C3380CC4-5D6E-409C-BE32-E72D297353CC}">
                <c16:uniqueId val="{00000001-3634-4F1A-A275-EC5AD191D518}"/>
              </c:ext>
            </c:extLst>
          </c:dPt>
          <c:dPt>
            <c:idx val="3"/>
            <c:bubble3D val="0"/>
            <c:extLst>
              <c:ext xmlns:c16="http://schemas.microsoft.com/office/drawing/2014/chart" uri="{C3380CC4-5D6E-409C-BE32-E72D297353CC}">
                <c16:uniqueId val="{00000002-3634-4F1A-A275-EC5AD191D518}"/>
              </c:ext>
            </c:extLst>
          </c:dPt>
          <c:dPt>
            <c:idx val="4"/>
            <c:bubble3D val="0"/>
            <c:extLst>
              <c:ext xmlns:c16="http://schemas.microsoft.com/office/drawing/2014/chart" uri="{C3380CC4-5D6E-409C-BE32-E72D297353CC}">
                <c16:uniqueId val="{00000003-3634-4F1A-A275-EC5AD191D518}"/>
              </c:ext>
            </c:extLst>
          </c:dPt>
          <c:dPt>
            <c:idx val="5"/>
            <c:bubble3D val="0"/>
            <c:extLst>
              <c:ext xmlns:c16="http://schemas.microsoft.com/office/drawing/2014/chart" uri="{C3380CC4-5D6E-409C-BE32-E72D297353CC}">
                <c16:uniqueId val="{00000004-3634-4F1A-A275-EC5AD191D518}"/>
              </c:ext>
            </c:extLst>
          </c:dPt>
          <c:dPt>
            <c:idx val="7"/>
            <c:bubble3D val="0"/>
            <c:extLst>
              <c:ext xmlns:c16="http://schemas.microsoft.com/office/drawing/2014/chart" uri="{C3380CC4-5D6E-409C-BE32-E72D297353CC}">
                <c16:uniqueId val="{00000005-3634-4F1A-A275-EC5AD191D518}"/>
              </c:ext>
            </c:extLst>
          </c:dPt>
          <c:dPt>
            <c:idx val="8"/>
            <c:bubble3D val="0"/>
            <c:extLst>
              <c:ext xmlns:c16="http://schemas.microsoft.com/office/drawing/2014/chart" uri="{C3380CC4-5D6E-409C-BE32-E72D297353CC}">
                <c16:uniqueId val="{00000006-3634-4F1A-A275-EC5AD191D518}"/>
              </c:ext>
            </c:extLst>
          </c:dPt>
          <c:dPt>
            <c:idx val="9"/>
            <c:bubble3D val="0"/>
            <c:extLst>
              <c:ext xmlns:c16="http://schemas.microsoft.com/office/drawing/2014/chart" uri="{C3380CC4-5D6E-409C-BE32-E72D297353CC}">
                <c16:uniqueId val="{00000007-3634-4F1A-A275-EC5AD191D518}"/>
              </c:ext>
            </c:extLst>
          </c:dPt>
          <c:dPt>
            <c:idx val="10"/>
            <c:bubble3D val="0"/>
            <c:extLst>
              <c:ext xmlns:c16="http://schemas.microsoft.com/office/drawing/2014/chart" uri="{C3380CC4-5D6E-409C-BE32-E72D297353CC}">
                <c16:uniqueId val="{00000008-3634-4F1A-A275-EC5AD191D518}"/>
              </c:ext>
            </c:extLst>
          </c:dPt>
          <c:dPt>
            <c:idx val="12"/>
            <c:bubble3D val="0"/>
            <c:extLst>
              <c:ext xmlns:c16="http://schemas.microsoft.com/office/drawing/2014/chart" uri="{C3380CC4-5D6E-409C-BE32-E72D297353CC}">
                <c16:uniqueId val="{00000009-3634-4F1A-A275-EC5AD191D518}"/>
              </c:ext>
            </c:extLst>
          </c:dPt>
          <c:dPt>
            <c:idx val="13"/>
            <c:bubble3D val="0"/>
            <c:extLst>
              <c:ext xmlns:c16="http://schemas.microsoft.com/office/drawing/2014/chart" uri="{C3380CC4-5D6E-409C-BE32-E72D297353CC}">
                <c16:uniqueId val="{0000000A-3634-4F1A-A275-EC5AD191D518}"/>
              </c:ext>
            </c:extLst>
          </c:dPt>
          <c:dPt>
            <c:idx val="14"/>
            <c:bubble3D val="0"/>
            <c:extLst>
              <c:ext xmlns:c16="http://schemas.microsoft.com/office/drawing/2014/chart" uri="{C3380CC4-5D6E-409C-BE32-E72D297353CC}">
                <c16:uniqueId val="{0000000B-3634-4F1A-A275-EC5AD191D518}"/>
              </c:ext>
            </c:extLst>
          </c:dPt>
          <c:dPt>
            <c:idx val="15"/>
            <c:bubble3D val="0"/>
            <c:extLst>
              <c:ext xmlns:c16="http://schemas.microsoft.com/office/drawing/2014/chart" uri="{C3380CC4-5D6E-409C-BE32-E72D297353CC}">
                <c16:uniqueId val="{0000000C-3634-4F1A-A275-EC5AD191D518}"/>
              </c:ext>
            </c:extLst>
          </c:dPt>
          <c:dPt>
            <c:idx val="16"/>
            <c:bubble3D val="0"/>
            <c:extLst>
              <c:ext xmlns:c16="http://schemas.microsoft.com/office/drawing/2014/chart" uri="{C3380CC4-5D6E-409C-BE32-E72D297353CC}">
                <c16:uniqueId val="{0000000D-3634-4F1A-A275-EC5AD191D518}"/>
              </c:ext>
            </c:extLst>
          </c:dPt>
          <c:dPt>
            <c:idx val="17"/>
            <c:bubble3D val="0"/>
            <c:extLst>
              <c:ext xmlns:c16="http://schemas.microsoft.com/office/drawing/2014/chart" uri="{C3380CC4-5D6E-409C-BE32-E72D297353CC}">
                <c16:uniqueId val="{0000000E-3634-4F1A-A275-EC5AD191D518}"/>
              </c:ext>
            </c:extLst>
          </c:dPt>
          <c:errBars>
            <c:errDir val="x"/>
            <c:errBarType val="both"/>
            <c:errValType val="cust"/>
            <c:noEndCap val="0"/>
            <c:plus>
              <c:numRef>
                <c:f>Sheet1!$F$2:$F$25</c:f>
                <c:numCache>
                  <c:formatCode>General</c:formatCode>
                  <c:ptCount val="24"/>
                  <c:pt idx="0">
                    <c:v>4.5</c:v>
                  </c:pt>
                  <c:pt idx="1">
                    <c:v>0</c:v>
                  </c:pt>
                  <c:pt idx="2">
                    <c:v>14.199999999999996</c:v>
                  </c:pt>
                  <c:pt idx="3">
                    <c:v>4</c:v>
                  </c:pt>
                  <c:pt idx="4">
                    <c:v>0</c:v>
                  </c:pt>
                  <c:pt idx="5">
                    <c:v>7.1000000000000014</c:v>
                  </c:pt>
                  <c:pt idx="6">
                    <c:v>9.3999999999999986</c:v>
                  </c:pt>
                  <c:pt idx="7">
                    <c:v>28.5</c:v>
                  </c:pt>
                  <c:pt idx="8">
                    <c:v>7.7999999999999972</c:v>
                  </c:pt>
                  <c:pt idx="9">
                    <c:v>45.5</c:v>
                  </c:pt>
                  <c:pt idx="10">
                    <c:v>11.399999999999999</c:v>
                  </c:pt>
                  <c:pt idx="11">
                    <c:v>14.900000000000002</c:v>
                  </c:pt>
                  <c:pt idx="12">
                    <c:v>0</c:v>
                  </c:pt>
                  <c:pt idx="13">
                    <c:v>6.4999999999999964</c:v>
                  </c:pt>
                  <c:pt idx="14">
                    <c:v>7.2999999999999972</c:v>
                  </c:pt>
                  <c:pt idx="15">
                    <c:v>0</c:v>
                  </c:pt>
                  <c:pt idx="16">
                    <c:v>6.1999999999999957</c:v>
                  </c:pt>
                  <c:pt idx="17">
                    <c:v>9.3000000000000007</c:v>
                  </c:pt>
                  <c:pt idx="18">
                    <c:v>0</c:v>
                  </c:pt>
                  <c:pt idx="19">
                    <c:v>5.7000000000000028</c:v>
                  </c:pt>
                  <c:pt idx="20">
                    <c:v>12.299999999999997</c:v>
                  </c:pt>
                  <c:pt idx="21">
                    <c:v>0</c:v>
                  </c:pt>
                  <c:pt idx="22">
                    <c:v>4.5</c:v>
                  </c:pt>
                  <c:pt idx="23">
                    <c:v>8.5999999999999943</c:v>
                  </c:pt>
                </c:numCache>
              </c:numRef>
            </c:plus>
            <c:minus>
              <c:numRef>
                <c:f>Sheet1!$E$2:$E$25</c:f>
                <c:numCache>
                  <c:formatCode>General</c:formatCode>
                  <c:ptCount val="24"/>
                  <c:pt idx="0">
                    <c:v>4.5</c:v>
                  </c:pt>
                  <c:pt idx="1">
                    <c:v>0</c:v>
                  </c:pt>
                  <c:pt idx="2">
                    <c:v>14.299999999999997</c:v>
                  </c:pt>
                  <c:pt idx="3">
                    <c:v>4</c:v>
                  </c:pt>
                  <c:pt idx="4">
                    <c:v>0</c:v>
                  </c:pt>
                  <c:pt idx="5">
                    <c:v>7.2000000000000028</c:v>
                  </c:pt>
                  <c:pt idx="6">
                    <c:v>9.5</c:v>
                  </c:pt>
                  <c:pt idx="7">
                    <c:v>28.500000000000007</c:v>
                  </c:pt>
                  <c:pt idx="8">
                    <c:v>7.9000000000000057</c:v>
                  </c:pt>
                  <c:pt idx="9">
                    <c:v>45.599999999999994</c:v>
                  </c:pt>
                  <c:pt idx="10">
                    <c:v>11.399999999999999</c:v>
                  </c:pt>
                  <c:pt idx="11">
                    <c:v>14.899999999999999</c:v>
                  </c:pt>
                  <c:pt idx="12">
                    <c:v>0</c:v>
                  </c:pt>
                  <c:pt idx="13">
                    <c:v>6.6000000000000014</c:v>
                  </c:pt>
                  <c:pt idx="14">
                    <c:v>7.2000000000000028</c:v>
                  </c:pt>
                  <c:pt idx="15">
                    <c:v>0</c:v>
                  </c:pt>
                  <c:pt idx="16">
                    <c:v>6.2000000000000028</c:v>
                  </c:pt>
                  <c:pt idx="17">
                    <c:v>9.2999999999999972</c:v>
                  </c:pt>
                  <c:pt idx="18">
                    <c:v>0</c:v>
                  </c:pt>
                  <c:pt idx="19">
                    <c:v>5.6999999999999957</c:v>
                  </c:pt>
                  <c:pt idx="20">
                    <c:v>12.400000000000006</c:v>
                  </c:pt>
                  <c:pt idx="21">
                    <c:v>0</c:v>
                  </c:pt>
                  <c:pt idx="22">
                    <c:v>4.5</c:v>
                  </c:pt>
                  <c:pt idx="23">
                    <c:v>8.6000000000000014</c:v>
                  </c:pt>
                </c:numCache>
              </c:numRef>
            </c:minus>
            <c:spPr>
              <a:noFill/>
              <a:ln w="12700" cap="flat" cmpd="sng" algn="ctr">
                <a:solidFill>
                  <a:schemeClr val="tx1"/>
                </a:solidFill>
                <a:round/>
              </a:ln>
              <a:effectLst/>
            </c:spPr>
          </c:errBars>
          <c:xVal>
            <c:numRef>
              <c:f>Sheet1!$A$2:$A$25</c:f>
              <c:numCache>
                <c:formatCode>General</c:formatCode>
                <c:ptCount val="24"/>
                <c:pt idx="0">
                  <c:v>-40.700000000000003</c:v>
                </c:pt>
                <c:pt idx="2">
                  <c:v>-55.8</c:v>
                </c:pt>
                <c:pt idx="3">
                  <c:v>-36.5</c:v>
                </c:pt>
                <c:pt idx="5">
                  <c:v>-35</c:v>
                </c:pt>
                <c:pt idx="6">
                  <c:v>-33.4</c:v>
                </c:pt>
                <c:pt idx="7">
                  <c:v>-42.9</c:v>
                </c:pt>
                <c:pt idx="8">
                  <c:v>-42.8</c:v>
                </c:pt>
                <c:pt idx="9">
                  <c:v>-59.2</c:v>
                </c:pt>
                <c:pt idx="10">
                  <c:v>-47.6</c:v>
                </c:pt>
                <c:pt idx="11">
                  <c:v>-43.7</c:v>
                </c:pt>
                <c:pt idx="13">
                  <c:v>-37.799999999999997</c:v>
                </c:pt>
                <c:pt idx="14">
                  <c:v>-42.3</c:v>
                </c:pt>
                <c:pt idx="16">
                  <c:v>-41.8</c:v>
                </c:pt>
                <c:pt idx="17">
                  <c:v>-41.1</c:v>
                </c:pt>
                <c:pt idx="19">
                  <c:v>-42.1</c:v>
                </c:pt>
                <c:pt idx="20">
                  <c:v>-39.299999999999997</c:v>
                </c:pt>
                <c:pt idx="22">
                  <c:v>-34.6</c:v>
                </c:pt>
                <c:pt idx="23">
                  <c:v>-47.3</c:v>
                </c:pt>
              </c:numCache>
            </c:numRef>
          </c:xVal>
          <c:yVal>
            <c:numRef>
              <c:f>Sheet1!$B$2:$B$25</c:f>
              <c:numCache>
                <c:formatCode>General</c:formatCode>
                <c:ptCount val="2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numCache>
            </c:numRef>
          </c:yVal>
          <c:smooth val="0"/>
          <c:extLst>
            <c:ext xmlns:c16="http://schemas.microsoft.com/office/drawing/2014/chart" uri="{C3380CC4-5D6E-409C-BE32-E72D297353CC}">
              <c16:uniqueId val="{0000000F-3634-4F1A-A275-EC5AD191D518}"/>
            </c:ext>
          </c:extLst>
        </c:ser>
        <c:dLbls>
          <c:showLegendKey val="0"/>
          <c:showVal val="0"/>
          <c:showCatName val="0"/>
          <c:showSerName val="0"/>
          <c:showPercent val="0"/>
          <c:showBubbleSize val="0"/>
        </c:dLbls>
        <c:axId val="431551032"/>
        <c:axId val="431553384"/>
      </c:scatterChart>
      <c:valAx>
        <c:axId val="431551032"/>
        <c:scaling>
          <c:orientation val="minMax"/>
          <c:max val="0"/>
          <c:min val="-125"/>
        </c:scaling>
        <c:delete val="0"/>
        <c:axPos val="b"/>
        <c:numFmt formatCode="#,##0" sourceLinked="0"/>
        <c:majorTickMark val="out"/>
        <c:minorTickMark val="none"/>
        <c:tickLblPos val="nextTo"/>
        <c:spPr>
          <a:noFill/>
          <a:ln w="12700" cap="flat" cmpd="sng" algn="ctr">
            <a:solidFill>
              <a:schemeClr val="tx1"/>
            </a:solidFill>
            <a:round/>
          </a:ln>
          <a:effectLst/>
        </c:spPr>
        <c:txPr>
          <a:bodyPr rot="-60000000" vert="horz"/>
          <a:lstStyle/>
          <a:p>
            <a:pPr>
              <a:defRPr/>
            </a:pPr>
            <a:endParaRPr lang="de-DE"/>
          </a:p>
        </c:txPr>
        <c:crossAx val="431553384"/>
        <c:crosses val="max"/>
        <c:crossBetween val="midCat"/>
        <c:majorUnit val="25"/>
      </c:valAx>
      <c:valAx>
        <c:axId val="431553384"/>
        <c:scaling>
          <c:orientation val="maxMin"/>
          <c:max val="24.5"/>
          <c:min val="0.5"/>
        </c:scaling>
        <c:delete val="0"/>
        <c:axPos val="l"/>
        <c:numFmt formatCode="General" sourceLinked="1"/>
        <c:majorTickMark val="none"/>
        <c:minorTickMark val="none"/>
        <c:tickLblPos val="none"/>
        <c:spPr>
          <a:noFill/>
          <a:ln w="6350" cap="flat" cmpd="sng" algn="ctr">
            <a:noFill/>
            <a:round/>
          </a:ln>
          <a:effectLst/>
        </c:spPr>
        <c:txPr>
          <a:bodyPr rot="-60000000" vert="horz"/>
          <a:lstStyle/>
          <a:p>
            <a:pPr>
              <a:defRPr/>
            </a:pPr>
            <a:endParaRPr lang="de-DE"/>
          </a:p>
        </c:txPr>
        <c:crossAx val="431551032"/>
        <c:crosses val="autoZero"/>
        <c:crossBetween val="midCat"/>
      </c:valAx>
      <c:spPr>
        <a:noFill/>
        <a:ln>
          <a:noFill/>
        </a:ln>
        <a:effectLst/>
      </c:spPr>
    </c:plotArea>
    <c:plotVisOnly val="1"/>
    <c:dispBlanksAs val="gap"/>
    <c:showDLblsOverMax val="0"/>
  </c:chart>
  <c:spPr>
    <a:noFill/>
    <a:ln>
      <a:noFill/>
    </a:ln>
    <a:effectLst/>
  </c:spPr>
  <c:txPr>
    <a:bodyPr/>
    <a:lstStyle/>
    <a:p>
      <a:pPr>
        <a:defRPr sz="1200"/>
      </a:pPr>
      <a:endParaRPr lang="de-DE"/>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Line 9"/>
          <p:cNvSpPr>
            <a:spLocks noChangeShapeType="1"/>
          </p:cNvSpPr>
          <p:nvPr/>
        </p:nvSpPr>
        <p:spPr bwMode="auto">
          <a:xfrm>
            <a:off x="167641" y="9214485"/>
            <a:ext cx="6979920" cy="0"/>
          </a:xfrm>
          <a:prstGeom prst="line">
            <a:avLst/>
          </a:prstGeom>
          <a:noFill/>
          <a:ln w="9525">
            <a:solidFill>
              <a:schemeClr val="tx1"/>
            </a:solidFill>
            <a:round/>
            <a:headEnd/>
            <a:tailEnd/>
          </a:ln>
          <a:effectLst/>
        </p:spPr>
        <p:txBody>
          <a:bodyPr lIns="96653" tIns="48327" rIns="96653" bIns="48327"/>
          <a:lstStyle/>
          <a:p>
            <a:pPr>
              <a:defRPr/>
            </a:pPr>
            <a:endParaRPr lang="en-US" dirty="0"/>
          </a:p>
        </p:txBody>
      </p:sp>
      <p:sp>
        <p:nvSpPr>
          <p:cNvPr id="7" name="Rectangle 6"/>
          <p:cNvSpPr>
            <a:spLocks noGrp="1" noChangeArrowheads="1"/>
          </p:cNvSpPr>
          <p:nvPr/>
        </p:nvSpPr>
        <p:spPr bwMode="auto">
          <a:xfrm>
            <a:off x="165812" y="9250824"/>
            <a:ext cx="3239346" cy="241696"/>
          </a:xfrm>
          <a:prstGeom prst="rect">
            <a:avLst/>
          </a:prstGeom>
          <a:noFill/>
          <a:ln w="9525">
            <a:noFill/>
            <a:miter lim="800000"/>
            <a:headEnd/>
            <a:tailEnd/>
          </a:ln>
          <a:effectLst/>
        </p:spPr>
        <p:txBody>
          <a:bodyPr vert="horz" wrap="square" lIns="98482" tIns="49242" rIns="98482" bIns="49242" numCol="1" anchor="b" anchorCtr="0" compatLnSpc="1">
            <a:prstTxWarp prst="textNoShape">
              <a:avLst/>
            </a:prstTxWarp>
          </a:bodyPr>
          <a:lstStyle>
            <a:defPPr>
              <a:defRPr lang="en-US"/>
            </a:defPPr>
            <a:lvl1pPr algn="ctr" rtl="0" fontAlgn="base">
              <a:spcBef>
                <a:spcPct val="0"/>
              </a:spcBef>
              <a:spcAft>
                <a:spcPct val="0"/>
              </a:spcAft>
              <a:defRPr sz="2400" b="1" kern="1200">
                <a:solidFill>
                  <a:schemeClr val="tx1"/>
                </a:solidFill>
                <a:latin typeface="Arial" charset="0"/>
                <a:ea typeface="+mn-ea"/>
                <a:cs typeface="+mn-cs"/>
              </a:defRPr>
            </a:lvl1pPr>
            <a:lvl2pPr marL="457200" algn="ctr" rtl="0" fontAlgn="base">
              <a:spcBef>
                <a:spcPct val="0"/>
              </a:spcBef>
              <a:spcAft>
                <a:spcPct val="0"/>
              </a:spcAft>
              <a:defRPr sz="2400" b="1" kern="1200">
                <a:solidFill>
                  <a:schemeClr val="tx1"/>
                </a:solidFill>
                <a:latin typeface="Arial" charset="0"/>
                <a:ea typeface="+mn-ea"/>
                <a:cs typeface="+mn-cs"/>
              </a:defRPr>
            </a:lvl2pPr>
            <a:lvl3pPr marL="914400" algn="ctr" rtl="0" fontAlgn="base">
              <a:spcBef>
                <a:spcPct val="0"/>
              </a:spcBef>
              <a:spcAft>
                <a:spcPct val="0"/>
              </a:spcAft>
              <a:defRPr sz="2400" b="1" kern="1200">
                <a:solidFill>
                  <a:schemeClr val="tx1"/>
                </a:solidFill>
                <a:latin typeface="Arial" charset="0"/>
                <a:ea typeface="+mn-ea"/>
                <a:cs typeface="+mn-cs"/>
              </a:defRPr>
            </a:lvl3pPr>
            <a:lvl4pPr marL="1371600" algn="ctr" rtl="0" fontAlgn="base">
              <a:spcBef>
                <a:spcPct val="0"/>
              </a:spcBef>
              <a:spcAft>
                <a:spcPct val="0"/>
              </a:spcAft>
              <a:defRPr sz="2400" b="1" kern="1200">
                <a:solidFill>
                  <a:schemeClr val="tx1"/>
                </a:solidFill>
                <a:latin typeface="Arial" charset="0"/>
                <a:ea typeface="+mn-ea"/>
                <a:cs typeface="+mn-cs"/>
              </a:defRPr>
            </a:lvl4pPr>
            <a:lvl5pPr marL="1828800" algn="ctr" rtl="0" fontAlgn="base">
              <a:spcBef>
                <a:spcPct val="0"/>
              </a:spcBef>
              <a:spcAft>
                <a:spcPct val="0"/>
              </a:spcAft>
              <a:defRPr sz="2400" b="1" kern="1200">
                <a:solidFill>
                  <a:schemeClr val="tx1"/>
                </a:solidFill>
                <a:latin typeface="Arial" charset="0"/>
                <a:ea typeface="+mn-ea"/>
                <a:cs typeface="+mn-cs"/>
              </a:defRPr>
            </a:lvl5pPr>
            <a:lvl6pPr marL="2286000" algn="l" defTabSz="914400" rtl="0" eaLnBrk="1" latinLnBrk="0" hangingPunct="1">
              <a:defRPr sz="2400" b="1" kern="1200">
                <a:solidFill>
                  <a:schemeClr val="tx1"/>
                </a:solidFill>
                <a:latin typeface="Arial" charset="0"/>
                <a:ea typeface="+mn-ea"/>
                <a:cs typeface="+mn-cs"/>
              </a:defRPr>
            </a:lvl6pPr>
            <a:lvl7pPr marL="2743200" algn="l" defTabSz="914400" rtl="0" eaLnBrk="1" latinLnBrk="0" hangingPunct="1">
              <a:defRPr sz="2400" b="1" kern="1200">
                <a:solidFill>
                  <a:schemeClr val="tx1"/>
                </a:solidFill>
                <a:latin typeface="Arial" charset="0"/>
                <a:ea typeface="+mn-ea"/>
                <a:cs typeface="+mn-cs"/>
              </a:defRPr>
            </a:lvl7pPr>
            <a:lvl8pPr marL="3200400" algn="l" defTabSz="914400" rtl="0" eaLnBrk="1" latinLnBrk="0" hangingPunct="1">
              <a:defRPr sz="2400" b="1" kern="1200">
                <a:solidFill>
                  <a:schemeClr val="tx1"/>
                </a:solidFill>
                <a:latin typeface="Arial" charset="0"/>
                <a:ea typeface="+mn-ea"/>
                <a:cs typeface="+mn-cs"/>
              </a:defRPr>
            </a:lvl8pPr>
            <a:lvl9pPr marL="3657600" algn="l" defTabSz="914400" rtl="0" eaLnBrk="1" latinLnBrk="0" hangingPunct="1">
              <a:defRPr sz="2400" b="1" kern="1200">
                <a:solidFill>
                  <a:schemeClr val="tx1"/>
                </a:solidFill>
                <a:latin typeface="Arial" charset="0"/>
                <a:ea typeface="+mn-ea"/>
                <a:cs typeface="+mn-cs"/>
              </a:defRPr>
            </a:lvl9pPr>
          </a:lstStyle>
          <a:p>
            <a:pPr algn="l" defTabSz="984987">
              <a:defRPr/>
            </a:pPr>
            <a:r>
              <a:rPr lang="en-US" sz="1000" b="0" dirty="0"/>
              <a:t>Amgen Corporate Template</a:t>
            </a:r>
          </a:p>
        </p:txBody>
      </p:sp>
      <p:sp>
        <p:nvSpPr>
          <p:cNvPr id="8" name="Rectangle 7"/>
          <p:cNvSpPr>
            <a:spLocks noGrp="1" noChangeArrowheads="1"/>
          </p:cNvSpPr>
          <p:nvPr/>
        </p:nvSpPr>
        <p:spPr bwMode="auto">
          <a:xfrm>
            <a:off x="3908350" y="9250824"/>
            <a:ext cx="3241040" cy="241696"/>
          </a:xfrm>
          <a:prstGeom prst="rect">
            <a:avLst/>
          </a:prstGeom>
          <a:noFill/>
          <a:ln w="9525">
            <a:noFill/>
            <a:miter lim="800000"/>
            <a:headEnd/>
            <a:tailEnd/>
          </a:ln>
          <a:effectLst/>
        </p:spPr>
        <p:txBody>
          <a:bodyPr vert="horz" wrap="square" lIns="98482" tIns="49242" rIns="98482" bIns="49242" numCol="1" anchor="b" anchorCtr="0" compatLnSpc="1">
            <a:prstTxWarp prst="textNoShape">
              <a:avLst/>
            </a:prstTxWarp>
          </a:bodyPr>
          <a:lstStyle>
            <a:defPPr>
              <a:defRPr lang="en-US"/>
            </a:defPPr>
            <a:lvl1pPr algn="ctr" rtl="0" fontAlgn="base">
              <a:spcBef>
                <a:spcPct val="0"/>
              </a:spcBef>
              <a:spcAft>
                <a:spcPct val="0"/>
              </a:spcAft>
              <a:defRPr sz="2400" b="1" kern="1200">
                <a:solidFill>
                  <a:schemeClr val="tx1"/>
                </a:solidFill>
                <a:latin typeface="Arial" charset="0"/>
                <a:ea typeface="+mn-ea"/>
                <a:cs typeface="+mn-cs"/>
              </a:defRPr>
            </a:lvl1pPr>
            <a:lvl2pPr marL="457200" algn="ctr" rtl="0" fontAlgn="base">
              <a:spcBef>
                <a:spcPct val="0"/>
              </a:spcBef>
              <a:spcAft>
                <a:spcPct val="0"/>
              </a:spcAft>
              <a:defRPr sz="2400" b="1" kern="1200">
                <a:solidFill>
                  <a:schemeClr val="tx1"/>
                </a:solidFill>
                <a:latin typeface="Arial" charset="0"/>
                <a:ea typeface="+mn-ea"/>
                <a:cs typeface="+mn-cs"/>
              </a:defRPr>
            </a:lvl2pPr>
            <a:lvl3pPr marL="914400" algn="ctr" rtl="0" fontAlgn="base">
              <a:spcBef>
                <a:spcPct val="0"/>
              </a:spcBef>
              <a:spcAft>
                <a:spcPct val="0"/>
              </a:spcAft>
              <a:defRPr sz="2400" b="1" kern="1200">
                <a:solidFill>
                  <a:schemeClr val="tx1"/>
                </a:solidFill>
                <a:latin typeface="Arial" charset="0"/>
                <a:ea typeface="+mn-ea"/>
                <a:cs typeface="+mn-cs"/>
              </a:defRPr>
            </a:lvl3pPr>
            <a:lvl4pPr marL="1371600" algn="ctr" rtl="0" fontAlgn="base">
              <a:spcBef>
                <a:spcPct val="0"/>
              </a:spcBef>
              <a:spcAft>
                <a:spcPct val="0"/>
              </a:spcAft>
              <a:defRPr sz="2400" b="1" kern="1200">
                <a:solidFill>
                  <a:schemeClr val="tx1"/>
                </a:solidFill>
                <a:latin typeface="Arial" charset="0"/>
                <a:ea typeface="+mn-ea"/>
                <a:cs typeface="+mn-cs"/>
              </a:defRPr>
            </a:lvl4pPr>
            <a:lvl5pPr marL="1828800" algn="ctr" rtl="0" fontAlgn="base">
              <a:spcBef>
                <a:spcPct val="0"/>
              </a:spcBef>
              <a:spcAft>
                <a:spcPct val="0"/>
              </a:spcAft>
              <a:defRPr sz="2400" b="1" kern="1200">
                <a:solidFill>
                  <a:schemeClr val="tx1"/>
                </a:solidFill>
                <a:latin typeface="Arial" charset="0"/>
                <a:ea typeface="+mn-ea"/>
                <a:cs typeface="+mn-cs"/>
              </a:defRPr>
            </a:lvl5pPr>
            <a:lvl6pPr marL="2286000" algn="l" defTabSz="914400" rtl="0" eaLnBrk="1" latinLnBrk="0" hangingPunct="1">
              <a:defRPr sz="2400" b="1" kern="1200">
                <a:solidFill>
                  <a:schemeClr val="tx1"/>
                </a:solidFill>
                <a:latin typeface="Arial" charset="0"/>
                <a:ea typeface="+mn-ea"/>
                <a:cs typeface="+mn-cs"/>
              </a:defRPr>
            </a:lvl6pPr>
            <a:lvl7pPr marL="2743200" algn="l" defTabSz="914400" rtl="0" eaLnBrk="1" latinLnBrk="0" hangingPunct="1">
              <a:defRPr sz="2400" b="1" kern="1200">
                <a:solidFill>
                  <a:schemeClr val="tx1"/>
                </a:solidFill>
                <a:latin typeface="Arial" charset="0"/>
                <a:ea typeface="+mn-ea"/>
                <a:cs typeface="+mn-cs"/>
              </a:defRPr>
            </a:lvl7pPr>
            <a:lvl8pPr marL="3200400" algn="l" defTabSz="914400" rtl="0" eaLnBrk="1" latinLnBrk="0" hangingPunct="1">
              <a:defRPr sz="2400" b="1" kern="1200">
                <a:solidFill>
                  <a:schemeClr val="tx1"/>
                </a:solidFill>
                <a:latin typeface="Arial" charset="0"/>
                <a:ea typeface="+mn-ea"/>
                <a:cs typeface="+mn-cs"/>
              </a:defRPr>
            </a:lvl8pPr>
            <a:lvl9pPr marL="3657600" algn="l" defTabSz="914400" rtl="0" eaLnBrk="1" latinLnBrk="0" hangingPunct="1">
              <a:defRPr sz="2400" b="1" kern="1200">
                <a:solidFill>
                  <a:schemeClr val="tx1"/>
                </a:solidFill>
                <a:latin typeface="Arial" charset="0"/>
                <a:ea typeface="+mn-ea"/>
                <a:cs typeface="+mn-cs"/>
              </a:defRPr>
            </a:lvl9pPr>
          </a:lstStyle>
          <a:p>
            <a:pPr algn="r" defTabSz="984987">
              <a:defRPr/>
            </a:pPr>
            <a:fld id="{15AE3C97-AED3-4AEE-8471-1C50047147DC}" type="slidenum">
              <a:rPr lang="en-US" sz="1000" b="0"/>
              <a:pPr algn="r" defTabSz="984987">
                <a:defRPr/>
              </a:pPr>
              <a:t>‹#›</a:t>
            </a:fld>
            <a:endParaRPr lang="en-US" sz="1000" b="0" dirty="0"/>
          </a:p>
        </p:txBody>
      </p:sp>
    </p:spTree>
    <p:extLst>
      <p:ext uri="{BB962C8B-B14F-4D97-AF65-F5344CB8AC3E}">
        <p14:creationId xmlns:p14="http://schemas.microsoft.com/office/powerpoint/2010/main" val="17378197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82563" y="149225"/>
            <a:ext cx="7680326" cy="4321175"/>
          </a:xfrm>
          <a:prstGeom prst="rect">
            <a:avLst/>
          </a:prstGeom>
          <a:noFill/>
          <a:ln w="12700">
            <a:solidFill>
              <a:prstClr val="black"/>
            </a:solidFill>
          </a:ln>
        </p:spPr>
        <p:txBody>
          <a:bodyPr vert="horz" lIns="96653" tIns="48327" rIns="96653" bIns="48327" rtlCol="0" anchor="ctr"/>
          <a:lstStyle/>
          <a:p>
            <a:endParaRPr lang="en-US" dirty="0"/>
          </a:p>
        </p:txBody>
      </p:sp>
      <p:sp>
        <p:nvSpPr>
          <p:cNvPr id="5" name="Notes Placeholder 4"/>
          <p:cNvSpPr>
            <a:spLocks noGrp="1"/>
          </p:cNvSpPr>
          <p:nvPr>
            <p:ph type="body" sz="quarter" idx="3"/>
          </p:nvPr>
        </p:nvSpPr>
        <p:spPr>
          <a:xfrm>
            <a:off x="165813" y="4530567"/>
            <a:ext cx="6983577" cy="4620578"/>
          </a:xfrm>
          <a:prstGeom prst="rect">
            <a:avLst/>
          </a:prstGeom>
          <a:noFill/>
          <a:ln w="9525" algn="ctr">
            <a:noFill/>
            <a:miter lim="800000"/>
            <a:headEnd/>
            <a:tailEnd/>
          </a:ln>
        </p:spPr>
        <p:txBody>
          <a:bodyPr vert="horz" wrap="square" lIns="96653" tIns="48327" rIns="96653" bIns="48327"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a:spLocks noGrp="1" noChangeArrowheads="1"/>
          </p:cNvSpPr>
          <p:nvPr/>
        </p:nvSpPr>
        <p:spPr bwMode="auto">
          <a:xfrm>
            <a:off x="3908350" y="9250824"/>
            <a:ext cx="3241040" cy="241696"/>
          </a:xfrm>
          <a:prstGeom prst="rect">
            <a:avLst/>
          </a:prstGeom>
          <a:noFill/>
          <a:ln w="9525">
            <a:noFill/>
            <a:miter lim="800000"/>
            <a:headEnd/>
            <a:tailEnd/>
          </a:ln>
          <a:effectLst/>
        </p:spPr>
        <p:txBody>
          <a:bodyPr vert="horz" wrap="square" lIns="98482" tIns="49242" rIns="98482" bIns="49242" numCol="1" anchor="b" anchorCtr="0" compatLnSpc="1">
            <a:prstTxWarp prst="textNoShape">
              <a:avLst/>
            </a:prstTxWarp>
          </a:bodyPr>
          <a:lstStyle>
            <a:defPPr>
              <a:defRPr lang="en-US"/>
            </a:defPPr>
            <a:lvl1pPr algn="ctr" rtl="0" fontAlgn="base">
              <a:spcBef>
                <a:spcPct val="0"/>
              </a:spcBef>
              <a:spcAft>
                <a:spcPct val="0"/>
              </a:spcAft>
              <a:defRPr sz="2400" b="1" kern="1200">
                <a:solidFill>
                  <a:schemeClr val="tx1"/>
                </a:solidFill>
                <a:latin typeface="Arial" charset="0"/>
                <a:ea typeface="+mn-ea"/>
                <a:cs typeface="+mn-cs"/>
              </a:defRPr>
            </a:lvl1pPr>
            <a:lvl2pPr marL="457200" algn="ctr" rtl="0" fontAlgn="base">
              <a:spcBef>
                <a:spcPct val="0"/>
              </a:spcBef>
              <a:spcAft>
                <a:spcPct val="0"/>
              </a:spcAft>
              <a:defRPr sz="2400" b="1" kern="1200">
                <a:solidFill>
                  <a:schemeClr val="tx1"/>
                </a:solidFill>
                <a:latin typeface="Arial" charset="0"/>
                <a:ea typeface="+mn-ea"/>
                <a:cs typeface="+mn-cs"/>
              </a:defRPr>
            </a:lvl2pPr>
            <a:lvl3pPr marL="914400" algn="ctr" rtl="0" fontAlgn="base">
              <a:spcBef>
                <a:spcPct val="0"/>
              </a:spcBef>
              <a:spcAft>
                <a:spcPct val="0"/>
              </a:spcAft>
              <a:defRPr sz="2400" b="1" kern="1200">
                <a:solidFill>
                  <a:schemeClr val="tx1"/>
                </a:solidFill>
                <a:latin typeface="Arial" charset="0"/>
                <a:ea typeface="+mn-ea"/>
                <a:cs typeface="+mn-cs"/>
              </a:defRPr>
            </a:lvl3pPr>
            <a:lvl4pPr marL="1371600" algn="ctr" rtl="0" fontAlgn="base">
              <a:spcBef>
                <a:spcPct val="0"/>
              </a:spcBef>
              <a:spcAft>
                <a:spcPct val="0"/>
              </a:spcAft>
              <a:defRPr sz="2400" b="1" kern="1200">
                <a:solidFill>
                  <a:schemeClr val="tx1"/>
                </a:solidFill>
                <a:latin typeface="Arial" charset="0"/>
                <a:ea typeface="+mn-ea"/>
                <a:cs typeface="+mn-cs"/>
              </a:defRPr>
            </a:lvl4pPr>
            <a:lvl5pPr marL="1828800" algn="ctr" rtl="0" fontAlgn="base">
              <a:spcBef>
                <a:spcPct val="0"/>
              </a:spcBef>
              <a:spcAft>
                <a:spcPct val="0"/>
              </a:spcAft>
              <a:defRPr sz="2400" b="1" kern="1200">
                <a:solidFill>
                  <a:schemeClr val="tx1"/>
                </a:solidFill>
                <a:latin typeface="Arial" charset="0"/>
                <a:ea typeface="+mn-ea"/>
                <a:cs typeface="+mn-cs"/>
              </a:defRPr>
            </a:lvl5pPr>
            <a:lvl6pPr marL="2286000" algn="l" defTabSz="914400" rtl="0" eaLnBrk="1" latinLnBrk="0" hangingPunct="1">
              <a:defRPr sz="2400" b="1" kern="1200">
                <a:solidFill>
                  <a:schemeClr val="tx1"/>
                </a:solidFill>
                <a:latin typeface="Arial" charset="0"/>
                <a:ea typeface="+mn-ea"/>
                <a:cs typeface="+mn-cs"/>
              </a:defRPr>
            </a:lvl6pPr>
            <a:lvl7pPr marL="2743200" algn="l" defTabSz="914400" rtl="0" eaLnBrk="1" latinLnBrk="0" hangingPunct="1">
              <a:defRPr sz="2400" b="1" kern="1200">
                <a:solidFill>
                  <a:schemeClr val="tx1"/>
                </a:solidFill>
                <a:latin typeface="Arial" charset="0"/>
                <a:ea typeface="+mn-ea"/>
                <a:cs typeface="+mn-cs"/>
              </a:defRPr>
            </a:lvl7pPr>
            <a:lvl8pPr marL="3200400" algn="l" defTabSz="914400" rtl="0" eaLnBrk="1" latinLnBrk="0" hangingPunct="1">
              <a:defRPr sz="2400" b="1" kern="1200">
                <a:solidFill>
                  <a:schemeClr val="tx1"/>
                </a:solidFill>
                <a:latin typeface="Arial" charset="0"/>
                <a:ea typeface="+mn-ea"/>
                <a:cs typeface="+mn-cs"/>
              </a:defRPr>
            </a:lvl8pPr>
            <a:lvl9pPr marL="3657600" algn="l" defTabSz="914400" rtl="0" eaLnBrk="1" latinLnBrk="0" hangingPunct="1">
              <a:defRPr sz="2400" b="1" kern="1200">
                <a:solidFill>
                  <a:schemeClr val="tx1"/>
                </a:solidFill>
                <a:latin typeface="Arial" charset="0"/>
                <a:ea typeface="+mn-ea"/>
                <a:cs typeface="+mn-cs"/>
              </a:defRPr>
            </a:lvl9pPr>
          </a:lstStyle>
          <a:p>
            <a:pPr algn="r" defTabSz="984987" rtl="0" fontAlgn="base">
              <a:spcBef>
                <a:spcPct val="0"/>
              </a:spcBef>
              <a:spcAft>
                <a:spcPct val="0"/>
              </a:spcAft>
              <a:defRPr/>
            </a:pPr>
            <a:fld id="{15AE3C97-AED3-4AEE-8471-1C50047147DC}" type="slidenum">
              <a:rPr lang="en-US" sz="1000" b="0" kern="1200">
                <a:solidFill>
                  <a:schemeClr val="tx1"/>
                </a:solidFill>
                <a:latin typeface="Arial" charset="0"/>
                <a:ea typeface="+mn-ea"/>
                <a:cs typeface="+mn-cs"/>
              </a:rPr>
              <a:pPr algn="r" defTabSz="984987" rtl="0" fontAlgn="base">
                <a:spcBef>
                  <a:spcPct val="0"/>
                </a:spcBef>
                <a:spcAft>
                  <a:spcPct val="0"/>
                </a:spcAft>
                <a:defRPr/>
              </a:pPr>
              <a:t>‹#›</a:t>
            </a:fld>
            <a:endParaRPr lang="en-US" sz="1000" b="0" kern="1200" dirty="0">
              <a:solidFill>
                <a:schemeClr val="tx1"/>
              </a:solidFill>
              <a:latin typeface="Arial" charset="0"/>
              <a:ea typeface="+mn-ea"/>
              <a:cs typeface="+mn-cs"/>
            </a:endParaRPr>
          </a:p>
        </p:txBody>
      </p:sp>
    </p:spTree>
    <p:extLst>
      <p:ext uri="{BB962C8B-B14F-4D97-AF65-F5344CB8AC3E}">
        <p14:creationId xmlns:p14="http://schemas.microsoft.com/office/powerpoint/2010/main" val="1614359328"/>
      </p:ext>
    </p:extLst>
  </p:cSld>
  <p:clrMap bg1="lt1" tx1="dk1" bg2="lt2" tx2="dk2" accent1="accent1" accent2="accent2" accent3="accent3" accent4="accent4" accent5="accent5" accent6="accent6" hlink="hlink" folHlink="folHlink"/>
  <p:hf dt="0"/>
  <p:notesStyle>
    <a:lvl1pPr marL="182880" indent="-182880" algn="l" defTabSz="914400" rtl="0" eaLnBrk="1" fontAlgn="base" latinLnBrk="0" hangingPunct="1">
      <a:lnSpc>
        <a:spcPct val="100000"/>
      </a:lnSpc>
      <a:spcBef>
        <a:spcPts val="600"/>
      </a:spcBef>
      <a:spcAft>
        <a:spcPct val="0"/>
      </a:spcAft>
      <a:buClrTx/>
      <a:buFont typeface="Arial" pitchFamily="34" charset="0"/>
      <a:buChar char="•"/>
      <a:defRPr lang="en-US" sz="1400" b="0" kern="1200" noProof="0" dirty="0" smtClean="0">
        <a:solidFill>
          <a:schemeClr val="tx1"/>
        </a:solidFill>
        <a:latin typeface="Arial" pitchFamily="34" charset="0"/>
        <a:ea typeface="+mn-ea"/>
        <a:cs typeface="Arial" pitchFamily="34" charset="0"/>
      </a:defRPr>
    </a:lvl1pPr>
    <a:lvl2pPr marL="457200" indent="-182880" algn="l" defTabSz="914400" rtl="0" eaLnBrk="1" fontAlgn="base" latinLnBrk="0" hangingPunct="1">
      <a:lnSpc>
        <a:spcPct val="100000"/>
      </a:lnSpc>
      <a:spcBef>
        <a:spcPts val="300"/>
      </a:spcBef>
      <a:spcAft>
        <a:spcPct val="0"/>
      </a:spcAft>
      <a:buClrTx/>
      <a:buFont typeface="Arial" pitchFamily="34" charset="0"/>
      <a:buChar char="–"/>
      <a:defRPr lang="en-US" sz="1200" b="0" kern="1200" noProof="0" dirty="0" smtClean="0">
        <a:solidFill>
          <a:schemeClr val="tx1"/>
        </a:solidFill>
        <a:latin typeface="Arial" pitchFamily="34" charset="0"/>
        <a:ea typeface="+mn-ea"/>
        <a:cs typeface="Arial" pitchFamily="34" charset="0"/>
      </a:defRPr>
    </a:lvl2pPr>
    <a:lvl3pPr marL="731520" indent="-182880" algn="l" defTabSz="914400" rtl="0" eaLnBrk="1" fontAlgn="base" latinLnBrk="0" hangingPunct="1">
      <a:lnSpc>
        <a:spcPct val="100000"/>
      </a:lnSpc>
      <a:spcBef>
        <a:spcPts val="300"/>
      </a:spcBef>
      <a:spcAft>
        <a:spcPct val="0"/>
      </a:spcAft>
      <a:buClrTx/>
      <a:buFont typeface="Arial" pitchFamily="34" charset="0"/>
      <a:buChar char="•"/>
      <a:defRPr lang="en-US" sz="1000" b="0" kern="1200" noProof="0" dirty="0" smtClean="0">
        <a:solidFill>
          <a:schemeClr val="tx1"/>
        </a:solidFill>
        <a:latin typeface="Arial" pitchFamily="34" charset="0"/>
        <a:ea typeface="+mn-ea"/>
        <a:cs typeface="Arial" pitchFamily="34" charset="0"/>
      </a:defRPr>
    </a:lvl3pPr>
    <a:lvl4pPr marL="1005840" indent="-182880" algn="l" defTabSz="914400" rtl="0" eaLnBrk="1" fontAlgn="base" latinLnBrk="0" hangingPunct="1">
      <a:lnSpc>
        <a:spcPct val="100000"/>
      </a:lnSpc>
      <a:spcBef>
        <a:spcPts val="300"/>
      </a:spcBef>
      <a:spcAft>
        <a:spcPct val="0"/>
      </a:spcAft>
      <a:buClrTx/>
      <a:buFont typeface="Arial" pitchFamily="34" charset="0"/>
      <a:buChar char="–"/>
      <a:defRPr lang="en-US" sz="900" b="0" kern="1200" noProof="0" dirty="0" smtClean="0">
        <a:solidFill>
          <a:schemeClr val="tx1"/>
        </a:solidFill>
        <a:latin typeface="Arial" pitchFamily="34" charset="0"/>
        <a:ea typeface="+mn-ea"/>
        <a:cs typeface="Arial" pitchFamily="34" charset="0"/>
      </a:defRPr>
    </a:lvl4pPr>
    <a:lvl5pPr marL="1280160" indent="-182880" algn="l" defTabSz="914400" rtl="0" eaLnBrk="1" fontAlgn="base" latinLnBrk="0" hangingPunct="1">
      <a:lnSpc>
        <a:spcPct val="100000"/>
      </a:lnSpc>
      <a:spcBef>
        <a:spcPts val="300"/>
      </a:spcBef>
      <a:spcAft>
        <a:spcPct val="0"/>
      </a:spcAft>
      <a:buClrTx/>
      <a:buFont typeface="Arial" pitchFamily="34" charset="0"/>
      <a:buChar char="•"/>
      <a:defRPr lang="en-US" sz="800" b="0" kern="1200" noProof="0" dirty="0" smtClean="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49430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738879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1918563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437009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251071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8066382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570716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3195157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913012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89383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334207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534571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Footer Placeholder 4"/>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Slide Number Placeholder 5"/>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A493298-6094-4361-B311-891E531296F6}" type="slidenum">
              <a:rPr kumimoji="0" lang="de-CH" sz="18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de-CH"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6428387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Footer Placeholder 4"/>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Slide Number Placeholder 5"/>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A493298-6094-4361-B311-891E531296F6}" type="slidenum">
              <a:rPr kumimoji="0" lang="de-CH" sz="18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de-CH"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8379861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Footer Placeholder 4"/>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Slide Number Placeholder 5"/>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A493298-6094-4361-B311-891E531296F6}" type="slidenum">
              <a:rPr kumimoji="0" lang="de-CH" sz="18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a:t>
            </a:fld>
            <a:endParaRPr kumimoji="0" lang="de-CH"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2384037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Footer Placeholder 4"/>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Slide Number Placeholder 5"/>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A493298-6094-4361-B311-891E531296F6}" type="slidenum">
              <a:rPr kumimoji="0" lang="de-CH" sz="18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a:t>
            </a:fld>
            <a:endParaRPr kumimoji="0" lang="de-CH"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6555504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Footer Placeholder 4"/>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Slide Number Placeholder 5"/>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A493298-6094-4361-B311-891E531296F6}" type="slidenum">
              <a:rPr kumimoji="0" lang="de-CH" sz="18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a:t>
            </a:fld>
            <a:endParaRPr kumimoji="0" lang="de-CH"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683939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5" name="Footer Placeholder 4"/>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dirty="0">
              <a:ln>
                <a:noFill/>
              </a:ln>
              <a:solidFill>
                <a:prstClr val="black"/>
              </a:solidFill>
              <a:effectLst/>
              <a:uLnTx/>
              <a:uFillTx/>
              <a:latin typeface="Arial"/>
              <a:ea typeface="+mn-ea"/>
              <a:cs typeface="+mn-cs"/>
            </a:endParaRPr>
          </a:p>
        </p:txBody>
      </p:sp>
      <p:sp>
        <p:nvSpPr>
          <p:cNvPr id="6" name="Slide Number Placeholder 5"/>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A493298-6094-4361-B311-891E531296F6}" type="slidenum">
              <a:rPr kumimoji="0" lang="de-CH" sz="1800" b="0" i="0" u="none" strike="noStrike" kern="1200" cap="none" spc="0" normalizeH="0" baseline="0" noProof="0" smtClean="0">
                <a:ln>
                  <a:noFill/>
                </a:ln>
                <a:solidFill>
                  <a:prstClr val="black"/>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a:t>
            </a:fld>
            <a:endParaRPr kumimoji="0" lang="de-CH" sz="18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7249853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6083547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endParaRPr lang="de-CH" dirty="0"/>
          </a:p>
        </p:txBody>
      </p:sp>
      <p:sp>
        <p:nvSpPr>
          <p:cNvPr id="5" name="Footer Placeholder 4"/>
          <p:cNvSpPr>
            <a:spLocks noGrp="1"/>
          </p:cNvSpPr>
          <p:nvPr>
            <p:ph type="ftr" sz="quarter" idx="4"/>
          </p:nvPr>
        </p:nvSpPr>
        <p:spPr/>
        <p:txBody>
          <a:bodyPr/>
          <a:lstStyle/>
          <a:p>
            <a:endParaRPr lang="de-CH" dirty="0"/>
          </a:p>
        </p:txBody>
      </p:sp>
      <p:sp>
        <p:nvSpPr>
          <p:cNvPr id="6" name="Slide Number Placeholder 5"/>
          <p:cNvSpPr>
            <a:spLocks noGrp="1"/>
          </p:cNvSpPr>
          <p:nvPr>
            <p:ph type="sldNum" sz="quarter" idx="5"/>
          </p:nvPr>
        </p:nvSpPr>
        <p:spPr/>
        <p:txBody>
          <a:bodyPr/>
          <a:lstStyle/>
          <a:p>
            <a:fld id="{3A493298-6094-4361-B311-891E531296F6}" type="slidenum">
              <a:rPr lang="de-CH" smtClean="0"/>
              <a:pPr/>
              <a:t>27</a:t>
            </a:fld>
            <a:endParaRPr lang="de-CH" dirty="0"/>
          </a:p>
        </p:txBody>
      </p:sp>
    </p:spTree>
    <p:extLst>
      <p:ext uri="{BB962C8B-B14F-4D97-AF65-F5344CB8AC3E}">
        <p14:creationId xmlns:p14="http://schemas.microsoft.com/office/powerpoint/2010/main" val="37781224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5767176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3790738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331845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1080803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692391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81947495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197420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5020921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073303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191159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254237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1664323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2149334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830358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284548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2752" y="2240280"/>
            <a:ext cx="10826496" cy="1709928"/>
          </a:xfrm>
          <a:noFill/>
          <a:ln w="9525" algn="ctr">
            <a:noFill/>
            <a:miter lim="800000"/>
            <a:headEnd/>
            <a:tailEnd/>
          </a:ln>
        </p:spPr>
        <p:txBody>
          <a:bodyPr vert="horz" wrap="square" lIns="91440" tIns="45720" rIns="91440" bIns="45720" numCol="1" anchor="ctr" anchorCtr="0" compatLnSpc="1">
            <a:prstTxWarp prst="textNoShape">
              <a:avLst/>
            </a:prstTxWarp>
          </a:bodyPr>
          <a:lstStyle>
            <a:lvl1pPr marL="0" indent="0" algn="l" rtl="0" eaLnBrk="1" fontAlgn="base" hangingPunct="1">
              <a:lnSpc>
                <a:spcPct val="100000"/>
              </a:lnSpc>
              <a:spcBef>
                <a:spcPct val="0"/>
              </a:spcBef>
              <a:spcAft>
                <a:spcPct val="0"/>
              </a:spcAft>
              <a:defRPr lang="en-US" sz="3800" b="1" i="0" dirty="0" smtClean="0">
                <a:solidFill>
                  <a:schemeClr val="accent1"/>
                </a:solidFill>
                <a:latin typeface="+mj-lt"/>
                <a:ea typeface="+mj-ea"/>
                <a:cs typeface="+mj-cs"/>
              </a:defRPr>
            </a:lvl1pPr>
          </a:lstStyle>
          <a:p>
            <a:r>
              <a:rPr lang="en-US"/>
              <a:t>Click to edit Master title style</a:t>
            </a:r>
            <a:endParaRPr lang="en-US" dirty="0"/>
          </a:p>
        </p:txBody>
      </p:sp>
      <p:sp>
        <p:nvSpPr>
          <p:cNvPr id="3" name="Subtitle 2"/>
          <p:cNvSpPr>
            <a:spLocks noGrp="1"/>
          </p:cNvSpPr>
          <p:nvPr>
            <p:ph type="subTitle" idx="1"/>
          </p:nvPr>
        </p:nvSpPr>
        <p:spPr>
          <a:xfrm>
            <a:off x="682752" y="4572000"/>
            <a:ext cx="10826496" cy="1804988"/>
          </a:xfrm>
          <a:noFill/>
          <a:ln w="9525" algn="ctr">
            <a:noFill/>
            <a:miter lim="800000"/>
            <a:headEnd/>
            <a:tailEnd/>
          </a:ln>
        </p:spPr>
        <p:txBody>
          <a:bodyPr vert="horz" wrap="square" lIns="91440" tIns="45720" rIns="91440" bIns="45720" numCol="1" anchor="t" anchorCtr="0" compatLnSpc="1">
            <a:prstTxWarp prst="textNoShape">
              <a:avLst/>
            </a:prstTxWarp>
          </a:bodyPr>
          <a:lstStyle>
            <a:lvl1pPr marL="0" indent="0" algn="l" rtl="0" eaLnBrk="1" fontAlgn="base" hangingPunct="1">
              <a:lnSpc>
                <a:spcPts val="2800"/>
              </a:lnSpc>
              <a:spcBef>
                <a:spcPts val="1200"/>
              </a:spcBef>
              <a:spcAft>
                <a:spcPts val="0"/>
              </a:spcAft>
              <a:buClr>
                <a:schemeClr val="accent6"/>
              </a:buClr>
              <a:buNone/>
              <a:defRPr lang="en-US" sz="2000" b="0" baseline="0" smtClean="0">
                <a:solidFill>
                  <a:schemeClr val="tx1"/>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Rectangle 7">
            <a:extLst>
              <a:ext uri="{FF2B5EF4-FFF2-40B4-BE49-F238E27FC236}">
                <a16:creationId xmlns:a16="http://schemas.microsoft.com/office/drawing/2014/main" id="{45A519F0-6732-504B-B464-46B088C6C8B6}"/>
              </a:ext>
            </a:extLst>
          </p:cNvPr>
          <p:cNvSpPr/>
          <p:nvPr userDrawn="1"/>
        </p:nvSpPr>
        <p:spPr bwMode="auto">
          <a:xfrm>
            <a:off x="-1" y="1917700"/>
            <a:ext cx="11887200" cy="46038"/>
          </a:xfrm>
          <a:prstGeom prst="rect">
            <a:avLst/>
          </a:prstGeom>
          <a:gradFill>
            <a:gsLst>
              <a:gs pos="0">
                <a:schemeClr val="bg1"/>
              </a:gs>
              <a:gs pos="50000">
                <a:srgbClr val="007CC3"/>
              </a:gs>
            </a:gsLst>
            <a:lin ang="10800000" scaled="0"/>
          </a:gradFill>
          <a:ln w="19050" cap="flat" cmpd="sng" algn="ctr">
            <a:noFill/>
            <a:prstDash val="solid"/>
            <a:round/>
            <a:headEnd type="none" w="med" len="med"/>
            <a:tailEnd type="none" w="med" len="med"/>
          </a:ln>
          <a:effectLst/>
        </p:spPr>
        <p:txBody>
          <a:bodyPr wrap="none" anchor="b">
            <a:noAutofit/>
          </a:bodyPr>
          <a:lstStyle/>
          <a:p>
            <a:pPr>
              <a:spcBef>
                <a:spcPct val="50000"/>
              </a:spcBef>
              <a:defRPr/>
            </a:pPr>
            <a:endParaRPr lang="en-US" sz="1200" dirty="0">
              <a:solidFill>
                <a:srgbClr val="000000"/>
              </a:solidFill>
            </a:endParaRPr>
          </a:p>
        </p:txBody>
      </p:sp>
      <p:sp>
        <p:nvSpPr>
          <p:cNvPr id="9" name="Rectangle 8">
            <a:extLst>
              <a:ext uri="{FF2B5EF4-FFF2-40B4-BE49-F238E27FC236}">
                <a16:creationId xmlns:a16="http://schemas.microsoft.com/office/drawing/2014/main" id="{2FE430BE-A519-E545-886D-960F4B2018E4}"/>
              </a:ext>
            </a:extLst>
          </p:cNvPr>
          <p:cNvSpPr/>
          <p:nvPr userDrawn="1"/>
        </p:nvSpPr>
        <p:spPr bwMode="auto">
          <a:xfrm>
            <a:off x="-1" y="4249738"/>
            <a:ext cx="11887200" cy="46037"/>
          </a:xfrm>
          <a:prstGeom prst="rect">
            <a:avLst/>
          </a:prstGeom>
          <a:gradFill>
            <a:gsLst>
              <a:gs pos="0">
                <a:schemeClr val="bg1"/>
              </a:gs>
              <a:gs pos="50000">
                <a:srgbClr val="007CC3"/>
              </a:gs>
            </a:gsLst>
            <a:lin ang="10800000" scaled="0"/>
          </a:gradFill>
          <a:ln w="19050" cap="flat" cmpd="sng" algn="ctr">
            <a:noFill/>
            <a:prstDash val="solid"/>
            <a:round/>
            <a:headEnd type="none" w="med" len="med"/>
            <a:tailEnd type="none" w="med" len="med"/>
          </a:ln>
          <a:effectLst/>
        </p:spPr>
        <p:txBody>
          <a:bodyPr wrap="none" anchor="b">
            <a:noAutofit/>
          </a:bodyPr>
          <a:lstStyle/>
          <a:p>
            <a:pPr>
              <a:spcBef>
                <a:spcPct val="50000"/>
              </a:spcBef>
              <a:defRPr/>
            </a:pPr>
            <a:endParaRPr lang="en-US" sz="1200" dirty="0">
              <a:solidFill>
                <a:srgbClr val="000000"/>
              </a:solidFill>
            </a:endParaRPr>
          </a:p>
        </p:txBody>
      </p:sp>
      <p:pic>
        <p:nvPicPr>
          <p:cNvPr id="11" name="Picture 10" descr="AmgenCardiovascularLogo.png">
            <a:extLst>
              <a:ext uri="{FF2B5EF4-FFF2-40B4-BE49-F238E27FC236}">
                <a16:creationId xmlns:a16="http://schemas.microsoft.com/office/drawing/2014/main" id="{8A25F3E5-2806-B14C-A0F8-B68DF0048419}"/>
              </a:ext>
            </a:extLst>
          </p:cNvPr>
          <p:cNvPicPr>
            <a:picLocks noChangeAspect="1"/>
          </p:cNvPicPr>
          <p:nvPr userDrawn="1"/>
        </p:nvPicPr>
        <p:blipFill>
          <a:blip r:embed="rId2" cstate="print"/>
          <a:stretch>
            <a:fillRect/>
          </a:stretch>
        </p:blipFill>
        <p:spPr>
          <a:xfrm>
            <a:off x="10409997" y="6138320"/>
            <a:ext cx="1551873" cy="533456"/>
          </a:xfrm>
          <a:prstGeom prst="rect">
            <a:avLst/>
          </a:prstGeom>
        </p:spPr>
      </p:pic>
      <p:sp>
        <p:nvSpPr>
          <p:cNvPr id="10" name="TextBox 9">
            <a:extLst>
              <a:ext uri="{FF2B5EF4-FFF2-40B4-BE49-F238E27FC236}">
                <a16:creationId xmlns:a16="http://schemas.microsoft.com/office/drawing/2014/main" id="{2E7E0772-9DD8-4336-9DAB-C1671919628C}"/>
              </a:ext>
            </a:extLst>
          </p:cNvPr>
          <p:cNvSpPr txBox="1"/>
          <p:nvPr userDrawn="1"/>
        </p:nvSpPr>
        <p:spPr>
          <a:xfrm>
            <a:off x="180918" y="6481073"/>
            <a:ext cx="5743394" cy="253916"/>
          </a:xfrm>
          <a:prstGeom prst="rect">
            <a:avLst/>
          </a:prstGeom>
          <a:noFill/>
        </p:spPr>
        <p:txBody>
          <a:bodyPr wrap="square" rtlCol="0">
            <a:spAutoFit/>
          </a:bodyPr>
          <a:lstStyle/>
          <a:p>
            <a:r>
              <a:rPr lang="en-US" sz="1050" b="1" dirty="0"/>
              <a:t>©2019 Amgen Inc. All rights reserved </a:t>
            </a:r>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Contenu général">
    <p:spTree>
      <p:nvGrpSpPr>
        <p:cNvPr id="1" name=""/>
        <p:cNvGrpSpPr/>
        <p:nvPr/>
      </p:nvGrpSpPr>
      <p:grpSpPr>
        <a:xfrm>
          <a:off x="0" y="0"/>
          <a:ext cx="0" cy="0"/>
          <a:chOff x="0" y="0"/>
          <a:chExt cx="0" cy="0"/>
        </a:xfrm>
      </p:grpSpPr>
      <p:sp>
        <p:nvSpPr>
          <p:cNvPr id="3" name="Espace réservé du texte 5">
            <a:extLst>
              <a:ext uri="{FF2B5EF4-FFF2-40B4-BE49-F238E27FC236}">
                <a16:creationId xmlns:a16="http://schemas.microsoft.com/office/drawing/2014/main" id="{551FB21A-0E6D-4C3A-92F2-1A4C404F796E}"/>
              </a:ext>
            </a:extLst>
          </p:cNvPr>
          <p:cNvSpPr>
            <a:spLocks noGrp="1"/>
          </p:cNvSpPr>
          <p:nvPr>
            <p:ph type="body" sz="quarter" idx="10" hasCustomPrompt="1"/>
          </p:nvPr>
        </p:nvSpPr>
        <p:spPr>
          <a:xfrm>
            <a:off x="432833" y="452673"/>
            <a:ext cx="4703068" cy="960109"/>
          </a:xfrm>
          <a:prstGeom prst="rect">
            <a:avLst/>
          </a:prstGeom>
        </p:spPr>
        <p:txBody>
          <a:bodyPr/>
          <a:lstStyle>
            <a:lvl1pPr marL="0" indent="0">
              <a:lnSpc>
                <a:spcPts val="2500"/>
              </a:lnSpc>
              <a:spcBef>
                <a:spcPts val="0"/>
              </a:spcBef>
              <a:buNone/>
              <a:defRPr sz="2600" b="0">
                <a:solidFill>
                  <a:schemeClr val="tx1"/>
                </a:solidFill>
                <a:latin typeface="+mj-lt"/>
              </a:defRPr>
            </a:lvl1pPr>
            <a:lvl2pPr marL="266700" indent="0">
              <a:buNone/>
              <a:defRPr/>
            </a:lvl2pPr>
            <a:lvl3pPr marL="531812" indent="0">
              <a:buNone/>
              <a:defRPr/>
            </a:lvl3pPr>
            <a:lvl4pPr marL="809625" indent="0">
              <a:buNone/>
              <a:defRPr/>
            </a:lvl4pPr>
            <a:lvl5pPr marL="1076325" indent="0">
              <a:buNone/>
              <a:defRPr/>
            </a:lvl5pPr>
          </a:lstStyle>
          <a:p>
            <a:pPr lvl="0"/>
            <a:r>
              <a:rPr lang="en-US" dirty="0"/>
              <a:t>First line</a:t>
            </a:r>
            <a:br>
              <a:rPr lang="en-US" dirty="0"/>
            </a:br>
            <a:r>
              <a:rPr lang="en-US" dirty="0"/>
              <a:t>Of the headline</a:t>
            </a:r>
          </a:p>
        </p:txBody>
      </p:sp>
      <p:sp>
        <p:nvSpPr>
          <p:cNvPr id="13" name="Espace réservé du contenu 12">
            <a:extLst>
              <a:ext uri="{FF2B5EF4-FFF2-40B4-BE49-F238E27FC236}">
                <a16:creationId xmlns:a16="http://schemas.microsoft.com/office/drawing/2014/main" id="{861B12CF-C574-4831-92D6-4B1240FED72B}"/>
              </a:ext>
            </a:extLst>
          </p:cNvPr>
          <p:cNvSpPr>
            <a:spLocks noGrp="1"/>
          </p:cNvSpPr>
          <p:nvPr>
            <p:ph sz="quarter" idx="11" hasCustomPrompt="1"/>
          </p:nvPr>
        </p:nvSpPr>
        <p:spPr>
          <a:xfrm>
            <a:off x="431800" y="1604435"/>
            <a:ext cx="10368723" cy="4129617"/>
          </a:xfrm>
          <a:prstGeom prst="rect">
            <a:avLst/>
          </a:prstGeom>
        </p:spPr>
        <p:txBody>
          <a:bodyPr/>
          <a:lstStyle>
            <a:lvl1pPr marL="0" indent="0">
              <a:buNone/>
              <a:defRPr sz="1200">
                <a:solidFill>
                  <a:schemeClr val="tx1">
                    <a:lumMod val="95000"/>
                    <a:lumOff val="5000"/>
                  </a:schemeClr>
                </a:solidFill>
                <a:latin typeface="+mj-lt"/>
              </a:defRPr>
            </a:lvl1pPr>
            <a:lvl2pPr marL="266700" indent="0">
              <a:buNone/>
              <a:defRPr sz="1200">
                <a:solidFill>
                  <a:schemeClr val="tx1">
                    <a:lumMod val="95000"/>
                    <a:lumOff val="5000"/>
                  </a:schemeClr>
                </a:solidFill>
                <a:latin typeface="+mj-lt"/>
              </a:defRPr>
            </a:lvl2pPr>
            <a:lvl3pPr marL="531812" indent="0">
              <a:buNone/>
              <a:defRPr sz="1200">
                <a:solidFill>
                  <a:schemeClr val="tx1">
                    <a:lumMod val="95000"/>
                    <a:lumOff val="5000"/>
                  </a:schemeClr>
                </a:solidFill>
                <a:latin typeface="+mj-lt"/>
              </a:defRPr>
            </a:lvl3pPr>
            <a:lvl4pPr marL="809625" indent="0">
              <a:buNone/>
              <a:defRPr sz="1200">
                <a:solidFill>
                  <a:schemeClr val="tx1">
                    <a:lumMod val="95000"/>
                    <a:lumOff val="5000"/>
                  </a:schemeClr>
                </a:solidFill>
                <a:latin typeface="+mj-lt"/>
              </a:defRPr>
            </a:lvl4pPr>
            <a:lvl5pPr marL="1076325" indent="0">
              <a:buNone/>
              <a:defRPr sz="1200">
                <a:solidFill>
                  <a:schemeClr val="tx1">
                    <a:lumMod val="95000"/>
                    <a:lumOff val="5000"/>
                  </a:schemeClr>
                </a:solidFill>
                <a:latin typeface="+mj-lt"/>
              </a:defRPr>
            </a:lvl5pPr>
          </a:lstStyle>
          <a:p>
            <a:pPr lvl="0"/>
            <a:r>
              <a:rPr lang="fr-FR" dirty="0"/>
              <a:t>Cliquez pour ajouter le type de contenu souhaité</a:t>
            </a:r>
          </a:p>
        </p:txBody>
      </p:sp>
    </p:spTree>
    <p:extLst>
      <p:ext uri="{BB962C8B-B14F-4D97-AF65-F5344CB8AC3E}">
        <p14:creationId xmlns:p14="http://schemas.microsoft.com/office/powerpoint/2010/main" val="2817022371"/>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p:cNvSpPr>
            <a:spLocks noGrp="1"/>
          </p:cNvSpPr>
          <p:nvPr>
            <p:ph type="title"/>
          </p:nvPr>
        </p:nvSpPr>
        <p:spPr>
          <a:noFill/>
          <a:ln w="9525" algn="ctr">
            <a:noFill/>
            <a:miter lim="800000"/>
            <a:headEnd/>
            <a:tailEnd/>
          </a:ln>
        </p:spPr>
        <p:txBody>
          <a:bodyPr vert="horz" wrap="square" lIns="91440" tIns="45720" rIns="91440" bIns="45720" numCol="1" anchor="b" anchorCtr="0" compatLnSpc="1">
            <a:prstTxWarp prst="textNoShape">
              <a:avLst/>
            </a:prstTxWarp>
          </a:bodyPr>
          <a:lstStyle>
            <a:lvl1pPr algn="l" rtl="0" eaLnBrk="1" fontAlgn="base" hangingPunct="1">
              <a:lnSpc>
                <a:spcPct val="100000"/>
              </a:lnSpc>
              <a:spcBef>
                <a:spcPct val="0"/>
              </a:spcBef>
              <a:spcAft>
                <a:spcPct val="0"/>
              </a:spcAft>
              <a:defRPr lang="en-US" sz="3200" b="1" smtClean="0">
                <a:solidFill>
                  <a:schemeClr val="tx1"/>
                </a:solidFill>
                <a:latin typeface="+mj-lt"/>
                <a:ea typeface="+mj-ea"/>
                <a:cs typeface="+mj-cs"/>
              </a:defRPr>
            </a:lvl1pPr>
          </a:lstStyle>
          <a:p>
            <a:r>
              <a:rPr lang="en-US"/>
              <a:t>Click to edit Master title style</a:t>
            </a:r>
            <a:endParaRPr lang="en-US" dirty="0"/>
          </a:p>
        </p:txBody>
      </p:sp>
      <p:sp>
        <p:nvSpPr>
          <p:cNvPr id="3" name="Content Placeholder 2"/>
          <p:cNvSpPr>
            <a:spLocks noGrp="1"/>
          </p:cNvSpPr>
          <p:nvPr>
            <p:ph idx="1"/>
          </p:nvPr>
        </p:nvSpPr>
        <p:spPr>
          <a:xfrm>
            <a:off x="682752" y="1280160"/>
            <a:ext cx="10826496" cy="43792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ubtitle and Content">
    <p:spTree>
      <p:nvGrpSpPr>
        <p:cNvPr id="1" name=""/>
        <p:cNvGrpSpPr/>
        <p:nvPr/>
      </p:nvGrpSpPr>
      <p:grpSpPr>
        <a:xfrm>
          <a:off x="0" y="0"/>
          <a:ext cx="0" cy="0"/>
          <a:chOff x="0" y="0"/>
          <a:chExt cx="0" cy="0"/>
        </a:xfrm>
      </p:grpSpPr>
      <p:sp>
        <p:nvSpPr>
          <p:cNvPr id="2" name="Title 1"/>
          <p:cNvSpPr>
            <a:spLocks noGrp="1"/>
          </p:cNvSpPr>
          <p:nvPr>
            <p:ph type="title"/>
          </p:nvPr>
        </p:nvSpPr>
        <p:spPr>
          <a:noFill/>
          <a:ln w="9525" algn="ctr">
            <a:noFill/>
            <a:miter lim="800000"/>
            <a:headEnd/>
            <a:tailEnd/>
          </a:ln>
        </p:spPr>
        <p:txBody>
          <a:bodyPr vert="horz" wrap="square" lIns="91440" tIns="45720" rIns="91440" bIns="45720" numCol="1" anchor="b" anchorCtr="0" compatLnSpc="1">
            <a:prstTxWarp prst="textNoShape">
              <a:avLst/>
            </a:prstTxWarp>
          </a:bodyPr>
          <a:lstStyle>
            <a:lvl1pPr algn="l" rtl="0" eaLnBrk="1" fontAlgn="base" hangingPunct="1">
              <a:lnSpc>
                <a:spcPct val="100000"/>
              </a:lnSpc>
              <a:spcBef>
                <a:spcPct val="0"/>
              </a:spcBef>
              <a:spcAft>
                <a:spcPct val="0"/>
              </a:spcAft>
              <a:defRPr lang="en-US" sz="3200" b="1" smtClean="0">
                <a:solidFill>
                  <a:schemeClr val="tx1"/>
                </a:solidFill>
                <a:latin typeface="+mj-lt"/>
                <a:ea typeface="+mj-ea"/>
                <a:cs typeface="+mj-cs"/>
              </a:defRPr>
            </a:lvl1pPr>
          </a:lstStyle>
          <a:p>
            <a:r>
              <a:rPr lang="en-US"/>
              <a:t>Click to edit Master title style</a:t>
            </a:r>
            <a:endParaRPr lang="en-US" dirty="0"/>
          </a:p>
        </p:txBody>
      </p:sp>
      <p:sp>
        <p:nvSpPr>
          <p:cNvPr id="3" name="Content Placeholder 2"/>
          <p:cNvSpPr>
            <a:spLocks noGrp="1"/>
          </p:cNvSpPr>
          <p:nvPr>
            <p:ph idx="1"/>
          </p:nvPr>
        </p:nvSpPr>
        <p:spPr>
          <a:xfrm>
            <a:off x="682752" y="1772606"/>
            <a:ext cx="10826496" cy="38868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 Placeholder 6"/>
          <p:cNvSpPr>
            <a:spLocks noGrp="1"/>
          </p:cNvSpPr>
          <p:nvPr>
            <p:ph type="body" sz="quarter" idx="10"/>
          </p:nvPr>
        </p:nvSpPr>
        <p:spPr>
          <a:xfrm>
            <a:off x="683684" y="1280163"/>
            <a:ext cx="10826749" cy="492443"/>
          </a:xfrm>
        </p:spPr>
        <p:txBody>
          <a:bodyPr>
            <a:noAutofit/>
          </a:bodyPr>
          <a:lstStyle>
            <a:lvl1pPr>
              <a:buFontTx/>
              <a:buNone/>
              <a:defRPr sz="2400" b="1">
                <a:solidFill>
                  <a:schemeClr val="accent1"/>
                </a:solidFill>
              </a:defRPr>
            </a:lvl1pPr>
            <a:lvl2pPr>
              <a:buFontTx/>
              <a:buNone/>
              <a:defRPr/>
            </a:lvl2pPr>
            <a:lvl3pPr>
              <a:buFontTx/>
              <a:buNone/>
              <a:defRPr/>
            </a:lvl3pPr>
            <a:lvl4pPr>
              <a:buFontTx/>
              <a:buNone/>
              <a:defRPr/>
            </a:lvl4pPr>
            <a:lvl5pPr>
              <a:buFontTx/>
              <a:buNone/>
              <a:defRPr/>
            </a:lvl5pPr>
          </a:lstStyle>
          <a:p>
            <a:pPr lvl="0"/>
            <a:r>
              <a:rPr lang="en-US"/>
              <a:t>Click to edit Master text styles</a:t>
            </a:r>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noFill/>
          <a:ln w="9525" algn="ctr">
            <a:noFill/>
            <a:miter lim="800000"/>
            <a:headEnd/>
            <a:tailEnd/>
          </a:ln>
        </p:spPr>
        <p:txBody>
          <a:bodyPr vert="horz" wrap="square" lIns="91440" tIns="45720" rIns="91440" bIns="45720" numCol="1" anchor="b" anchorCtr="0" compatLnSpc="1">
            <a:prstTxWarp prst="textNoShape">
              <a:avLst/>
            </a:prstTxWarp>
          </a:bodyPr>
          <a:lstStyle>
            <a:lvl1pPr algn="l" rtl="0" eaLnBrk="1" fontAlgn="base" hangingPunct="1">
              <a:lnSpc>
                <a:spcPct val="100000"/>
              </a:lnSpc>
              <a:spcBef>
                <a:spcPct val="0"/>
              </a:spcBef>
              <a:spcAft>
                <a:spcPct val="0"/>
              </a:spcAft>
              <a:defRPr lang="en-US" sz="3200" b="1" smtClean="0">
                <a:solidFill>
                  <a:schemeClr val="tx1"/>
                </a:solidFill>
                <a:latin typeface="+mj-lt"/>
                <a:ea typeface="+mj-ea"/>
                <a:cs typeface="+mj-cs"/>
              </a:defRPr>
            </a:lvl1pPr>
          </a:lstStyle>
          <a:p>
            <a:r>
              <a:rPr lang="en-US"/>
              <a:t>Click to edit Master title style</a:t>
            </a:r>
          </a:p>
        </p:txBody>
      </p:sp>
      <p:sp>
        <p:nvSpPr>
          <p:cNvPr id="3" name="Content Placeholder 2"/>
          <p:cNvSpPr>
            <a:spLocks noGrp="1"/>
          </p:cNvSpPr>
          <p:nvPr>
            <p:ph sz="half" idx="1"/>
          </p:nvPr>
        </p:nvSpPr>
        <p:spPr>
          <a:xfrm>
            <a:off x="682752" y="1280160"/>
            <a:ext cx="5315712" cy="4379278"/>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280160"/>
            <a:ext cx="5315712" cy="4379278"/>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Subtitle and Content">
    <p:spTree>
      <p:nvGrpSpPr>
        <p:cNvPr id="1" name=""/>
        <p:cNvGrpSpPr/>
        <p:nvPr/>
      </p:nvGrpSpPr>
      <p:grpSpPr>
        <a:xfrm>
          <a:off x="0" y="0"/>
          <a:ext cx="0" cy="0"/>
          <a:chOff x="0" y="0"/>
          <a:chExt cx="0" cy="0"/>
        </a:xfrm>
      </p:grpSpPr>
      <p:sp>
        <p:nvSpPr>
          <p:cNvPr id="2" name="Title 1"/>
          <p:cNvSpPr>
            <a:spLocks noGrp="1"/>
          </p:cNvSpPr>
          <p:nvPr>
            <p:ph type="title"/>
          </p:nvPr>
        </p:nvSpPr>
        <p:spPr>
          <a:noFill/>
          <a:ln w="9525" algn="ctr">
            <a:noFill/>
            <a:miter lim="800000"/>
            <a:headEnd/>
            <a:tailEnd/>
          </a:ln>
        </p:spPr>
        <p:txBody>
          <a:bodyPr vert="horz" wrap="square" lIns="91440" tIns="45720" rIns="91440" bIns="45720" numCol="1" anchor="b" anchorCtr="0" compatLnSpc="1">
            <a:prstTxWarp prst="textNoShape">
              <a:avLst/>
            </a:prstTxWarp>
          </a:bodyPr>
          <a:lstStyle>
            <a:lvl1pPr algn="l" rtl="0" eaLnBrk="1" fontAlgn="base" hangingPunct="1">
              <a:lnSpc>
                <a:spcPct val="100000"/>
              </a:lnSpc>
              <a:spcBef>
                <a:spcPct val="0"/>
              </a:spcBef>
              <a:spcAft>
                <a:spcPct val="0"/>
              </a:spcAft>
              <a:defRPr lang="en-US" sz="3200" b="1" smtClean="0">
                <a:solidFill>
                  <a:schemeClr val="tx1"/>
                </a:solidFill>
                <a:latin typeface="+mj-lt"/>
                <a:ea typeface="+mj-ea"/>
                <a:cs typeface="+mj-cs"/>
              </a:defRPr>
            </a:lvl1pPr>
          </a:lstStyle>
          <a:p>
            <a:r>
              <a:rPr lang="en-US"/>
              <a:t>Click to edit Master title style</a:t>
            </a:r>
          </a:p>
        </p:txBody>
      </p:sp>
      <p:sp>
        <p:nvSpPr>
          <p:cNvPr id="10" name="Content Placeholder 2"/>
          <p:cNvSpPr>
            <a:spLocks noGrp="1"/>
          </p:cNvSpPr>
          <p:nvPr>
            <p:ph sz="half" idx="1"/>
          </p:nvPr>
        </p:nvSpPr>
        <p:spPr>
          <a:xfrm>
            <a:off x="683684" y="1782766"/>
            <a:ext cx="5315712" cy="3876675"/>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3"/>
          <p:cNvSpPr>
            <a:spLocks noGrp="1"/>
          </p:cNvSpPr>
          <p:nvPr>
            <p:ph sz="half" idx="2"/>
          </p:nvPr>
        </p:nvSpPr>
        <p:spPr>
          <a:xfrm>
            <a:off x="6190488" y="1782766"/>
            <a:ext cx="5315712" cy="3876675"/>
          </a:xfrm>
        </p:spPr>
        <p:txBody>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6"/>
          <p:cNvSpPr>
            <a:spLocks noGrp="1"/>
          </p:cNvSpPr>
          <p:nvPr>
            <p:ph type="body" sz="quarter" idx="10"/>
          </p:nvPr>
        </p:nvSpPr>
        <p:spPr>
          <a:xfrm>
            <a:off x="683684" y="1280163"/>
            <a:ext cx="5315712" cy="492443"/>
          </a:xfrm>
        </p:spPr>
        <p:txBody>
          <a:bodyPr>
            <a:noAutofit/>
          </a:bodyPr>
          <a:lstStyle>
            <a:lvl1pPr>
              <a:buFontTx/>
              <a:buNone/>
              <a:defRPr sz="2400" b="1">
                <a:solidFill>
                  <a:schemeClr val="accent1"/>
                </a:solidFill>
              </a:defRPr>
            </a:lvl1pPr>
            <a:lvl2pPr>
              <a:buFontTx/>
              <a:buNone/>
              <a:defRPr/>
            </a:lvl2pPr>
            <a:lvl3pPr>
              <a:buFontTx/>
              <a:buNone/>
              <a:defRPr/>
            </a:lvl3pPr>
            <a:lvl4pPr>
              <a:buFontTx/>
              <a:buNone/>
              <a:defRPr/>
            </a:lvl4pPr>
            <a:lvl5pPr>
              <a:buFontTx/>
              <a:buNone/>
              <a:defRPr/>
            </a:lvl5pPr>
          </a:lstStyle>
          <a:p>
            <a:pPr lvl="0"/>
            <a:r>
              <a:rPr lang="en-US"/>
              <a:t>Click to edit Master text styles</a:t>
            </a:r>
          </a:p>
        </p:txBody>
      </p:sp>
      <p:sp>
        <p:nvSpPr>
          <p:cNvPr id="13" name="Text Placeholder 6"/>
          <p:cNvSpPr>
            <a:spLocks noGrp="1"/>
          </p:cNvSpPr>
          <p:nvPr>
            <p:ph type="body" sz="quarter" idx="11"/>
          </p:nvPr>
        </p:nvSpPr>
        <p:spPr>
          <a:xfrm>
            <a:off x="6190488" y="1280163"/>
            <a:ext cx="5315712" cy="492443"/>
          </a:xfrm>
        </p:spPr>
        <p:txBody>
          <a:bodyPr>
            <a:noAutofit/>
          </a:bodyPr>
          <a:lstStyle>
            <a:lvl1pPr>
              <a:buFontTx/>
              <a:buNone/>
              <a:defRPr sz="2400" b="1">
                <a:solidFill>
                  <a:schemeClr val="accent1"/>
                </a:solidFill>
              </a:defRPr>
            </a:lvl1pPr>
            <a:lvl2pPr>
              <a:buFontTx/>
              <a:buNone/>
              <a:defRPr/>
            </a:lvl2pPr>
            <a:lvl3pPr>
              <a:buFontTx/>
              <a:buNone/>
              <a:defRPr/>
            </a:lvl3pPr>
            <a:lvl4pPr>
              <a:buFontTx/>
              <a:buNone/>
              <a:defRPr/>
            </a:lvl4pPr>
            <a:lvl5pPr>
              <a:buFontTx/>
              <a:buNone/>
              <a:defRPr/>
            </a:lvl5pPr>
          </a:lstStyle>
          <a:p>
            <a:pPr lvl="0"/>
            <a:r>
              <a:rPr lang="en-US"/>
              <a:t>Click to edit Master text styles</a:t>
            </a:r>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p>
        </p:txBody>
      </p:sp>
      <p:sp>
        <p:nvSpPr>
          <p:cNvPr id="4" name="Table Placeholder 3"/>
          <p:cNvSpPr>
            <a:spLocks noGrp="1"/>
          </p:cNvSpPr>
          <p:nvPr>
            <p:ph type="tbl" sz="quarter" idx="10"/>
          </p:nvPr>
        </p:nvSpPr>
        <p:spPr>
          <a:xfrm>
            <a:off x="682752" y="1782766"/>
            <a:ext cx="10826496" cy="3857625"/>
          </a:xfrm>
        </p:spPr>
        <p:txBody>
          <a:bodyPr/>
          <a:lstStyle/>
          <a:p>
            <a:r>
              <a:rPr lang="en-US" dirty="0"/>
              <a:t>Click icon to add table</a:t>
            </a:r>
          </a:p>
        </p:txBody>
      </p:sp>
      <p:sp>
        <p:nvSpPr>
          <p:cNvPr id="6" name="Text Placeholder 6"/>
          <p:cNvSpPr>
            <a:spLocks noGrp="1"/>
          </p:cNvSpPr>
          <p:nvPr>
            <p:ph type="body" sz="quarter" idx="11"/>
          </p:nvPr>
        </p:nvSpPr>
        <p:spPr>
          <a:xfrm>
            <a:off x="683684" y="1280163"/>
            <a:ext cx="10826749" cy="492443"/>
          </a:xfrm>
        </p:spPr>
        <p:txBody>
          <a:bodyPr>
            <a:noAutofit/>
          </a:bodyPr>
          <a:lstStyle>
            <a:lvl1pPr>
              <a:buFontTx/>
              <a:buNone/>
              <a:defRPr sz="2400" b="1">
                <a:solidFill>
                  <a:schemeClr val="accent1"/>
                </a:solidFill>
              </a:defRPr>
            </a:lvl1pPr>
            <a:lvl2pPr>
              <a:buFontTx/>
              <a:buNone/>
              <a:defRPr/>
            </a:lvl2pPr>
            <a:lvl3pPr>
              <a:buFontTx/>
              <a:buNone/>
              <a:defRPr/>
            </a:lvl3pPr>
            <a:lvl4pPr>
              <a:buFontTx/>
              <a:buNone/>
              <a:defRPr/>
            </a:lvl4pPr>
            <a:lvl5pPr>
              <a:buFontTx/>
              <a:buNone/>
              <a:defRPr/>
            </a:lvl5pPr>
          </a:lstStyle>
          <a:p>
            <a:pPr lvl="0"/>
            <a:r>
              <a:rPr lang="en-US"/>
              <a:t>Click to edit Master text styles</a:t>
            </a:r>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4" name="Chart Placeholder 3"/>
          <p:cNvSpPr>
            <a:spLocks noGrp="1"/>
          </p:cNvSpPr>
          <p:nvPr>
            <p:ph type="chart" sz="quarter" idx="10"/>
          </p:nvPr>
        </p:nvSpPr>
        <p:spPr>
          <a:xfrm>
            <a:off x="682752" y="1782766"/>
            <a:ext cx="10826496" cy="3876675"/>
          </a:xfrm>
        </p:spPr>
        <p:txBody>
          <a:bodyPr/>
          <a:lstStyle/>
          <a:p>
            <a:r>
              <a:rPr lang="en-US" dirty="0"/>
              <a:t>Click icon to add chart</a:t>
            </a:r>
          </a:p>
        </p:txBody>
      </p:sp>
      <p:sp>
        <p:nvSpPr>
          <p:cNvPr id="5" name="Text Placeholder 6"/>
          <p:cNvSpPr>
            <a:spLocks noGrp="1"/>
          </p:cNvSpPr>
          <p:nvPr>
            <p:ph type="body" sz="quarter" idx="11"/>
          </p:nvPr>
        </p:nvSpPr>
        <p:spPr>
          <a:xfrm>
            <a:off x="683684" y="1280163"/>
            <a:ext cx="10826749" cy="492443"/>
          </a:xfrm>
        </p:spPr>
        <p:txBody>
          <a:bodyPr>
            <a:noAutofit/>
          </a:bodyPr>
          <a:lstStyle>
            <a:lvl1pPr>
              <a:buFontTx/>
              <a:buNone/>
              <a:defRPr sz="2400" b="1">
                <a:solidFill>
                  <a:schemeClr val="accent1"/>
                </a:solidFill>
              </a:defRPr>
            </a:lvl1pPr>
            <a:lvl2pPr>
              <a:buFontTx/>
              <a:buNone/>
              <a:defRPr/>
            </a:lvl2pPr>
            <a:lvl3pPr>
              <a:buFontTx/>
              <a:buNone/>
              <a:defRPr/>
            </a:lvl3pPr>
            <a:lvl4pPr>
              <a:buFontTx/>
              <a:buNone/>
              <a:defRPr/>
            </a:lvl4pPr>
            <a:lvl5pPr>
              <a:buFontTx/>
              <a:buNone/>
              <a:defRPr/>
            </a:lvl5pPr>
          </a:lstStyle>
          <a:p>
            <a:pPr lvl="0"/>
            <a:r>
              <a:rPr lang="en-US"/>
              <a:t>Click to edit Master text styles</a:t>
            </a:r>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2752" y="36576"/>
            <a:ext cx="10826496" cy="109728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p>
            <a:pPr lvl="0" algn="l" rtl="0" eaLnBrk="1" fontAlgn="base" hangingPunct="1">
              <a:lnSpc>
                <a:spcPct val="100000"/>
              </a:lnSpc>
              <a:spcBef>
                <a:spcPct val="0"/>
              </a:spcBef>
              <a:spcAft>
                <a:spcPct val="0"/>
              </a:spcAft>
            </a:pPr>
            <a:r>
              <a:rPr lang="en-US" dirty="0"/>
              <a:t>Click to edit Master title style</a:t>
            </a:r>
          </a:p>
        </p:txBody>
      </p:sp>
      <p:sp>
        <p:nvSpPr>
          <p:cNvPr id="3" name="Text Placeholder 2"/>
          <p:cNvSpPr>
            <a:spLocks noGrp="1"/>
          </p:cNvSpPr>
          <p:nvPr>
            <p:ph type="body" idx="1"/>
          </p:nvPr>
        </p:nvSpPr>
        <p:spPr>
          <a:xfrm>
            <a:off x="682752" y="1280160"/>
            <a:ext cx="10826496" cy="4858160"/>
          </a:xfrm>
          <a:prstGeom prst="rect">
            <a:avLst/>
          </a:prstGeom>
          <a:noFill/>
          <a:ln w="9525" algn="ctr">
            <a:noFill/>
            <a:miter lim="800000"/>
            <a:headEnd/>
            <a:tailEnd/>
          </a:ln>
        </p:spPr>
        <p:txBody>
          <a:bodyPr vert="horz" wrap="square" lIns="91440" tIns="45720" rIns="91440" bIns="45720" numCol="1" anchor="t" anchorCtr="0" compatLnSpc="1">
            <a:prstTxWarp prst="textNoShape">
              <a:avLst/>
            </a:prstTxWarp>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p:cNvSpPr>
            <a:spLocks noGrp="1" noChangeArrowheads="1"/>
          </p:cNvSpPr>
          <p:nvPr/>
        </p:nvSpPr>
        <p:spPr bwMode="gray">
          <a:xfrm>
            <a:off x="9447271" y="5727671"/>
            <a:ext cx="2540000" cy="365125"/>
          </a:xfrm>
          <a:prstGeom prst="rect">
            <a:avLst/>
          </a:prstGeom>
          <a:noFill/>
          <a:ln w="9525" algn="ctr">
            <a:noFill/>
            <a:miter lim="800000"/>
            <a:headEnd/>
            <a:tailEnd/>
          </a:ln>
          <a:effectLst/>
        </p:spPr>
        <p:txBody>
          <a:bodyPr anchor="b"/>
          <a:lstStyle>
            <a:defPPr>
              <a:defRPr lang="en-US"/>
            </a:defPPr>
            <a:lvl1pPr algn="ctr" rtl="0" fontAlgn="base">
              <a:spcBef>
                <a:spcPct val="0"/>
              </a:spcBef>
              <a:spcAft>
                <a:spcPct val="0"/>
              </a:spcAft>
              <a:defRPr sz="2400" b="1" kern="1200">
                <a:solidFill>
                  <a:schemeClr val="tx1"/>
                </a:solidFill>
                <a:latin typeface="Arial" charset="0"/>
                <a:ea typeface="+mn-ea"/>
                <a:cs typeface="+mn-cs"/>
              </a:defRPr>
            </a:lvl1pPr>
            <a:lvl2pPr marL="457200" algn="ctr" rtl="0" fontAlgn="base">
              <a:spcBef>
                <a:spcPct val="0"/>
              </a:spcBef>
              <a:spcAft>
                <a:spcPct val="0"/>
              </a:spcAft>
              <a:defRPr sz="2400" b="1" kern="1200">
                <a:solidFill>
                  <a:schemeClr val="tx1"/>
                </a:solidFill>
                <a:latin typeface="Arial" charset="0"/>
                <a:ea typeface="+mn-ea"/>
                <a:cs typeface="+mn-cs"/>
              </a:defRPr>
            </a:lvl2pPr>
            <a:lvl3pPr marL="914400" algn="ctr" rtl="0" fontAlgn="base">
              <a:spcBef>
                <a:spcPct val="0"/>
              </a:spcBef>
              <a:spcAft>
                <a:spcPct val="0"/>
              </a:spcAft>
              <a:defRPr sz="2400" b="1" kern="1200">
                <a:solidFill>
                  <a:schemeClr val="tx1"/>
                </a:solidFill>
                <a:latin typeface="Arial" charset="0"/>
                <a:ea typeface="+mn-ea"/>
                <a:cs typeface="+mn-cs"/>
              </a:defRPr>
            </a:lvl3pPr>
            <a:lvl4pPr marL="1371600" algn="ctr" rtl="0" fontAlgn="base">
              <a:spcBef>
                <a:spcPct val="0"/>
              </a:spcBef>
              <a:spcAft>
                <a:spcPct val="0"/>
              </a:spcAft>
              <a:defRPr sz="2400" b="1" kern="1200">
                <a:solidFill>
                  <a:schemeClr val="tx1"/>
                </a:solidFill>
                <a:latin typeface="Arial" charset="0"/>
                <a:ea typeface="+mn-ea"/>
                <a:cs typeface="+mn-cs"/>
              </a:defRPr>
            </a:lvl4pPr>
            <a:lvl5pPr marL="1828800" algn="ctr" rtl="0" fontAlgn="base">
              <a:spcBef>
                <a:spcPct val="0"/>
              </a:spcBef>
              <a:spcAft>
                <a:spcPct val="0"/>
              </a:spcAft>
              <a:defRPr sz="2400" b="1" kern="1200">
                <a:solidFill>
                  <a:schemeClr val="tx1"/>
                </a:solidFill>
                <a:latin typeface="Arial" charset="0"/>
                <a:ea typeface="+mn-ea"/>
                <a:cs typeface="+mn-cs"/>
              </a:defRPr>
            </a:lvl5pPr>
            <a:lvl6pPr marL="2286000" algn="l" defTabSz="914400" rtl="0" eaLnBrk="1" latinLnBrk="0" hangingPunct="1">
              <a:defRPr sz="2400" b="1" kern="1200">
                <a:solidFill>
                  <a:schemeClr val="tx1"/>
                </a:solidFill>
                <a:latin typeface="Arial" charset="0"/>
                <a:ea typeface="+mn-ea"/>
                <a:cs typeface="+mn-cs"/>
              </a:defRPr>
            </a:lvl6pPr>
            <a:lvl7pPr marL="2743200" algn="l" defTabSz="914400" rtl="0" eaLnBrk="1" latinLnBrk="0" hangingPunct="1">
              <a:defRPr sz="2400" b="1" kern="1200">
                <a:solidFill>
                  <a:schemeClr val="tx1"/>
                </a:solidFill>
                <a:latin typeface="Arial" charset="0"/>
                <a:ea typeface="+mn-ea"/>
                <a:cs typeface="+mn-cs"/>
              </a:defRPr>
            </a:lvl7pPr>
            <a:lvl8pPr marL="3200400" algn="l" defTabSz="914400" rtl="0" eaLnBrk="1" latinLnBrk="0" hangingPunct="1">
              <a:defRPr sz="2400" b="1" kern="1200">
                <a:solidFill>
                  <a:schemeClr val="tx1"/>
                </a:solidFill>
                <a:latin typeface="Arial" charset="0"/>
                <a:ea typeface="+mn-ea"/>
                <a:cs typeface="+mn-cs"/>
              </a:defRPr>
            </a:lvl8pPr>
            <a:lvl9pPr marL="3657600" algn="l" defTabSz="914400" rtl="0" eaLnBrk="1" latinLnBrk="0" hangingPunct="1">
              <a:defRPr sz="2400" b="1" kern="1200">
                <a:solidFill>
                  <a:schemeClr val="tx1"/>
                </a:solidFill>
                <a:latin typeface="Arial" charset="0"/>
                <a:ea typeface="+mn-ea"/>
                <a:cs typeface="+mn-cs"/>
              </a:defRPr>
            </a:lvl9pPr>
          </a:lstStyle>
          <a:p>
            <a:pPr algn="r">
              <a:defRPr/>
            </a:pPr>
            <a:fld id="{5909AF01-7EFE-4A29-B021-8BA707099C41}" type="slidenum">
              <a:rPr lang="en-US" sz="1000" b="0">
                <a:solidFill>
                  <a:schemeClr val="tx2"/>
                </a:solidFill>
              </a:rPr>
              <a:pPr algn="r">
                <a:defRPr/>
              </a:pPr>
              <a:t>‹#›</a:t>
            </a:fld>
            <a:endParaRPr lang="en-US" sz="1000" b="0" dirty="0">
              <a:solidFill>
                <a:schemeClr val="tx2"/>
              </a:solidFill>
            </a:endParaRPr>
          </a:p>
        </p:txBody>
      </p:sp>
      <p:sp>
        <p:nvSpPr>
          <p:cNvPr id="7" name="Rectangle 6">
            <a:extLst>
              <a:ext uri="{FF2B5EF4-FFF2-40B4-BE49-F238E27FC236}">
                <a16:creationId xmlns:a16="http://schemas.microsoft.com/office/drawing/2014/main" id="{FB051FF9-6A7E-0A4A-B56E-0CBE0FB29245}"/>
              </a:ext>
            </a:extLst>
          </p:cNvPr>
          <p:cNvSpPr/>
          <p:nvPr userDrawn="1"/>
        </p:nvSpPr>
        <p:spPr bwMode="auto">
          <a:xfrm>
            <a:off x="0" y="1141413"/>
            <a:ext cx="8755063" cy="46037"/>
          </a:xfrm>
          <a:prstGeom prst="rect">
            <a:avLst/>
          </a:prstGeom>
          <a:gradFill>
            <a:gsLst>
              <a:gs pos="0">
                <a:schemeClr val="bg1"/>
              </a:gs>
              <a:gs pos="50000">
                <a:srgbClr val="007CC3"/>
              </a:gs>
            </a:gsLst>
            <a:lin ang="10800000" scaled="0"/>
          </a:gradFill>
          <a:ln w="19050" cap="flat" cmpd="sng" algn="ctr">
            <a:noFill/>
            <a:prstDash val="solid"/>
            <a:round/>
            <a:headEnd type="none" w="med" len="med"/>
            <a:tailEnd type="none" w="med" len="med"/>
          </a:ln>
          <a:effectLst/>
        </p:spPr>
        <p:txBody>
          <a:bodyPr wrap="none" anchor="b">
            <a:noAutofit/>
          </a:bodyPr>
          <a:lstStyle/>
          <a:p>
            <a:pPr>
              <a:spcBef>
                <a:spcPct val="50000"/>
              </a:spcBef>
              <a:defRPr/>
            </a:pPr>
            <a:endParaRPr lang="en-US" sz="1200" dirty="0">
              <a:solidFill>
                <a:srgbClr val="000000"/>
              </a:solidFill>
            </a:endParaRPr>
          </a:p>
        </p:txBody>
      </p:sp>
      <p:pic>
        <p:nvPicPr>
          <p:cNvPr id="8" name="Picture 7" descr="AmgenCardiovascularLogo.png">
            <a:extLst>
              <a:ext uri="{FF2B5EF4-FFF2-40B4-BE49-F238E27FC236}">
                <a16:creationId xmlns:a16="http://schemas.microsoft.com/office/drawing/2014/main" id="{9FAEBB4F-9FA8-4E45-AAFC-F35B92F9CD14}"/>
              </a:ext>
            </a:extLst>
          </p:cNvPr>
          <p:cNvPicPr>
            <a:picLocks noChangeAspect="1"/>
          </p:cNvPicPr>
          <p:nvPr userDrawn="1"/>
        </p:nvPicPr>
        <p:blipFill>
          <a:blip r:embed="rId12" cstate="print"/>
          <a:stretch>
            <a:fillRect/>
          </a:stretch>
        </p:blipFill>
        <p:spPr>
          <a:xfrm>
            <a:off x="10409997" y="6138320"/>
            <a:ext cx="1551873" cy="533456"/>
          </a:xfrm>
          <a:prstGeom prst="rect">
            <a:avLst/>
          </a:prstGeom>
        </p:spPr>
      </p:pic>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Lst>
  <p:transition>
    <p:fade/>
  </p:transition>
  <p:txStyles>
    <p:titleStyle>
      <a:lvl1pPr algn="ctr" defTabSz="914400" rtl="0" eaLnBrk="1" latinLnBrk="0" hangingPunct="1">
        <a:spcBef>
          <a:spcPct val="0"/>
        </a:spcBef>
        <a:buNone/>
        <a:defRPr lang="en-US" sz="3200" b="1" kern="1200" smtClean="0">
          <a:solidFill>
            <a:schemeClr val="tx1"/>
          </a:solidFill>
          <a:latin typeface="+mj-lt"/>
          <a:ea typeface="+mj-ea"/>
          <a:cs typeface="+mj-cs"/>
        </a:defRPr>
      </a:lvl1pPr>
    </p:titleStyle>
    <p:bodyStyle>
      <a:lvl1pPr marL="274320" indent="-274320" algn="l" defTabSz="914400" rtl="0" eaLnBrk="1" fontAlgn="base" latinLnBrk="0" hangingPunct="1">
        <a:lnSpc>
          <a:spcPct val="100000"/>
        </a:lnSpc>
        <a:spcBef>
          <a:spcPts val="1200"/>
        </a:spcBef>
        <a:spcAft>
          <a:spcPct val="0"/>
        </a:spcAft>
        <a:buClr>
          <a:schemeClr val="accent1"/>
        </a:buClr>
        <a:buFont typeface="Arial" pitchFamily="34" charset="0"/>
        <a:buChar char="•"/>
        <a:defRPr lang="en-US" sz="2400" b="0" kern="1200" smtClean="0">
          <a:solidFill>
            <a:schemeClr val="tx1"/>
          </a:solidFill>
          <a:latin typeface="+mn-lt"/>
          <a:ea typeface="+mn-ea"/>
          <a:cs typeface="+mn-cs"/>
        </a:defRPr>
      </a:lvl1pPr>
      <a:lvl2pPr marL="548640" indent="-274320" algn="l" defTabSz="914400" rtl="0" eaLnBrk="1" fontAlgn="base" latinLnBrk="0" hangingPunct="1">
        <a:lnSpc>
          <a:spcPct val="100000"/>
        </a:lnSpc>
        <a:spcBef>
          <a:spcPts val="600"/>
        </a:spcBef>
        <a:spcAft>
          <a:spcPct val="0"/>
        </a:spcAft>
        <a:buClr>
          <a:schemeClr val="accent1"/>
        </a:buClr>
        <a:buFont typeface="Arial" pitchFamily="34" charset="0"/>
        <a:buChar char="–"/>
        <a:defRPr lang="en-US" sz="2200" b="0" kern="1200" smtClean="0">
          <a:solidFill>
            <a:schemeClr val="tx1"/>
          </a:solidFill>
          <a:latin typeface="+mn-lt"/>
          <a:ea typeface="+mn-ea"/>
          <a:cs typeface="+mn-cs"/>
        </a:defRPr>
      </a:lvl2pPr>
      <a:lvl3pPr marL="822960" indent="-274320" algn="l" defTabSz="914400" rtl="0" eaLnBrk="1" fontAlgn="base" latinLnBrk="0" hangingPunct="1">
        <a:lnSpc>
          <a:spcPct val="100000"/>
        </a:lnSpc>
        <a:spcBef>
          <a:spcPts val="600"/>
        </a:spcBef>
        <a:spcAft>
          <a:spcPct val="0"/>
        </a:spcAft>
        <a:buClr>
          <a:schemeClr val="accent1"/>
        </a:buClr>
        <a:buFont typeface="Arial" pitchFamily="34" charset="0"/>
        <a:buChar char="•"/>
        <a:defRPr lang="en-US" sz="2000" b="0" kern="1200" smtClean="0">
          <a:solidFill>
            <a:schemeClr val="tx1"/>
          </a:solidFill>
          <a:latin typeface="+mn-lt"/>
          <a:ea typeface="+mn-ea"/>
          <a:cs typeface="+mn-cs"/>
        </a:defRPr>
      </a:lvl3pPr>
      <a:lvl4pPr marL="1097280" indent="-274320" algn="l" defTabSz="914400" rtl="0" eaLnBrk="1" fontAlgn="base" latinLnBrk="0" hangingPunct="1">
        <a:lnSpc>
          <a:spcPct val="100000"/>
        </a:lnSpc>
        <a:spcBef>
          <a:spcPts val="600"/>
        </a:spcBef>
        <a:spcAft>
          <a:spcPct val="0"/>
        </a:spcAft>
        <a:buClr>
          <a:schemeClr val="accent1"/>
        </a:buClr>
        <a:buFont typeface="Arial" pitchFamily="34" charset="0"/>
        <a:buChar char="–"/>
        <a:defRPr lang="en-US" sz="1800" b="0" kern="1200" smtClean="0">
          <a:solidFill>
            <a:schemeClr val="tx1"/>
          </a:solidFill>
          <a:latin typeface="+mn-lt"/>
          <a:ea typeface="+mn-ea"/>
          <a:cs typeface="+mn-cs"/>
        </a:defRPr>
      </a:lvl4pPr>
      <a:lvl5pPr marL="1371600" indent="-274320" algn="l" defTabSz="914400" rtl="0" eaLnBrk="1" fontAlgn="base" latinLnBrk="0" hangingPunct="1">
        <a:lnSpc>
          <a:spcPct val="100000"/>
        </a:lnSpc>
        <a:spcBef>
          <a:spcPts val="600"/>
        </a:spcBef>
        <a:spcAft>
          <a:spcPct val="0"/>
        </a:spcAft>
        <a:buClr>
          <a:schemeClr val="accent1"/>
        </a:buClr>
        <a:buFont typeface="Arial" pitchFamily="34" charset="0"/>
        <a:buChar char="•"/>
        <a:defRPr lang="en-US" sz="1600" b="0" kern="1200" dirty="0" smtClean="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doi.org/10.1016/j.jacc.2019.08.010"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chart" Target="../charts/chart6.xml"/><Relationship Id="rId5" Type="http://schemas.openxmlformats.org/officeDocument/2006/relationships/hyperlink" Target="https://doi.org/10.1093/eurheartj/ehz455" TargetMode="External"/><Relationship Id="rId4" Type="http://schemas.openxmlformats.org/officeDocument/2006/relationships/hyperlink" Target="https://doi.org/10.1016/j.jacc.2019.08.010"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chart" Target="../charts/chart8.xml"/><Relationship Id="rId5" Type="http://schemas.openxmlformats.org/officeDocument/2006/relationships/chart" Target="../charts/chart7.xml"/><Relationship Id="rId4" Type="http://schemas.openxmlformats.org/officeDocument/2006/relationships/image" Target="../media/image3.svg"/></Relationships>
</file>

<file path=ppt/slides/_rels/slide18.xml.rels><?xml version="1.0" encoding="UTF-8" standalone="yes"?>
<Relationships xmlns="http://schemas.openxmlformats.org/package/2006/relationships"><Relationship Id="rId3" Type="http://schemas.openxmlformats.org/officeDocument/2006/relationships/hyperlink" Target="https://doi.org/10.1016/j.jacc.2019.08.010"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hyperlink" Target="https://doi.org/10.1093/eurheartj/ehz455"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doi.org/10.1016/j.jacc.2019.08.010"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doi.org/10.1016/j.jacc.2019.08.010"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doi.org/10.1016/j.jacc.2019.08.010"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doi.org/10.1016/j.jacc.2019.08.010"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hyperlink" Target="https://doi.org/10.1016/j.jacc.2019.08.010"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doi.org/10.1016/j.jacc.2019.08.010"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chart" Target="../charts/chart9.xml"/></Relationships>
</file>

<file path=ppt/slides/_rels/slide32.xml.rels><?xml version="1.0" encoding="UTF-8" standalone="yes"?>
<Relationships xmlns="http://schemas.openxmlformats.org/package/2006/relationships"><Relationship Id="rId3" Type="http://schemas.openxmlformats.org/officeDocument/2006/relationships/hyperlink" Target="https://doi.org/10.1016/j.jacc.2019.08.010" TargetMode="External"/><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hyperlink" Target="https://doi.org/10.1016/j.jacc.2019.08.010" TargetMode="External"/><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hyperlink" Target="https://doi.org/10.1016/j.jacc.2019.08.010" TargetMode="External"/><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hyperlink" Target="https://doi.org/10.1016/j.jacc.2019.08.010" TargetMode="External"/><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doi.org/10.1016/j.jacc.2019.08.010"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130C2-D167-46E1-9D06-A3203A21B8BB}"/>
              </a:ext>
            </a:extLst>
          </p:cNvPr>
          <p:cNvSpPr>
            <a:spLocks noGrp="1"/>
          </p:cNvSpPr>
          <p:nvPr>
            <p:ph type="ctrTitle"/>
          </p:nvPr>
        </p:nvSpPr>
        <p:spPr/>
        <p:txBody>
          <a:bodyPr/>
          <a:lstStyle/>
          <a:p>
            <a:r>
              <a:rPr lang="en-US" sz="3600" dirty="0" err="1"/>
              <a:t>Evolocumab</a:t>
            </a:r>
            <a:r>
              <a:rPr lang="en-US" sz="3600" dirty="0"/>
              <a:t> for Early Reduction of </a:t>
            </a:r>
            <a:br>
              <a:rPr lang="en-US" sz="3600" dirty="0"/>
            </a:br>
            <a:r>
              <a:rPr lang="en-US" sz="3600" dirty="0"/>
              <a:t>LDL-Cholesterol Levels in Patients With </a:t>
            </a:r>
            <a:br>
              <a:rPr lang="en-US" sz="3600" dirty="0"/>
            </a:br>
            <a:r>
              <a:rPr lang="en-US" sz="3600" dirty="0"/>
              <a:t>Acute Coronary Syndromes (EVOPACS)</a:t>
            </a:r>
          </a:p>
        </p:txBody>
      </p:sp>
      <p:sp>
        <p:nvSpPr>
          <p:cNvPr id="3" name="Subtitle 2">
            <a:extLst>
              <a:ext uri="{FF2B5EF4-FFF2-40B4-BE49-F238E27FC236}">
                <a16:creationId xmlns:a16="http://schemas.microsoft.com/office/drawing/2014/main" id="{5FA3DF0B-DB15-4EF7-846A-A11E928E7FA2}"/>
              </a:ext>
            </a:extLst>
          </p:cNvPr>
          <p:cNvSpPr>
            <a:spLocks noGrp="1"/>
          </p:cNvSpPr>
          <p:nvPr>
            <p:ph type="subTitle" idx="1"/>
          </p:nvPr>
        </p:nvSpPr>
        <p:spPr>
          <a:xfrm>
            <a:off x="682752" y="4401519"/>
            <a:ext cx="10826496" cy="852407"/>
          </a:xfrm>
        </p:spPr>
        <p:txBody>
          <a:bodyPr/>
          <a:lstStyle/>
          <a:p>
            <a:pPr>
              <a:lnSpc>
                <a:spcPct val="100000"/>
              </a:lnSpc>
            </a:pPr>
            <a:r>
              <a:rPr lang="en-US" sz="1600" b="1" dirty="0"/>
              <a:t>Konstantinos C. Koskinas</a:t>
            </a:r>
            <a:r>
              <a:rPr lang="en-US" sz="1600" b="1" baseline="30000" dirty="0"/>
              <a:t>1</a:t>
            </a:r>
            <a:r>
              <a:rPr lang="en-US" sz="1600" b="1" dirty="0"/>
              <a:t>, Stephan Windecker</a:t>
            </a:r>
            <a:r>
              <a:rPr lang="en-US" sz="1600" b="1" baseline="30000" dirty="0"/>
              <a:t>1</a:t>
            </a:r>
            <a:r>
              <a:rPr lang="en-US" sz="1600" b="1" dirty="0"/>
              <a:t>, Giovanni Pedrazzini</a:t>
            </a:r>
            <a:r>
              <a:rPr lang="en-US" sz="1600" b="1" baseline="30000" dirty="0"/>
              <a:t>2</a:t>
            </a:r>
            <a:r>
              <a:rPr lang="en-US" sz="1600" b="1" dirty="0"/>
              <a:t>, Christian Mueller</a:t>
            </a:r>
            <a:r>
              <a:rPr lang="en-US" sz="1600" b="1" baseline="30000" dirty="0"/>
              <a:t>3</a:t>
            </a:r>
            <a:r>
              <a:rPr lang="en-US" sz="1600" b="1" dirty="0"/>
              <a:t>, Stéphane Cook</a:t>
            </a:r>
            <a:r>
              <a:rPr lang="en-US" sz="1600" b="1" baseline="30000" dirty="0"/>
              <a:t>4</a:t>
            </a:r>
            <a:r>
              <a:rPr lang="en-US" sz="1600" b="1" dirty="0"/>
              <a:t>, Christian M. Matter</a:t>
            </a:r>
            <a:r>
              <a:rPr lang="en-US" sz="1600" b="1" baseline="30000" dirty="0"/>
              <a:t>5</a:t>
            </a:r>
            <a:r>
              <a:rPr lang="en-US" sz="1600" b="1" dirty="0"/>
              <a:t>, Olivier Muller</a:t>
            </a:r>
            <a:r>
              <a:rPr lang="en-US" sz="1600" b="1" baseline="30000" dirty="0"/>
              <a:t>6</a:t>
            </a:r>
            <a:r>
              <a:rPr lang="en-US" sz="1600" b="1" dirty="0"/>
              <a:t>, Jonas Häner</a:t>
            </a:r>
            <a:r>
              <a:rPr lang="en-US" sz="1600" b="1" baseline="30000" dirty="0"/>
              <a:t>1</a:t>
            </a:r>
            <a:r>
              <a:rPr lang="en-US" sz="1600" b="1" dirty="0"/>
              <a:t>, </a:t>
            </a:r>
            <a:r>
              <a:rPr lang="en-US" sz="1600" b="1" dirty="0" err="1"/>
              <a:t>Baris</a:t>
            </a:r>
            <a:r>
              <a:rPr lang="en-US" sz="1600" b="1" dirty="0"/>
              <a:t> Gencer</a:t>
            </a:r>
            <a:r>
              <a:rPr lang="en-US" sz="1600" b="1" baseline="30000" dirty="0"/>
              <a:t>7</a:t>
            </a:r>
            <a:r>
              <a:rPr lang="en-US" sz="1600" b="1" dirty="0"/>
              <a:t>, Carmela Crljenica</a:t>
            </a:r>
            <a:r>
              <a:rPr lang="en-US" sz="1600" b="1" baseline="30000" dirty="0"/>
              <a:t>2</a:t>
            </a:r>
            <a:r>
              <a:rPr lang="en-US" sz="1600" b="1" dirty="0"/>
              <a:t>, </a:t>
            </a:r>
            <a:r>
              <a:rPr lang="en-US" sz="1600" b="1" dirty="0" err="1"/>
              <a:t>Poorya</a:t>
            </a:r>
            <a:r>
              <a:rPr lang="en-US" sz="1600" b="1" dirty="0"/>
              <a:t> Amini</a:t>
            </a:r>
            <a:r>
              <a:rPr lang="en-US" sz="1600" b="1" baseline="30000" dirty="0"/>
              <a:t>8</a:t>
            </a:r>
            <a:r>
              <a:rPr lang="en-US" sz="1600" b="1" dirty="0"/>
              <a:t>, </a:t>
            </a:r>
            <a:br>
              <a:rPr lang="en-US" sz="1600" b="1" dirty="0"/>
            </a:br>
            <a:r>
              <a:rPr lang="en-US" sz="1600" b="1" dirty="0"/>
              <a:t>Olga Deckarm</a:t>
            </a:r>
            <a:r>
              <a:rPr lang="en-US" sz="1600" b="1" baseline="30000" dirty="0"/>
              <a:t>1</a:t>
            </a:r>
            <a:r>
              <a:rPr lang="en-US" sz="1600" b="1" dirty="0"/>
              <a:t>, Juan F. Iglesias</a:t>
            </a:r>
            <a:r>
              <a:rPr lang="en-US" sz="1600" b="1" baseline="30000" dirty="0"/>
              <a:t>7</a:t>
            </a:r>
            <a:r>
              <a:rPr lang="en-US" sz="1600" b="1" dirty="0"/>
              <a:t>, Lorenz Räber</a:t>
            </a:r>
            <a:r>
              <a:rPr lang="en-US" sz="1600" b="1" baseline="30000" dirty="0"/>
              <a:t>1</a:t>
            </a:r>
            <a:r>
              <a:rPr lang="en-US" sz="1600" b="1" dirty="0"/>
              <a:t>, </a:t>
            </a:r>
            <a:r>
              <a:rPr lang="en-US" sz="1600" b="1" dirty="0" err="1"/>
              <a:t>Dik</a:t>
            </a:r>
            <a:r>
              <a:rPr lang="en-US" sz="1600" b="1" dirty="0"/>
              <a:t> Heg</a:t>
            </a:r>
            <a:r>
              <a:rPr lang="en-US" sz="1600" b="1" baseline="30000" dirty="0"/>
              <a:t>8</a:t>
            </a:r>
            <a:r>
              <a:rPr lang="en-US" sz="1600" b="1" dirty="0"/>
              <a:t>, François Mach</a:t>
            </a:r>
            <a:r>
              <a:rPr lang="en-US" sz="1600" b="1" baseline="30000" dirty="0"/>
              <a:t>7</a:t>
            </a:r>
          </a:p>
        </p:txBody>
      </p:sp>
      <p:sp>
        <p:nvSpPr>
          <p:cNvPr id="4" name="Subtitle 2">
            <a:extLst>
              <a:ext uri="{FF2B5EF4-FFF2-40B4-BE49-F238E27FC236}">
                <a16:creationId xmlns:a16="http://schemas.microsoft.com/office/drawing/2014/main" id="{AD856F91-FEDC-E944-BD4E-B47AE6FD9924}"/>
              </a:ext>
            </a:extLst>
          </p:cNvPr>
          <p:cNvSpPr txBox="1">
            <a:spLocks/>
          </p:cNvSpPr>
          <p:nvPr/>
        </p:nvSpPr>
        <p:spPr>
          <a:xfrm>
            <a:off x="682752" y="5334000"/>
            <a:ext cx="10826496" cy="852407"/>
          </a:xfrm>
          <a:prstGeom prst="rect">
            <a:avLst/>
          </a:prstGeom>
          <a:noFill/>
          <a:ln w="9525" algn="ctr">
            <a:noFill/>
            <a:miter lim="800000"/>
            <a:headEnd/>
            <a:tailEnd/>
          </a:ln>
        </p:spPr>
        <p:txBody>
          <a:bodyPr vert="horz" wrap="square" lIns="91440" tIns="45720" rIns="91440" bIns="45720" numCol="1" anchor="t" anchorCtr="0" compatLnSpc="1">
            <a:prstTxWarp prst="textNoShape">
              <a:avLst/>
            </a:prstTxWarp>
            <a:noAutofit/>
          </a:bodyPr>
          <a:lstStyle>
            <a:lvl1pPr marL="0" indent="0" algn="l" defTabSz="914400" rtl="0" eaLnBrk="1" fontAlgn="base" latinLnBrk="0" hangingPunct="1">
              <a:lnSpc>
                <a:spcPts val="2800"/>
              </a:lnSpc>
              <a:spcBef>
                <a:spcPts val="1200"/>
              </a:spcBef>
              <a:spcAft>
                <a:spcPts val="0"/>
              </a:spcAft>
              <a:buClr>
                <a:schemeClr val="accent6"/>
              </a:buClr>
              <a:buFont typeface="Arial" pitchFamily="34" charset="0"/>
              <a:buNone/>
              <a:defRPr lang="en-US" sz="2000" b="0" kern="1200" baseline="0" smtClean="0">
                <a:solidFill>
                  <a:schemeClr val="tx1"/>
                </a:solidFill>
                <a:latin typeface="+mn-lt"/>
                <a:ea typeface="+mn-ea"/>
                <a:cs typeface="+mn-cs"/>
              </a:defRPr>
            </a:lvl1pPr>
            <a:lvl2pPr marL="457200" indent="0" algn="ctr" defTabSz="914400" rtl="0" eaLnBrk="1" fontAlgn="base" latinLnBrk="0" hangingPunct="1">
              <a:lnSpc>
                <a:spcPct val="100000"/>
              </a:lnSpc>
              <a:spcBef>
                <a:spcPts val="600"/>
              </a:spcBef>
              <a:spcAft>
                <a:spcPct val="0"/>
              </a:spcAft>
              <a:buClr>
                <a:schemeClr val="accent1"/>
              </a:buClr>
              <a:buFont typeface="Arial" pitchFamily="34" charset="0"/>
              <a:buNone/>
              <a:defRPr lang="en-US" sz="2200" b="0" kern="1200">
                <a:solidFill>
                  <a:schemeClr val="tx1">
                    <a:tint val="75000"/>
                  </a:schemeClr>
                </a:solidFill>
                <a:latin typeface="+mn-lt"/>
                <a:ea typeface="+mn-ea"/>
                <a:cs typeface="+mn-cs"/>
              </a:defRPr>
            </a:lvl2pPr>
            <a:lvl3pPr marL="914400" indent="0" algn="ctr" defTabSz="914400" rtl="0" eaLnBrk="1" fontAlgn="base" latinLnBrk="0" hangingPunct="1">
              <a:lnSpc>
                <a:spcPct val="100000"/>
              </a:lnSpc>
              <a:spcBef>
                <a:spcPts val="600"/>
              </a:spcBef>
              <a:spcAft>
                <a:spcPct val="0"/>
              </a:spcAft>
              <a:buClr>
                <a:schemeClr val="accent1"/>
              </a:buClr>
              <a:buFont typeface="Arial" pitchFamily="34" charset="0"/>
              <a:buNone/>
              <a:defRPr lang="en-US" sz="2000" b="0" kern="1200">
                <a:solidFill>
                  <a:schemeClr val="tx1">
                    <a:tint val="75000"/>
                  </a:schemeClr>
                </a:solidFill>
                <a:latin typeface="+mn-lt"/>
                <a:ea typeface="+mn-ea"/>
                <a:cs typeface="+mn-cs"/>
              </a:defRPr>
            </a:lvl3pPr>
            <a:lvl4pPr marL="1371600" indent="0" algn="ctr" defTabSz="914400" rtl="0" eaLnBrk="1" fontAlgn="base" latinLnBrk="0" hangingPunct="1">
              <a:lnSpc>
                <a:spcPct val="100000"/>
              </a:lnSpc>
              <a:spcBef>
                <a:spcPts val="600"/>
              </a:spcBef>
              <a:spcAft>
                <a:spcPct val="0"/>
              </a:spcAft>
              <a:buClr>
                <a:schemeClr val="accent1"/>
              </a:buClr>
              <a:buFont typeface="Arial" pitchFamily="34" charset="0"/>
              <a:buNone/>
              <a:defRPr lang="en-US" sz="1800" b="0" kern="1200">
                <a:solidFill>
                  <a:schemeClr val="tx1">
                    <a:tint val="75000"/>
                  </a:schemeClr>
                </a:solidFill>
                <a:latin typeface="+mn-lt"/>
                <a:ea typeface="+mn-ea"/>
                <a:cs typeface="+mn-cs"/>
              </a:defRPr>
            </a:lvl4pPr>
            <a:lvl5pPr marL="1828800" indent="0" algn="ctr" defTabSz="914400" rtl="0" eaLnBrk="1" fontAlgn="base" latinLnBrk="0" hangingPunct="1">
              <a:lnSpc>
                <a:spcPct val="100000"/>
              </a:lnSpc>
              <a:spcBef>
                <a:spcPts val="600"/>
              </a:spcBef>
              <a:spcAft>
                <a:spcPct val="0"/>
              </a:spcAft>
              <a:buClr>
                <a:schemeClr val="accent1"/>
              </a:buClr>
              <a:buFont typeface="Arial" pitchFamily="34" charset="0"/>
              <a:buNone/>
              <a:defRPr lang="en-US" sz="1600" b="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nSpc>
                <a:spcPct val="90000"/>
              </a:lnSpc>
              <a:spcBef>
                <a:spcPts val="0"/>
              </a:spcBef>
            </a:pPr>
            <a:r>
              <a:rPr lang="en-US" sz="1200" baseline="30000" dirty="0"/>
              <a:t>1</a:t>
            </a:r>
            <a:r>
              <a:rPr lang="en-US" sz="1200" dirty="0"/>
              <a:t>Department of Cardiology, Bern University Hospital, </a:t>
            </a:r>
            <a:r>
              <a:rPr lang="en-US" sz="1200" dirty="0" err="1"/>
              <a:t>Inselspital</a:t>
            </a:r>
            <a:r>
              <a:rPr lang="en-US" sz="1200" dirty="0"/>
              <a:t>, University of Bern, Switzerland; </a:t>
            </a:r>
            <a:r>
              <a:rPr lang="en-US" sz="1200" baseline="30000" dirty="0"/>
              <a:t>2</a:t>
            </a:r>
            <a:r>
              <a:rPr lang="en-US" sz="1200" dirty="0"/>
              <a:t>Cardiocentro, Lugano, Switzerland; </a:t>
            </a:r>
            <a:r>
              <a:rPr lang="en-US" sz="1200" baseline="30000" dirty="0"/>
              <a:t>3</a:t>
            </a:r>
            <a:r>
              <a:rPr lang="en-US" sz="1200" dirty="0"/>
              <a:t>Department of Cardiology, University Hospital Basel, Basel, Switzerland; </a:t>
            </a:r>
            <a:r>
              <a:rPr lang="en-US" sz="1200" baseline="30000" dirty="0"/>
              <a:t>4</a:t>
            </a:r>
            <a:r>
              <a:rPr lang="en-US" sz="1200" dirty="0"/>
              <a:t>Department of Cardiology, Fribourg Hospital and University, Fribourg, Switzerland; </a:t>
            </a:r>
            <a:r>
              <a:rPr lang="en-US" sz="1200" baseline="30000" dirty="0"/>
              <a:t>5</a:t>
            </a:r>
            <a:r>
              <a:rPr lang="en-US" sz="1200" dirty="0"/>
              <a:t>Department of Cardiology, University Heart Center, University Hospital Zurich, Zurich, Switzerland; </a:t>
            </a:r>
            <a:r>
              <a:rPr lang="en-US" sz="1200" baseline="30000" dirty="0"/>
              <a:t>6</a:t>
            </a:r>
            <a:r>
              <a:rPr lang="en-US" sz="1200" dirty="0"/>
              <a:t>Service of Cardiology, Lausanne University Hospital, Lausanne, Switzerland; </a:t>
            </a:r>
            <a:r>
              <a:rPr lang="en-US" sz="1200" baseline="30000" dirty="0"/>
              <a:t>7</a:t>
            </a:r>
            <a:r>
              <a:rPr lang="en-US" sz="1200" dirty="0"/>
              <a:t>Department of Cardiology, Geneva University Hospital, Geneva, Switzerland; </a:t>
            </a:r>
            <a:r>
              <a:rPr lang="en-US" sz="1200" baseline="30000" dirty="0"/>
              <a:t>8</a:t>
            </a:r>
            <a:r>
              <a:rPr lang="en-US" sz="1200" dirty="0"/>
              <a:t>CTU Bern, University of Bern, Bern Switzerland </a:t>
            </a:r>
          </a:p>
        </p:txBody>
      </p:sp>
      <p:sp>
        <p:nvSpPr>
          <p:cNvPr id="5" name="Text Box 4">
            <a:extLst>
              <a:ext uri="{FF2B5EF4-FFF2-40B4-BE49-F238E27FC236}">
                <a16:creationId xmlns:a16="http://schemas.microsoft.com/office/drawing/2014/main" id="{B4C0F09D-C0EB-4513-BA74-34E071678525}"/>
              </a:ext>
            </a:extLst>
          </p:cNvPr>
          <p:cNvSpPr txBox="1">
            <a:spLocks noChangeArrowheads="1"/>
          </p:cNvSpPr>
          <p:nvPr/>
        </p:nvSpPr>
        <p:spPr bwMode="gray">
          <a:xfrm>
            <a:off x="190500" y="6251092"/>
            <a:ext cx="7168167" cy="246221"/>
          </a:xfrm>
          <a:prstGeom prst="rect">
            <a:avLst/>
          </a:prstGeom>
          <a:noFill/>
          <a:ln w="9525">
            <a:noFill/>
            <a:miter lim="800000"/>
            <a:headEnd/>
            <a:tailEnd/>
          </a:ln>
          <a:effectLst/>
        </p:spPr>
        <p:txBody>
          <a:bodyPr wrap="square" anchor="b">
            <a:spAutoFit/>
          </a:bodyPr>
          <a:lstStyle/>
          <a:p>
            <a:r>
              <a:rPr lang="en-US" sz="1000" dirty="0">
                <a:solidFill>
                  <a:srgbClr val="000000"/>
                </a:solidFill>
              </a:rPr>
              <a:t>Koskinas KC, et al.  </a:t>
            </a:r>
            <a:r>
              <a:rPr lang="en-US" sz="1000" i="1" dirty="0">
                <a:solidFill>
                  <a:srgbClr val="000000"/>
                </a:solidFill>
              </a:rPr>
              <a:t>JACC</a:t>
            </a:r>
            <a:r>
              <a:rPr lang="en-US" sz="1000" dirty="0">
                <a:solidFill>
                  <a:srgbClr val="000000"/>
                </a:solidFill>
              </a:rPr>
              <a:t>. [published online ahead of print August 31, 2019].  </a:t>
            </a:r>
            <a:r>
              <a:rPr lang="en-US" sz="1000" u="sng" dirty="0">
                <a:solidFill>
                  <a:srgbClr val="000000"/>
                </a:solidFill>
                <a:hlinkClick r:id="rId3"/>
              </a:rPr>
              <a:t>https://doi.org/10.1016/j.jacc.2019.08.010</a:t>
            </a:r>
            <a:r>
              <a:rPr lang="en-US" sz="1000" dirty="0">
                <a:solidFill>
                  <a:srgbClr val="000000"/>
                </a:solidFill>
              </a:rPr>
              <a:t> </a:t>
            </a:r>
            <a:endParaRPr lang="it-IT" sz="900" dirty="0">
              <a:solidFill>
                <a:srgbClr val="000000"/>
              </a:solidFill>
              <a:highlight>
                <a:srgbClr val="FFFF00"/>
              </a:highlight>
            </a:endParaRPr>
          </a:p>
        </p:txBody>
      </p:sp>
      <p:sp>
        <p:nvSpPr>
          <p:cNvPr id="6" name="Rectangle 5">
            <a:extLst>
              <a:ext uri="{FF2B5EF4-FFF2-40B4-BE49-F238E27FC236}">
                <a16:creationId xmlns:a16="http://schemas.microsoft.com/office/drawing/2014/main" id="{A10AF8AD-B68F-4EA4-8049-4E072C84D76A}"/>
              </a:ext>
            </a:extLst>
          </p:cNvPr>
          <p:cNvSpPr/>
          <p:nvPr/>
        </p:nvSpPr>
        <p:spPr>
          <a:xfrm>
            <a:off x="5881631" y="6636351"/>
            <a:ext cx="6096000" cy="230832"/>
          </a:xfrm>
          <a:prstGeom prst="rect">
            <a:avLst/>
          </a:prstGeom>
        </p:spPr>
        <p:txBody>
          <a:bodyPr>
            <a:spAutoFit/>
          </a:bodyPr>
          <a:lstStyle/>
          <a:p>
            <a:pPr algn="r" fontAlgn="base"/>
            <a:r>
              <a:rPr lang="de-CH" sz="900" dirty="0" err="1">
                <a:latin typeface="Arial" panose="020B0604020202020204" pitchFamily="34" charset="0"/>
              </a:rPr>
              <a:t>Document</a:t>
            </a:r>
            <a:r>
              <a:rPr lang="de-CH" sz="900" dirty="0">
                <a:latin typeface="Arial" panose="020B0604020202020204" pitchFamily="34" charset="0"/>
              </a:rPr>
              <a:t> </a:t>
            </a:r>
            <a:r>
              <a:rPr lang="de-CH" sz="900" dirty="0" err="1">
                <a:latin typeface="Arial" panose="020B0604020202020204" pitchFamily="34" charset="0"/>
              </a:rPr>
              <a:t>Number</a:t>
            </a:r>
            <a:r>
              <a:rPr lang="de-CH" sz="900" dirty="0">
                <a:latin typeface="Arial" panose="020B0604020202020204" pitchFamily="34" charset="0"/>
              </a:rPr>
              <a:t> SC-EU-AMG145-01490 </a:t>
            </a:r>
            <a:r>
              <a:rPr lang="de-AT" sz="900" dirty="0">
                <a:latin typeface="Arial" panose="020B0604020202020204" pitchFamily="34" charset="0"/>
              </a:rPr>
              <a:t>SC-AT-AMG145-00978 0924</a:t>
            </a:r>
            <a:endParaRPr lang="de-CH" sz="900" dirty="0">
              <a:latin typeface="Arial" panose="020B0604020202020204" pitchFamily="34" charset="0"/>
            </a:endParaRPr>
          </a:p>
        </p:txBody>
      </p:sp>
    </p:spTree>
    <p:extLst>
      <p:ext uri="{BB962C8B-B14F-4D97-AF65-F5344CB8AC3E}">
        <p14:creationId xmlns:p14="http://schemas.microsoft.com/office/powerpoint/2010/main" val="1938971484"/>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F6702F-F6D7-AD4E-B7D4-09CB493D553D}"/>
              </a:ext>
            </a:extLst>
          </p:cNvPr>
          <p:cNvSpPr>
            <a:spLocks noGrp="1"/>
          </p:cNvSpPr>
          <p:nvPr>
            <p:ph type="title"/>
          </p:nvPr>
        </p:nvSpPr>
        <p:spPr>
          <a:xfrm>
            <a:off x="682752" y="36576"/>
            <a:ext cx="11239282" cy="1097280"/>
          </a:xfrm>
        </p:spPr>
        <p:txBody>
          <a:bodyPr/>
          <a:lstStyle/>
          <a:p>
            <a:r>
              <a:rPr lang="en-US" sz="2800" dirty="0"/>
              <a:t>Percent Change in LDL-C at 4 Weeks Was Maintained at Week 8</a:t>
            </a:r>
            <a:endParaRPr lang="en-US" sz="3000" dirty="0"/>
          </a:p>
        </p:txBody>
      </p:sp>
      <p:grpSp>
        <p:nvGrpSpPr>
          <p:cNvPr id="54" name="Group 53">
            <a:extLst>
              <a:ext uri="{FF2B5EF4-FFF2-40B4-BE49-F238E27FC236}">
                <a16:creationId xmlns:a16="http://schemas.microsoft.com/office/drawing/2014/main" id="{9B9C6D70-931D-C74F-875C-4F58A254378F}"/>
              </a:ext>
            </a:extLst>
          </p:cNvPr>
          <p:cNvGrpSpPr/>
          <p:nvPr/>
        </p:nvGrpSpPr>
        <p:grpSpPr>
          <a:xfrm>
            <a:off x="1061237" y="1434363"/>
            <a:ext cx="9744357" cy="3729308"/>
            <a:chOff x="5449227" y="2028636"/>
            <a:chExt cx="2937819" cy="3334570"/>
          </a:xfrm>
        </p:grpSpPr>
        <p:sp>
          <p:nvSpPr>
            <p:cNvPr id="45" name="TextBox 44">
              <a:extLst>
                <a:ext uri="{FF2B5EF4-FFF2-40B4-BE49-F238E27FC236}">
                  <a16:creationId xmlns:a16="http://schemas.microsoft.com/office/drawing/2014/main" id="{BBCDDA3E-C612-194B-A273-D5F606596B81}"/>
                </a:ext>
              </a:extLst>
            </p:cNvPr>
            <p:cNvSpPr txBox="1"/>
            <p:nvPr/>
          </p:nvSpPr>
          <p:spPr>
            <a:xfrm rot="16200000">
              <a:off x="4198347" y="3615953"/>
              <a:ext cx="2650226" cy="148466"/>
            </a:xfrm>
            <a:prstGeom prst="rect">
              <a:avLst/>
            </a:prstGeom>
            <a:noFill/>
          </p:spPr>
          <p:txBody>
            <a:bodyPr wrap="none" lIns="0" tIns="0" rIns="0" bIns="0" rtlCol="0" anchor="b">
              <a:spAutoFit/>
            </a:bodyPr>
            <a:lstStyle/>
            <a:p>
              <a:pPr algn="ctr"/>
              <a:r>
                <a:rPr lang="en-US" sz="1600" b="1" dirty="0"/>
                <a:t>Mean percentage change from</a:t>
              </a:r>
              <a:br>
                <a:rPr lang="en-US" sz="1600" b="1" dirty="0"/>
              </a:br>
              <a:r>
                <a:rPr lang="en-US" sz="1600" b="1" dirty="0"/>
                <a:t>baseline in LDL-cholesterol</a:t>
              </a:r>
            </a:p>
          </p:txBody>
        </p:sp>
        <p:graphicFrame>
          <p:nvGraphicFramePr>
            <p:cNvPr id="46" name="Chart 45">
              <a:extLst>
                <a:ext uri="{FF2B5EF4-FFF2-40B4-BE49-F238E27FC236}">
                  <a16:creationId xmlns:a16="http://schemas.microsoft.com/office/drawing/2014/main" id="{8EE0AB98-EA14-5C40-B30E-25438D05BD78}"/>
                </a:ext>
              </a:extLst>
            </p:cNvPr>
            <p:cNvGraphicFramePr/>
            <p:nvPr>
              <p:extLst>
                <p:ext uri="{D42A27DB-BD31-4B8C-83A1-F6EECF244321}">
                  <p14:modId xmlns:p14="http://schemas.microsoft.com/office/powerpoint/2010/main" val="885342690"/>
                </p:ext>
              </p:extLst>
            </p:nvPr>
          </p:nvGraphicFramePr>
          <p:xfrm>
            <a:off x="5649397" y="2028636"/>
            <a:ext cx="2737649" cy="3334570"/>
          </p:xfrm>
          <a:graphic>
            <a:graphicData uri="http://schemas.openxmlformats.org/drawingml/2006/chart">
              <c:chart xmlns:c="http://schemas.openxmlformats.org/drawingml/2006/chart" xmlns:r="http://schemas.openxmlformats.org/officeDocument/2006/relationships" r:id="rId3"/>
            </a:graphicData>
          </a:graphic>
        </p:graphicFrame>
      </p:grpSp>
      <p:sp>
        <p:nvSpPr>
          <p:cNvPr id="47" name="Rectangle 46">
            <a:extLst>
              <a:ext uri="{FF2B5EF4-FFF2-40B4-BE49-F238E27FC236}">
                <a16:creationId xmlns:a16="http://schemas.microsoft.com/office/drawing/2014/main" id="{3489223C-4FE2-4B0C-B02B-952BC4CAB3BB}"/>
              </a:ext>
            </a:extLst>
          </p:cNvPr>
          <p:cNvSpPr/>
          <p:nvPr/>
        </p:nvSpPr>
        <p:spPr>
          <a:xfrm>
            <a:off x="0" y="5348121"/>
            <a:ext cx="12192000" cy="510909"/>
          </a:xfrm>
          <a:prstGeom prst="rect">
            <a:avLst/>
          </a:prstGeom>
          <a:solidFill>
            <a:srgbClr val="007CC2"/>
          </a:solidFill>
        </p:spPr>
        <p:txBody>
          <a:bodyPr wrap="square">
            <a:spAutoFit/>
          </a:bodyPr>
          <a:lstStyle/>
          <a:p>
            <a:pPr algn="ctr" defTabSz="457200">
              <a:lnSpc>
                <a:spcPct val="85000"/>
              </a:lnSpc>
              <a:spcBef>
                <a:spcPts val="200"/>
              </a:spcBef>
            </a:pPr>
            <a:r>
              <a:rPr lang="en-US" sz="1600" b="1" dirty="0">
                <a:solidFill>
                  <a:srgbClr val="FFFFFF"/>
                </a:solidFill>
              </a:rPr>
              <a:t>The percent change in LDL-C from baseline to week 8 was 77% in the</a:t>
            </a:r>
            <a:br>
              <a:rPr lang="en-US" sz="1600" b="1" dirty="0">
                <a:solidFill>
                  <a:srgbClr val="FFFFFF"/>
                </a:solidFill>
              </a:rPr>
            </a:br>
            <a:r>
              <a:rPr lang="en-US" sz="1600" b="1" dirty="0" err="1">
                <a:solidFill>
                  <a:srgbClr val="FFFFFF"/>
                </a:solidFill>
              </a:rPr>
              <a:t>evolocumab</a:t>
            </a:r>
            <a:r>
              <a:rPr lang="en-US" sz="1600" b="1" dirty="0">
                <a:solidFill>
                  <a:srgbClr val="FFFFFF"/>
                </a:solidFill>
              </a:rPr>
              <a:t> group and 35% in the placebo group</a:t>
            </a:r>
          </a:p>
        </p:txBody>
      </p:sp>
      <p:sp>
        <p:nvSpPr>
          <p:cNvPr id="49" name="TextBox 48">
            <a:extLst>
              <a:ext uri="{FF2B5EF4-FFF2-40B4-BE49-F238E27FC236}">
                <a16:creationId xmlns:a16="http://schemas.microsoft.com/office/drawing/2014/main" id="{85F007E8-3478-4118-BB71-922B654EDE0F}"/>
              </a:ext>
            </a:extLst>
          </p:cNvPr>
          <p:cNvSpPr txBox="1"/>
          <p:nvPr/>
        </p:nvSpPr>
        <p:spPr>
          <a:xfrm>
            <a:off x="190500" y="6335896"/>
            <a:ext cx="10826496" cy="407804"/>
          </a:xfrm>
          <a:prstGeom prst="rect">
            <a:avLst/>
          </a:prstGeom>
          <a:noFill/>
        </p:spPr>
        <p:txBody>
          <a:bodyPr wrap="square" rtlCol="0" anchor="b">
            <a:spAutoFit/>
          </a:bodyPr>
          <a:lstStyle/>
          <a:p>
            <a:pPr>
              <a:lnSpc>
                <a:spcPct val="90000"/>
              </a:lnSpc>
              <a:spcBef>
                <a:spcPts val="300"/>
              </a:spcBef>
            </a:pPr>
            <a:r>
              <a:rPr lang="en-US" sz="1000" dirty="0"/>
              <a:t>AE, adverse event; LS = least-squares; LDL-C = low-density lipoprotein cholesterol; SD = standard deviation </a:t>
            </a:r>
          </a:p>
          <a:p>
            <a:pPr>
              <a:lnSpc>
                <a:spcPct val="90000"/>
              </a:lnSpc>
              <a:spcBef>
                <a:spcPts val="300"/>
              </a:spcBef>
            </a:pPr>
            <a:r>
              <a:rPr lang="en-US" sz="1000" dirty="0">
                <a:solidFill>
                  <a:srgbClr val="000000"/>
                </a:solidFill>
              </a:rPr>
              <a:t>Koskinas KC, et al.  </a:t>
            </a:r>
            <a:r>
              <a:rPr lang="en-US" sz="1000" i="1" dirty="0">
                <a:solidFill>
                  <a:srgbClr val="000000"/>
                </a:solidFill>
              </a:rPr>
              <a:t>JACC</a:t>
            </a:r>
            <a:r>
              <a:rPr lang="en-US" sz="1000" dirty="0">
                <a:solidFill>
                  <a:srgbClr val="000000"/>
                </a:solidFill>
              </a:rPr>
              <a:t>. [published online ahead of print August 31, 2019].  https://doi.org/10.1016/j.jacc.2019.08.010 </a:t>
            </a:r>
            <a:endParaRPr lang="fr-FR" sz="1000" dirty="0"/>
          </a:p>
        </p:txBody>
      </p:sp>
      <p:grpSp>
        <p:nvGrpSpPr>
          <p:cNvPr id="3" name="Group 2">
            <a:extLst>
              <a:ext uri="{FF2B5EF4-FFF2-40B4-BE49-F238E27FC236}">
                <a16:creationId xmlns:a16="http://schemas.microsoft.com/office/drawing/2014/main" id="{2A5857C5-BCFC-4AA5-BFB8-37299B705702}"/>
              </a:ext>
            </a:extLst>
          </p:cNvPr>
          <p:cNvGrpSpPr/>
          <p:nvPr/>
        </p:nvGrpSpPr>
        <p:grpSpPr>
          <a:xfrm>
            <a:off x="3447328" y="1604434"/>
            <a:ext cx="6576319" cy="307777"/>
            <a:chOff x="3447328" y="1604434"/>
            <a:chExt cx="6576319" cy="307777"/>
          </a:xfrm>
        </p:grpSpPr>
        <p:sp>
          <p:nvSpPr>
            <p:cNvPr id="15" name="Rectangle 14">
              <a:extLst>
                <a:ext uri="{FF2B5EF4-FFF2-40B4-BE49-F238E27FC236}">
                  <a16:creationId xmlns:a16="http://schemas.microsoft.com/office/drawing/2014/main" id="{D869C6F2-A89C-438A-BB65-7C21B02A8998}"/>
                </a:ext>
              </a:extLst>
            </p:cNvPr>
            <p:cNvSpPr/>
            <p:nvPr/>
          </p:nvSpPr>
          <p:spPr>
            <a:xfrm>
              <a:off x="3447328" y="1604434"/>
              <a:ext cx="832279" cy="307777"/>
            </a:xfrm>
            <a:prstGeom prst="rect">
              <a:avLst/>
            </a:prstGeom>
          </p:spPr>
          <p:txBody>
            <a:bodyPr wrap="none">
              <a:spAutoFit/>
            </a:bodyPr>
            <a:lstStyle/>
            <a:p>
              <a:pPr algn="ctr"/>
              <a:r>
                <a:rPr lang="en-US" sz="1400" dirty="0"/>
                <a:t>Placebo</a:t>
              </a:r>
            </a:p>
          </p:txBody>
        </p:sp>
        <p:sp>
          <p:nvSpPr>
            <p:cNvPr id="16" name="Rectangle 15">
              <a:extLst>
                <a:ext uri="{FF2B5EF4-FFF2-40B4-BE49-F238E27FC236}">
                  <a16:creationId xmlns:a16="http://schemas.microsoft.com/office/drawing/2014/main" id="{2653F110-A76D-42B3-A87C-9CC6DEB31E43}"/>
                </a:ext>
              </a:extLst>
            </p:cNvPr>
            <p:cNvSpPr/>
            <p:nvPr/>
          </p:nvSpPr>
          <p:spPr>
            <a:xfrm>
              <a:off x="4680462" y="1604434"/>
              <a:ext cx="1170513" cy="307777"/>
            </a:xfrm>
            <a:prstGeom prst="rect">
              <a:avLst/>
            </a:prstGeom>
          </p:spPr>
          <p:txBody>
            <a:bodyPr wrap="none">
              <a:spAutoFit/>
            </a:bodyPr>
            <a:lstStyle/>
            <a:p>
              <a:pPr algn="ctr"/>
              <a:r>
                <a:rPr lang="en-US" sz="1400" dirty="0" err="1"/>
                <a:t>Evolocumab</a:t>
              </a:r>
              <a:endParaRPr lang="en-US" sz="1400" dirty="0"/>
            </a:p>
          </p:txBody>
        </p:sp>
        <p:sp>
          <p:nvSpPr>
            <p:cNvPr id="17" name="Rectangle 16">
              <a:extLst>
                <a:ext uri="{FF2B5EF4-FFF2-40B4-BE49-F238E27FC236}">
                  <a16:creationId xmlns:a16="http://schemas.microsoft.com/office/drawing/2014/main" id="{C96814AA-560C-4200-84EC-2EC5D712A154}"/>
                </a:ext>
              </a:extLst>
            </p:cNvPr>
            <p:cNvSpPr/>
            <p:nvPr/>
          </p:nvSpPr>
          <p:spPr>
            <a:xfrm>
              <a:off x="7620000" y="1604434"/>
              <a:ext cx="832279" cy="307777"/>
            </a:xfrm>
            <a:prstGeom prst="rect">
              <a:avLst/>
            </a:prstGeom>
          </p:spPr>
          <p:txBody>
            <a:bodyPr wrap="none">
              <a:spAutoFit/>
            </a:bodyPr>
            <a:lstStyle/>
            <a:p>
              <a:pPr algn="ctr"/>
              <a:r>
                <a:rPr lang="en-US" sz="1400" dirty="0"/>
                <a:t>Placebo</a:t>
              </a:r>
            </a:p>
          </p:txBody>
        </p:sp>
        <p:sp>
          <p:nvSpPr>
            <p:cNvPr id="18" name="Rectangle 17">
              <a:extLst>
                <a:ext uri="{FF2B5EF4-FFF2-40B4-BE49-F238E27FC236}">
                  <a16:creationId xmlns:a16="http://schemas.microsoft.com/office/drawing/2014/main" id="{92E4FF18-5090-4CC4-AC82-FDF27B9448C1}"/>
                </a:ext>
              </a:extLst>
            </p:cNvPr>
            <p:cNvSpPr/>
            <p:nvPr/>
          </p:nvSpPr>
          <p:spPr>
            <a:xfrm>
              <a:off x="8853134" y="1604434"/>
              <a:ext cx="1170513" cy="307777"/>
            </a:xfrm>
            <a:prstGeom prst="rect">
              <a:avLst/>
            </a:prstGeom>
          </p:spPr>
          <p:txBody>
            <a:bodyPr wrap="none">
              <a:spAutoFit/>
            </a:bodyPr>
            <a:lstStyle/>
            <a:p>
              <a:pPr algn="ctr"/>
              <a:r>
                <a:rPr lang="en-US" sz="1400" dirty="0" err="1"/>
                <a:t>Evolocumab</a:t>
              </a:r>
              <a:endParaRPr lang="en-US" sz="1400" dirty="0"/>
            </a:p>
          </p:txBody>
        </p:sp>
      </p:grpSp>
      <p:sp>
        <p:nvSpPr>
          <p:cNvPr id="4" name="Rectangle 3">
            <a:extLst>
              <a:ext uri="{FF2B5EF4-FFF2-40B4-BE49-F238E27FC236}">
                <a16:creationId xmlns:a16="http://schemas.microsoft.com/office/drawing/2014/main" id="{0CC8A1C4-0B45-4FB2-A501-8F38ED0E193F}"/>
              </a:ext>
            </a:extLst>
          </p:cNvPr>
          <p:cNvSpPr/>
          <p:nvPr/>
        </p:nvSpPr>
        <p:spPr>
          <a:xfrm>
            <a:off x="3838641" y="4501923"/>
            <a:ext cx="1174360" cy="369332"/>
          </a:xfrm>
          <a:prstGeom prst="rect">
            <a:avLst/>
          </a:prstGeom>
        </p:spPr>
        <p:txBody>
          <a:bodyPr wrap="none">
            <a:spAutoFit/>
          </a:bodyPr>
          <a:lstStyle/>
          <a:p>
            <a:pPr algn="ctr"/>
            <a:r>
              <a:rPr lang="en-US" dirty="0"/>
              <a:t>P &lt; 0.001</a:t>
            </a:r>
          </a:p>
        </p:txBody>
      </p:sp>
      <p:sp>
        <p:nvSpPr>
          <p:cNvPr id="20" name="Rectangle 19">
            <a:extLst>
              <a:ext uri="{FF2B5EF4-FFF2-40B4-BE49-F238E27FC236}">
                <a16:creationId xmlns:a16="http://schemas.microsoft.com/office/drawing/2014/main" id="{74B58FDB-1084-4E6B-A3A0-50BE01C9DCD0}"/>
              </a:ext>
            </a:extLst>
          </p:cNvPr>
          <p:cNvSpPr/>
          <p:nvPr/>
        </p:nvSpPr>
        <p:spPr>
          <a:xfrm>
            <a:off x="8124502" y="4469657"/>
            <a:ext cx="1174360" cy="369332"/>
          </a:xfrm>
          <a:prstGeom prst="rect">
            <a:avLst/>
          </a:prstGeom>
        </p:spPr>
        <p:txBody>
          <a:bodyPr wrap="none">
            <a:spAutoFit/>
          </a:bodyPr>
          <a:lstStyle/>
          <a:p>
            <a:pPr algn="ctr"/>
            <a:r>
              <a:rPr lang="en-US" dirty="0"/>
              <a:t>P &lt; 0.001</a:t>
            </a:r>
          </a:p>
        </p:txBody>
      </p:sp>
    </p:spTree>
    <p:extLst>
      <p:ext uri="{BB962C8B-B14F-4D97-AF65-F5344CB8AC3E}">
        <p14:creationId xmlns:p14="http://schemas.microsoft.com/office/powerpoint/2010/main" val="2355255407"/>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5A490-A6D4-4789-B1D4-364F1370DCBD}"/>
              </a:ext>
            </a:extLst>
          </p:cNvPr>
          <p:cNvSpPr>
            <a:spLocks noGrp="1"/>
          </p:cNvSpPr>
          <p:nvPr>
            <p:ph type="title"/>
          </p:nvPr>
        </p:nvSpPr>
        <p:spPr/>
        <p:txBody>
          <a:bodyPr/>
          <a:lstStyle/>
          <a:p>
            <a:r>
              <a:rPr lang="en-US" sz="2400" dirty="0"/>
              <a:t>Subgroup Analysis by Statin Treatment at Baseline Demonstrates the Impact of No Prior Statin Therapy on Percent Reduction in LDL-C Between Groups</a:t>
            </a:r>
          </a:p>
        </p:txBody>
      </p:sp>
      <p:sp>
        <p:nvSpPr>
          <p:cNvPr id="5" name="Rectangle 4">
            <a:extLst>
              <a:ext uri="{FF2B5EF4-FFF2-40B4-BE49-F238E27FC236}">
                <a16:creationId xmlns:a16="http://schemas.microsoft.com/office/drawing/2014/main" id="{268B8B8B-325A-4ABB-9AC6-AB56C90099A4}"/>
              </a:ext>
            </a:extLst>
          </p:cNvPr>
          <p:cNvSpPr/>
          <p:nvPr/>
        </p:nvSpPr>
        <p:spPr>
          <a:xfrm>
            <a:off x="0" y="5160886"/>
            <a:ext cx="12192000" cy="603242"/>
          </a:xfrm>
          <a:prstGeom prst="rect">
            <a:avLst/>
          </a:prstGeom>
          <a:solidFill>
            <a:srgbClr val="007CC2"/>
          </a:solidFill>
        </p:spPr>
        <p:txBody>
          <a:bodyPr wrap="square" tIns="91440" bIns="91440" anchor="ctr">
            <a:spAutoFit/>
          </a:bodyPr>
          <a:lstStyle/>
          <a:p>
            <a:pPr marL="0" marR="0" lvl="0" indent="0" algn="ctr" defTabSz="457200" rtl="0" eaLnBrk="1" fontAlgn="auto" latinLnBrk="0" hangingPunct="1">
              <a:lnSpc>
                <a:spcPct val="85000"/>
              </a:lnSpc>
              <a:spcBef>
                <a:spcPts val="20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Arial"/>
                <a:ea typeface="+mn-ea"/>
                <a:cs typeface="+mn-cs"/>
              </a:rPr>
              <a:t>Subgroup analyses showed a greater percent reduction in calculated LDL-C with </a:t>
            </a:r>
            <a:r>
              <a:rPr kumimoji="0" lang="en-US" sz="1600" b="1" i="0" u="none" strike="noStrike" kern="1200" cap="none" spc="0" normalizeH="0" baseline="0" noProof="0" dirty="0" err="1">
                <a:ln>
                  <a:noFill/>
                </a:ln>
                <a:solidFill>
                  <a:srgbClr val="FFFFFF"/>
                </a:solidFill>
                <a:effectLst/>
                <a:uLnTx/>
                <a:uFillTx/>
                <a:latin typeface="Arial"/>
                <a:ea typeface="+mn-ea"/>
                <a:cs typeface="+mn-cs"/>
              </a:rPr>
              <a:t>evolocumab</a:t>
            </a:r>
            <a:r>
              <a:rPr kumimoji="0" lang="en-US" sz="1600" b="1" i="0" u="none" strike="noStrike" kern="1200" cap="none" spc="0" normalizeH="0" baseline="0" noProof="0" dirty="0">
                <a:ln>
                  <a:noFill/>
                </a:ln>
                <a:solidFill>
                  <a:srgbClr val="FFFFFF"/>
                </a:solidFill>
                <a:effectLst/>
                <a:uLnTx/>
                <a:uFillTx/>
                <a:latin typeface="Arial"/>
                <a:ea typeface="+mn-ea"/>
                <a:cs typeface="+mn-cs"/>
              </a:rPr>
              <a:t> vs placebo</a:t>
            </a:r>
            <a:br>
              <a:rPr kumimoji="0" lang="en-US" sz="1600" b="1" i="0" u="none" strike="noStrike" kern="1200" cap="none" spc="0" normalizeH="0" baseline="0" noProof="0" dirty="0">
                <a:ln>
                  <a:noFill/>
                </a:ln>
                <a:solidFill>
                  <a:srgbClr val="FFFFFF"/>
                </a:solidFill>
                <a:effectLst/>
                <a:uLnTx/>
                <a:uFillTx/>
                <a:latin typeface="Arial"/>
                <a:ea typeface="+mn-ea"/>
                <a:cs typeface="+mn-cs"/>
              </a:rPr>
            </a:br>
            <a:r>
              <a:rPr kumimoji="0" lang="en-US" sz="1600" b="1" i="0" u="none" strike="noStrike" kern="1200" cap="none" spc="0" normalizeH="0" baseline="0" noProof="0" dirty="0">
                <a:ln>
                  <a:noFill/>
                </a:ln>
                <a:solidFill>
                  <a:srgbClr val="FFFFFF"/>
                </a:solidFill>
                <a:effectLst/>
                <a:uLnTx/>
                <a:uFillTx/>
                <a:latin typeface="Arial"/>
                <a:ea typeface="+mn-ea"/>
                <a:cs typeface="+mn-cs"/>
              </a:rPr>
              <a:t> among patients who had been on statin therapy at baseline</a:t>
            </a:r>
          </a:p>
        </p:txBody>
      </p:sp>
      <p:sp>
        <p:nvSpPr>
          <p:cNvPr id="7" name="TextBox 6">
            <a:extLst>
              <a:ext uri="{FF2B5EF4-FFF2-40B4-BE49-F238E27FC236}">
                <a16:creationId xmlns:a16="http://schemas.microsoft.com/office/drawing/2014/main" id="{7DECE4E8-7EC0-4A6F-8B18-3593A9842E87}"/>
              </a:ext>
            </a:extLst>
          </p:cNvPr>
          <p:cNvSpPr txBox="1"/>
          <p:nvPr/>
        </p:nvSpPr>
        <p:spPr>
          <a:xfrm>
            <a:off x="190500" y="6020346"/>
            <a:ext cx="10826496" cy="723275"/>
          </a:xfrm>
          <a:prstGeom prst="rect">
            <a:avLst/>
          </a:prstGeom>
          <a:noFill/>
        </p:spPr>
        <p:txBody>
          <a:bodyPr wrap="square" rtlCol="0" anchor="b">
            <a:spAutoFit/>
          </a:bodyPr>
          <a:lstStyle/>
          <a:p>
            <a:pPr lvl="0">
              <a:lnSpc>
                <a:spcPct val="90000"/>
              </a:lnSpc>
              <a:spcBef>
                <a:spcPts val="300"/>
              </a:spcBef>
              <a:defRPr/>
            </a:pPr>
            <a:r>
              <a:rPr lang="en-US" sz="1000" dirty="0">
                <a:solidFill>
                  <a:srgbClr val="000000"/>
                </a:solidFill>
              </a:rPr>
              <a:t>Shown are means ± standard deviations (p-value from mixed models), interaction p-value testing for the interaction effect subgroup x randomized arm from full-factorial mixed model. Stratification for baseline statin treatment was done according to presence or absence of stable (unchanged) statin treatment in the preceding 4 weeks prior to enrollment. </a:t>
            </a:r>
          </a:p>
          <a:p>
            <a:pPr marL="0" marR="0" lvl="0" indent="0" algn="l" defTabSz="914400" rtl="0" eaLnBrk="1" fontAlgn="auto" latinLnBrk="0" hangingPunct="1">
              <a:lnSpc>
                <a:spcPct val="90000"/>
              </a:lnSpc>
              <a:spcBef>
                <a:spcPts val="30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a:ea typeface="+mn-ea"/>
                <a:cs typeface="+mn-cs"/>
              </a:rPr>
              <a:t>LDL-C = low-density lipoprotein cholesterol</a:t>
            </a:r>
          </a:p>
          <a:p>
            <a:pPr>
              <a:lnSpc>
                <a:spcPct val="90000"/>
              </a:lnSpc>
              <a:spcBef>
                <a:spcPts val="300"/>
              </a:spcBef>
            </a:pPr>
            <a:r>
              <a:rPr lang="en-US" sz="1000" dirty="0">
                <a:solidFill>
                  <a:srgbClr val="000000"/>
                </a:solidFill>
              </a:rPr>
              <a:t>Koskinas KC, et al.  </a:t>
            </a:r>
            <a:r>
              <a:rPr lang="en-US" sz="1000" i="1" dirty="0">
                <a:solidFill>
                  <a:srgbClr val="000000"/>
                </a:solidFill>
              </a:rPr>
              <a:t>JACC</a:t>
            </a:r>
            <a:r>
              <a:rPr lang="en-US" sz="1000" dirty="0">
                <a:solidFill>
                  <a:srgbClr val="000000"/>
                </a:solidFill>
              </a:rPr>
              <a:t>. [published online ahead of print August 31, 2019].  https://doi.org/10.1016/j.jacc.2019.08.010 </a:t>
            </a:r>
            <a:endParaRPr lang="fr-FR" sz="1000" dirty="0"/>
          </a:p>
        </p:txBody>
      </p:sp>
      <p:graphicFrame>
        <p:nvGraphicFramePr>
          <p:cNvPr id="11" name="Table 10">
            <a:extLst>
              <a:ext uri="{FF2B5EF4-FFF2-40B4-BE49-F238E27FC236}">
                <a16:creationId xmlns:a16="http://schemas.microsoft.com/office/drawing/2014/main" id="{8540A511-D3D4-438B-9FB7-D4849213B720}"/>
              </a:ext>
            </a:extLst>
          </p:cNvPr>
          <p:cNvGraphicFramePr>
            <a:graphicFrameLocks noGrp="1"/>
          </p:cNvGraphicFramePr>
          <p:nvPr>
            <p:extLst>
              <p:ext uri="{D42A27DB-BD31-4B8C-83A1-F6EECF244321}">
                <p14:modId xmlns:p14="http://schemas.microsoft.com/office/powerpoint/2010/main" val="4191983971"/>
              </p:ext>
            </p:extLst>
          </p:nvPr>
        </p:nvGraphicFramePr>
        <p:xfrm>
          <a:off x="567921" y="1651145"/>
          <a:ext cx="11030989" cy="2895600"/>
        </p:xfrm>
        <a:graphic>
          <a:graphicData uri="http://schemas.openxmlformats.org/drawingml/2006/table">
            <a:tbl>
              <a:tblPr firstRow="1" bandRow="1">
                <a:tableStyleId>{5C22544A-7EE6-4342-B048-85BDC9FD1C3A}</a:tableStyleId>
              </a:tblPr>
              <a:tblGrid>
                <a:gridCol w="1645920">
                  <a:extLst>
                    <a:ext uri="{9D8B030D-6E8A-4147-A177-3AD203B41FA5}">
                      <a16:colId xmlns:a16="http://schemas.microsoft.com/office/drawing/2014/main" val="889268462"/>
                    </a:ext>
                  </a:extLst>
                </a:gridCol>
                <a:gridCol w="457200">
                  <a:extLst>
                    <a:ext uri="{9D8B030D-6E8A-4147-A177-3AD203B41FA5}">
                      <a16:colId xmlns:a16="http://schemas.microsoft.com/office/drawing/2014/main" val="806910082"/>
                    </a:ext>
                  </a:extLst>
                </a:gridCol>
                <a:gridCol w="1188720">
                  <a:extLst>
                    <a:ext uri="{9D8B030D-6E8A-4147-A177-3AD203B41FA5}">
                      <a16:colId xmlns:a16="http://schemas.microsoft.com/office/drawing/2014/main" val="1071356289"/>
                    </a:ext>
                  </a:extLst>
                </a:gridCol>
                <a:gridCol w="208280">
                  <a:extLst>
                    <a:ext uri="{9D8B030D-6E8A-4147-A177-3AD203B41FA5}">
                      <a16:colId xmlns:a16="http://schemas.microsoft.com/office/drawing/2014/main" val="4164045505"/>
                    </a:ext>
                  </a:extLst>
                </a:gridCol>
                <a:gridCol w="457200">
                  <a:extLst>
                    <a:ext uri="{9D8B030D-6E8A-4147-A177-3AD203B41FA5}">
                      <a16:colId xmlns:a16="http://schemas.microsoft.com/office/drawing/2014/main" val="2698552228"/>
                    </a:ext>
                  </a:extLst>
                </a:gridCol>
                <a:gridCol w="1188720">
                  <a:extLst>
                    <a:ext uri="{9D8B030D-6E8A-4147-A177-3AD203B41FA5}">
                      <a16:colId xmlns:a16="http://schemas.microsoft.com/office/drawing/2014/main" val="1190040153"/>
                    </a:ext>
                  </a:extLst>
                </a:gridCol>
                <a:gridCol w="208280">
                  <a:extLst>
                    <a:ext uri="{9D8B030D-6E8A-4147-A177-3AD203B41FA5}">
                      <a16:colId xmlns:a16="http://schemas.microsoft.com/office/drawing/2014/main" val="4245914444"/>
                    </a:ext>
                  </a:extLst>
                </a:gridCol>
                <a:gridCol w="2377440">
                  <a:extLst>
                    <a:ext uri="{9D8B030D-6E8A-4147-A177-3AD203B41FA5}">
                      <a16:colId xmlns:a16="http://schemas.microsoft.com/office/drawing/2014/main" val="2801580285"/>
                    </a:ext>
                  </a:extLst>
                </a:gridCol>
                <a:gridCol w="1554480">
                  <a:extLst>
                    <a:ext uri="{9D8B030D-6E8A-4147-A177-3AD203B41FA5}">
                      <a16:colId xmlns:a16="http://schemas.microsoft.com/office/drawing/2014/main" val="3291247842"/>
                    </a:ext>
                  </a:extLst>
                </a:gridCol>
                <a:gridCol w="738909">
                  <a:extLst>
                    <a:ext uri="{9D8B030D-6E8A-4147-A177-3AD203B41FA5}">
                      <a16:colId xmlns:a16="http://schemas.microsoft.com/office/drawing/2014/main" val="3457313632"/>
                    </a:ext>
                  </a:extLst>
                </a:gridCol>
                <a:gridCol w="1005840">
                  <a:extLst>
                    <a:ext uri="{9D8B030D-6E8A-4147-A177-3AD203B41FA5}">
                      <a16:colId xmlns:a16="http://schemas.microsoft.com/office/drawing/2014/main" val="3084145235"/>
                    </a:ext>
                  </a:extLst>
                </a:gridCol>
              </a:tblGrid>
              <a:tr h="182880">
                <a:tc rowSpan="2">
                  <a:txBody>
                    <a:bodyPr/>
                    <a:lstStyle/>
                    <a:p>
                      <a:endParaRPr lang="en-US" sz="1400" dirty="0"/>
                    </a:p>
                  </a:txBody>
                  <a:tcPr anchor="b">
                    <a:lnL w="12700" cmpd="sng">
                      <a:noFill/>
                    </a:lnL>
                    <a:lnR w="12700" cmpd="sng">
                      <a:noFill/>
                    </a:lnR>
                    <a:lnT w="12700" cmpd="sng">
                      <a:noFill/>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a:r>
                        <a:rPr lang="en-US" sz="1400" dirty="0" err="1"/>
                        <a:t>Evolocumab</a:t>
                      </a:r>
                      <a:r>
                        <a:rPr lang="en-US" sz="1400" dirty="0"/>
                        <a:t> </a:t>
                      </a:r>
                      <a:br>
                        <a:rPr lang="en-US" sz="1400" dirty="0"/>
                      </a:br>
                      <a:r>
                        <a:rPr lang="en-US" sz="1400" dirty="0"/>
                        <a:t>(N = 155)</a:t>
                      </a:r>
                    </a:p>
                  </a:txBody>
                  <a:tcPr marL="0" marR="0" anchor="b">
                    <a:lnL w="12700" cmpd="sng">
                      <a:noFill/>
                    </a:lnL>
                    <a:lnR w="12700" cmpd="sng">
                      <a:noFill/>
                    </a:lnR>
                    <a:lnT w="12700" cmpd="sng">
                      <a:noFill/>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1200" dirty="0"/>
                    </a:p>
                  </a:txBody>
                  <a:tcPr/>
                </a:tc>
                <a:tc rowSpan="2">
                  <a:txBody>
                    <a:bodyPr/>
                    <a:lstStyle/>
                    <a:p>
                      <a:pPr algn="ctr"/>
                      <a:endParaRPr lang="en-US" sz="1400" dirty="0"/>
                    </a:p>
                  </a:txBody>
                  <a:tcPr marL="0" marR="0" anchor="b">
                    <a:lnL w="12700" cmpd="sng">
                      <a:noFill/>
                    </a:lnL>
                    <a:lnR w="12700" cmpd="sng">
                      <a:noFill/>
                    </a:lnR>
                    <a:lnT w="12700" cmpd="sng">
                      <a:noFill/>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a:r>
                        <a:rPr lang="en-US" sz="1400" dirty="0"/>
                        <a:t>Placebo </a:t>
                      </a:r>
                      <a:br>
                        <a:rPr lang="en-US" sz="1400" dirty="0"/>
                      </a:br>
                      <a:r>
                        <a:rPr lang="en-US" sz="1400" dirty="0"/>
                        <a:t>(N = 152)</a:t>
                      </a:r>
                    </a:p>
                  </a:txBody>
                  <a:tcPr marL="0" marR="0" anchor="b">
                    <a:lnL w="12700" cmpd="sng">
                      <a:noFill/>
                    </a:lnL>
                    <a:lnR w="12700" cmpd="sng">
                      <a:noFill/>
                    </a:lnR>
                    <a:lnT w="12700" cmpd="sng">
                      <a:noFill/>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1200" dirty="0"/>
                    </a:p>
                  </a:txBody>
                  <a:tcPr>
                    <a:lnL w="12700" cmpd="sng">
                      <a:noFill/>
                    </a:lnL>
                    <a:lnR w="12700" cmpd="sng">
                      <a:noFill/>
                    </a:lnR>
                    <a:lnT w="12700" cmpd="sng">
                      <a:noFill/>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a:endParaRPr lang="en-US" sz="1400" dirty="0"/>
                    </a:p>
                  </a:txBody>
                  <a:tcPr marL="0" marR="0" anchor="b">
                    <a:lnL w="12700" cmpd="sng">
                      <a:noFill/>
                    </a:lnL>
                    <a:lnR w="12700" cmpd="sng">
                      <a:noFill/>
                    </a:lnR>
                    <a:lnT w="12700" cmpd="sng">
                      <a:noFill/>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rowSpan="2" gridSpan="2">
                  <a:txBody>
                    <a:bodyPr/>
                    <a:lstStyle/>
                    <a:p>
                      <a:pPr algn="ctr"/>
                      <a:r>
                        <a:rPr lang="en-US" sz="1400" dirty="0"/>
                        <a:t>Calculated LDL-C Mean Difference </a:t>
                      </a:r>
                      <a:br>
                        <a:rPr lang="en-US" sz="1400" dirty="0"/>
                      </a:br>
                      <a:r>
                        <a:rPr lang="en-US" sz="1400" dirty="0"/>
                        <a:t>(95% CI)</a:t>
                      </a:r>
                    </a:p>
                  </a:txBody>
                  <a:tcPr marL="0" marR="0" anchor="b">
                    <a:lnL w="12700" cmpd="sng">
                      <a:noFill/>
                    </a:lnL>
                    <a:lnR w="12700" cmpd="sng">
                      <a:noFill/>
                    </a:lnR>
                    <a:lnT w="12700" cmpd="sng">
                      <a:noFill/>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rowSpan="2" hMerge="1">
                  <a:txBody>
                    <a:bodyPr/>
                    <a:lstStyle/>
                    <a:p>
                      <a:pPr algn="ctr"/>
                      <a:endParaRPr lang="en-US" sz="1200" dirty="0"/>
                    </a:p>
                  </a:txBody>
                  <a:tcPr marL="0" marR="0">
                    <a:lnL w="12700" cmpd="sng">
                      <a:noFill/>
                    </a:lnL>
                    <a:lnR w="12700" cmpd="sng">
                      <a:noFill/>
                    </a:lnR>
                    <a:lnT w="12700" cmpd="sng">
                      <a:noFill/>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a:r>
                        <a:rPr lang="en-US" sz="1400" dirty="0"/>
                        <a:t>P-value</a:t>
                      </a:r>
                    </a:p>
                  </a:txBody>
                  <a:tcPr marL="0" marR="0" anchor="b">
                    <a:lnL w="12700" cmpd="sng">
                      <a:noFill/>
                    </a:lnL>
                    <a:lnR w="12700" cmpd="sng">
                      <a:noFill/>
                    </a:lnR>
                    <a:lnT w="12700" cmpd="sng">
                      <a:noFill/>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a:r>
                        <a:rPr lang="en-US" sz="1400" dirty="0"/>
                        <a:t>Interaction P-value</a:t>
                      </a:r>
                    </a:p>
                  </a:txBody>
                  <a:tcPr marL="0" marR="0" anchor="b">
                    <a:lnL w="12700" cmpd="sng">
                      <a:noFill/>
                    </a:lnL>
                    <a:lnR w="12700" cmpd="sng">
                      <a:noFill/>
                    </a:lnR>
                    <a:lnT w="12700" cmpd="sng">
                      <a:noFill/>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36622027"/>
                  </a:ext>
                </a:extLst>
              </a:tr>
              <a:tr h="180267">
                <a:tc vMerge="1">
                  <a:txBody>
                    <a:bodyPr/>
                    <a:lstStyle/>
                    <a:p>
                      <a:endParaRPr lang="en-US" sz="1200" b="1" dirty="0">
                        <a:solidFill>
                          <a:schemeClr val="bg1"/>
                        </a:solidFill>
                      </a:endParaRPr>
                    </a:p>
                  </a:txBody>
                  <a:tcPr>
                    <a:solidFill>
                      <a:schemeClr val="accent1"/>
                    </a:solidFill>
                  </a:tcPr>
                </a:tc>
                <a:tc>
                  <a:txBody>
                    <a:bodyPr/>
                    <a:lstStyle/>
                    <a:p>
                      <a:pPr algn="ctr"/>
                      <a:r>
                        <a:rPr lang="en-US" sz="1400" b="1" dirty="0">
                          <a:solidFill>
                            <a:schemeClr val="bg1"/>
                          </a:solidFill>
                        </a:rPr>
                        <a:t>n</a:t>
                      </a:r>
                    </a:p>
                  </a:txBody>
                  <a:tcPr marL="0" marR="0">
                    <a:lnL w="381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US" sz="1400" b="1" dirty="0">
                          <a:solidFill>
                            <a:schemeClr val="bg1"/>
                          </a:solidFill>
                        </a:rPr>
                        <a:t>Mean ± SD</a:t>
                      </a:r>
                    </a:p>
                  </a:txBody>
                  <a:tcPr marL="0" marR="0">
                    <a:lnL w="12700" cmpd="sng">
                      <a:noFill/>
                    </a:lnL>
                    <a:lnR w="381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vMerge="1">
                  <a:txBody>
                    <a:bodyPr/>
                    <a:lstStyle/>
                    <a:p>
                      <a:pPr algn="ctr"/>
                      <a:endParaRPr lang="en-US" sz="1200" b="1" dirty="0">
                        <a:solidFill>
                          <a:schemeClr val="bg1"/>
                        </a:solidFill>
                      </a:endParaRPr>
                    </a:p>
                  </a:txBody>
                  <a:tcPr>
                    <a:solidFill>
                      <a:schemeClr val="accent1"/>
                    </a:solidFill>
                  </a:tcPr>
                </a:tc>
                <a:tc>
                  <a:txBody>
                    <a:bodyPr/>
                    <a:lstStyle/>
                    <a:p>
                      <a:pPr algn="ctr"/>
                      <a:r>
                        <a:rPr lang="en-US" sz="1400" b="1" dirty="0">
                          <a:solidFill>
                            <a:schemeClr val="bg1"/>
                          </a:solidFill>
                        </a:rPr>
                        <a:t>n</a:t>
                      </a:r>
                    </a:p>
                  </a:txBody>
                  <a:tcPr marL="0" marR="0">
                    <a:lnL w="381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US" sz="1400" b="1" dirty="0">
                          <a:solidFill>
                            <a:schemeClr val="bg1"/>
                          </a:solidFill>
                        </a:rPr>
                        <a:t>Mean ± SD</a:t>
                      </a:r>
                    </a:p>
                  </a:txBody>
                  <a:tcPr marL="0" marR="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vMerge="1">
                  <a:txBody>
                    <a:bodyPr/>
                    <a:lstStyle/>
                    <a:p>
                      <a:pPr algn="ctr"/>
                      <a:endParaRPr lang="en-US" sz="1200" b="1" dirty="0">
                        <a:solidFill>
                          <a:schemeClr val="bg1"/>
                        </a:solidFill>
                      </a:endParaRPr>
                    </a:p>
                  </a:txBody>
                  <a:tcP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gridSpan="2" vMerge="1">
                  <a:txBody>
                    <a:bodyPr/>
                    <a:lstStyle/>
                    <a:p>
                      <a:pPr algn="ctr"/>
                      <a:endParaRPr lang="en-US" sz="1200" b="1" dirty="0">
                        <a:solidFill>
                          <a:schemeClr val="bg1"/>
                        </a:solidFill>
                      </a:endParaRPr>
                    </a:p>
                  </a:txBody>
                  <a:tcP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vMerge="1">
                  <a:txBody>
                    <a:bodyPr/>
                    <a:lstStyle/>
                    <a:p>
                      <a:pPr algn="ctr"/>
                      <a:endParaRPr lang="en-US" sz="1200" b="1" dirty="0">
                        <a:solidFill>
                          <a:schemeClr val="bg1"/>
                        </a:solidFill>
                      </a:endParaRPr>
                    </a:p>
                  </a:txBody>
                  <a:tcPr marL="0" marR="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vMerge="1">
                  <a:txBody>
                    <a:bodyPr/>
                    <a:lstStyle/>
                    <a:p>
                      <a:pPr algn="ctr"/>
                      <a:endParaRPr lang="en-US" sz="1200" b="1" dirty="0">
                        <a:solidFill>
                          <a:schemeClr val="bg1"/>
                        </a:solidFill>
                      </a:endParaRPr>
                    </a:p>
                  </a:txBody>
                  <a:tcPr marL="0" marR="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vMerge="1">
                  <a:txBody>
                    <a:bodyPr/>
                    <a:lstStyle/>
                    <a:p>
                      <a:pPr algn="ctr"/>
                      <a:endParaRPr lang="en-US" sz="1200" b="1" dirty="0">
                        <a:solidFill>
                          <a:schemeClr val="bg1"/>
                        </a:solidFill>
                      </a:endParaRPr>
                    </a:p>
                  </a:txBody>
                  <a:tcPr marL="0" marR="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370497191"/>
                  </a:ext>
                </a:extLst>
              </a:tr>
              <a:tr h="518160">
                <a:tc>
                  <a:txBody>
                    <a:bodyPr/>
                    <a:lstStyle/>
                    <a:p>
                      <a:r>
                        <a:rPr lang="en-US" sz="1400" b="1" dirty="0"/>
                        <a:t>Overall</a:t>
                      </a:r>
                    </a:p>
                  </a:txBody>
                  <a:tcPr anchor="ctr">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sz="1400" dirty="0"/>
                        <a:t>132</a:t>
                      </a:r>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t>-77.1 ± 15.8</a:t>
                      </a:r>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dirty="0"/>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t>145</a:t>
                      </a:r>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t>-35.4 ± 26.6</a:t>
                      </a:r>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dirty="0"/>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dirty="0"/>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t>-40.7 </a:t>
                      </a:r>
                      <a:br>
                        <a:rPr lang="en-US" sz="1400" dirty="0"/>
                      </a:br>
                      <a:r>
                        <a:rPr lang="en-US" sz="1400" dirty="0"/>
                        <a:t>(-45.2 to -36.2)</a:t>
                      </a:r>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t>&lt;0.001</a:t>
                      </a:r>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a:p>
                  </a:txBody>
                  <a:tcPr marL="0" marR="0" anchor="ctr">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11483784"/>
                  </a:ext>
                </a:extLst>
              </a:tr>
              <a:tr h="518160">
                <a:tc>
                  <a:txBody>
                    <a:bodyPr/>
                    <a:lstStyle/>
                    <a:p>
                      <a:r>
                        <a:rPr lang="en-US" sz="1400" b="1" dirty="0"/>
                        <a:t>Statin at baseline</a:t>
                      </a:r>
                    </a:p>
                  </a:txBody>
                  <a:tcPr anchor="ctr">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endParaRPr lang="en-US" sz="1400" dirty="0"/>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dirty="0"/>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dirty="0"/>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dirty="0"/>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dirty="0"/>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dirty="0"/>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dirty="0"/>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&lt;0.001</a:t>
                      </a:r>
                    </a:p>
                  </a:txBody>
                  <a:tcPr marL="0" marR="0" anchor="ctr">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3707626"/>
                  </a:ext>
                </a:extLst>
              </a:tr>
              <a:tr h="518160">
                <a:tc>
                  <a:txBody>
                    <a:bodyPr/>
                    <a:lstStyle/>
                    <a:p>
                      <a:pPr marL="182880"/>
                      <a:r>
                        <a:rPr lang="en-US" sz="1400" b="0" dirty="0"/>
                        <a:t>Yes </a:t>
                      </a:r>
                    </a:p>
                  </a:txBody>
                  <a:tcPr anchor="ctr">
                    <a:lnL w="28575" cap="flat" cmpd="sng" algn="ctr">
                      <a:solidFill>
                        <a:srgbClr val="FF0000"/>
                      </a:solidFill>
                      <a:prstDash val="solid"/>
                      <a:round/>
                      <a:headEnd type="none" w="med" len="med"/>
                      <a:tailEnd type="none" w="med" len="med"/>
                    </a:lnL>
                    <a:lnR w="12700" cmpd="sng">
                      <a:noFill/>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sz="1400" dirty="0"/>
                        <a:t>26</a:t>
                      </a:r>
                    </a:p>
                  </a:txBody>
                  <a:tcPr marL="0" marR="0" anchor="ctr">
                    <a:lnL w="12700" cmpd="sng">
                      <a:noFill/>
                    </a:lnL>
                    <a:lnR w="12700" cmpd="sng">
                      <a:noFill/>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t>-63.9 ± 24.8</a:t>
                      </a:r>
                    </a:p>
                  </a:txBody>
                  <a:tcPr marL="0" marR="0" anchor="ctr">
                    <a:lnL w="12700" cmpd="sng">
                      <a:noFill/>
                    </a:lnL>
                    <a:lnR w="12700" cmpd="sng">
                      <a:noFill/>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dirty="0"/>
                    </a:p>
                  </a:txBody>
                  <a:tcPr marL="0" marR="0" anchor="ctr">
                    <a:lnL w="12700" cmpd="sng">
                      <a:noFill/>
                    </a:lnL>
                    <a:lnR w="12700" cmpd="sng">
                      <a:noFill/>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t>34</a:t>
                      </a:r>
                    </a:p>
                  </a:txBody>
                  <a:tcPr marL="0" marR="0" anchor="ctr">
                    <a:lnL w="12700" cmpd="sng">
                      <a:noFill/>
                    </a:lnL>
                    <a:lnR w="12700" cmpd="sng">
                      <a:noFill/>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t>-8.1 ± 30.8</a:t>
                      </a:r>
                    </a:p>
                  </a:txBody>
                  <a:tcPr marL="0" marR="0" anchor="ctr">
                    <a:lnL w="12700" cmpd="sng">
                      <a:noFill/>
                    </a:lnL>
                    <a:lnR w="12700" cmpd="sng">
                      <a:noFill/>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dirty="0"/>
                    </a:p>
                  </a:txBody>
                  <a:tcPr marL="0" marR="0" anchor="ctr">
                    <a:lnL w="12700" cmpd="sng">
                      <a:noFill/>
                    </a:lnL>
                    <a:lnR w="12700" cmpd="sng">
                      <a:noFill/>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dirty="0"/>
                    </a:p>
                  </a:txBody>
                  <a:tcPr marL="0" marR="0" anchor="ctr">
                    <a:lnL w="12700" cmpd="sng">
                      <a:noFill/>
                    </a:lnL>
                    <a:lnR w="12700" cmpd="sng">
                      <a:noFill/>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t>-55.8 </a:t>
                      </a:r>
                      <a:br>
                        <a:rPr lang="en-US" sz="1400" dirty="0"/>
                      </a:br>
                      <a:r>
                        <a:rPr lang="en-US" sz="1400" dirty="0"/>
                        <a:t>(-70.1 to -41.6)</a:t>
                      </a:r>
                    </a:p>
                  </a:txBody>
                  <a:tcPr marL="0" marR="0" anchor="ctr">
                    <a:lnL w="12700" cmpd="sng">
                      <a:noFill/>
                    </a:lnL>
                    <a:lnR w="12700" cmpd="sng">
                      <a:noFill/>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a:ea typeface="+mn-ea"/>
                          <a:cs typeface="+mn-cs"/>
                        </a:rPr>
                        <a:t>&lt;0.001</a:t>
                      </a:r>
                    </a:p>
                  </a:txBody>
                  <a:tcPr marL="0" marR="0" anchor="ctr">
                    <a:lnL w="12700" cmpd="sng">
                      <a:noFill/>
                    </a:lnL>
                    <a:lnR w="12700" cmpd="sng">
                      <a:noFill/>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dirty="0"/>
                    </a:p>
                  </a:txBody>
                  <a:tcPr marL="0" marR="0" anchor="ctr">
                    <a:lnL w="12700" cmpd="sng">
                      <a:noFill/>
                    </a:lnL>
                    <a:lnR w="28575" cap="flat" cmpd="sng" algn="ctr">
                      <a:solidFill>
                        <a:srgbClr val="FF0000"/>
                      </a:solidFill>
                      <a:prstDash val="solid"/>
                      <a:round/>
                      <a:headEnd type="none" w="med" len="med"/>
                      <a:tailEnd type="none" w="med" len="med"/>
                    </a:lnR>
                    <a:lnT w="28575" cap="flat" cmpd="sng" algn="ctr">
                      <a:solidFill>
                        <a:srgbClr val="FF0000"/>
                      </a:solidFill>
                      <a:prstDash val="solid"/>
                      <a:round/>
                      <a:headEnd type="none" w="med" len="med"/>
                      <a:tailEnd type="none" w="med" len="med"/>
                    </a:lnT>
                    <a:lnB w="28575"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9090929"/>
                  </a:ext>
                </a:extLst>
              </a:tr>
              <a:tr h="518160">
                <a:tc>
                  <a:txBody>
                    <a:bodyPr/>
                    <a:lstStyle/>
                    <a:p>
                      <a:pPr marL="182880"/>
                      <a:r>
                        <a:rPr lang="en-US" sz="1400" b="0" dirty="0"/>
                        <a:t>No</a:t>
                      </a:r>
                    </a:p>
                  </a:txBody>
                  <a:tcPr anchor="ctr">
                    <a:lnL w="12700" cap="flat" cmpd="sng" algn="ctr">
                      <a:solidFill>
                        <a:schemeClr val="bg1">
                          <a:lumMod val="65000"/>
                        </a:schemeClr>
                      </a:solidFill>
                      <a:prstDash val="solid"/>
                      <a:round/>
                      <a:headEnd type="none" w="med" len="med"/>
                      <a:tailEnd type="none" w="med" len="med"/>
                    </a:lnL>
                    <a:lnR w="12700" cmpd="sng">
                      <a:noFill/>
                    </a:lnR>
                    <a:lnT w="28575" cap="flat" cmpd="sng" algn="ctr">
                      <a:solidFill>
                        <a:srgbClr val="FF0000"/>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sz="1400" dirty="0"/>
                        <a:t>106</a:t>
                      </a:r>
                    </a:p>
                  </a:txBody>
                  <a:tcPr marL="0" marR="0" anchor="ctr">
                    <a:lnL w="12700" cmpd="sng">
                      <a:noFill/>
                    </a:lnL>
                    <a:lnR w="12700" cmpd="sng">
                      <a:noFill/>
                    </a:lnR>
                    <a:lnT w="28575" cap="flat" cmpd="sng" algn="ctr">
                      <a:solidFill>
                        <a:srgbClr val="FF0000"/>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t>-80.3 ± 10.5</a:t>
                      </a:r>
                    </a:p>
                  </a:txBody>
                  <a:tcPr marL="0" marR="0" anchor="ctr">
                    <a:lnL w="12700" cmpd="sng">
                      <a:noFill/>
                    </a:lnL>
                    <a:lnR w="12700" cmpd="sng">
                      <a:noFill/>
                    </a:lnR>
                    <a:lnT w="28575" cap="flat" cmpd="sng" algn="ctr">
                      <a:solidFill>
                        <a:srgbClr val="FF0000"/>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a:p>
                  </a:txBody>
                  <a:tcPr marL="0" marR="0" anchor="ctr">
                    <a:lnL w="12700" cmpd="sng">
                      <a:noFill/>
                    </a:lnL>
                    <a:lnR w="12700" cmpd="sng">
                      <a:noFill/>
                    </a:lnR>
                    <a:lnT w="28575" cap="flat" cmpd="sng" algn="ctr">
                      <a:solidFill>
                        <a:srgbClr val="FF0000"/>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t>111</a:t>
                      </a:r>
                    </a:p>
                  </a:txBody>
                  <a:tcPr marL="0" marR="0" anchor="ctr">
                    <a:lnL w="12700" cmpd="sng">
                      <a:noFill/>
                    </a:lnL>
                    <a:lnR w="12700" cmpd="sng">
                      <a:noFill/>
                    </a:lnR>
                    <a:lnT w="28575" cap="flat" cmpd="sng" algn="ctr">
                      <a:solidFill>
                        <a:srgbClr val="FF0000"/>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t>-43.8 ± 18.5</a:t>
                      </a:r>
                    </a:p>
                  </a:txBody>
                  <a:tcPr marL="0" marR="0" anchor="ctr">
                    <a:lnL w="12700" cmpd="sng">
                      <a:noFill/>
                    </a:lnL>
                    <a:lnR w="12700" cmpd="sng">
                      <a:noFill/>
                    </a:lnR>
                    <a:lnT w="28575" cap="flat" cmpd="sng" algn="ctr">
                      <a:solidFill>
                        <a:srgbClr val="FF0000"/>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dirty="0"/>
                    </a:p>
                  </a:txBody>
                  <a:tcPr marL="0" marR="0" anchor="ctr">
                    <a:lnL w="12700" cmpd="sng">
                      <a:noFill/>
                    </a:lnL>
                    <a:lnR w="12700" cmpd="sng">
                      <a:noFill/>
                    </a:lnR>
                    <a:lnT w="28575" cap="flat" cmpd="sng" algn="ctr">
                      <a:solidFill>
                        <a:srgbClr val="FF0000"/>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dirty="0"/>
                    </a:p>
                  </a:txBody>
                  <a:tcPr marL="0" marR="0" anchor="ctr">
                    <a:lnL w="12700" cmpd="sng">
                      <a:noFill/>
                    </a:lnL>
                    <a:lnR w="12700" cmpd="sng">
                      <a:noFill/>
                    </a:lnR>
                    <a:lnT w="28575" cap="flat" cmpd="sng" algn="ctr">
                      <a:solidFill>
                        <a:srgbClr val="FF0000"/>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dirty="0"/>
                        <a:t>-36.5 </a:t>
                      </a:r>
                      <a:br>
                        <a:rPr lang="en-US" sz="1400" dirty="0"/>
                      </a:br>
                      <a:r>
                        <a:rPr lang="en-US" sz="1400" dirty="0"/>
                        <a:t>(40.5 to -32.5)</a:t>
                      </a:r>
                    </a:p>
                  </a:txBody>
                  <a:tcPr marL="0" marR="0" anchor="ctr">
                    <a:lnL w="12700" cmpd="sng">
                      <a:noFill/>
                    </a:lnL>
                    <a:lnR w="12700" cmpd="sng">
                      <a:noFill/>
                    </a:lnR>
                    <a:lnT w="28575" cap="flat" cmpd="sng" algn="ctr">
                      <a:solidFill>
                        <a:srgbClr val="FF0000"/>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a:ea typeface="+mn-ea"/>
                          <a:cs typeface="+mn-cs"/>
                        </a:rPr>
                        <a:t>&lt;0.001</a:t>
                      </a:r>
                    </a:p>
                  </a:txBody>
                  <a:tcPr marL="0" marR="0" anchor="ctr">
                    <a:lnL w="12700" cmpd="sng">
                      <a:noFill/>
                    </a:lnL>
                    <a:lnR w="12700" cmpd="sng">
                      <a:noFill/>
                    </a:lnR>
                    <a:lnT w="28575" cap="flat" cmpd="sng" algn="ctr">
                      <a:solidFill>
                        <a:srgbClr val="FF0000"/>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400" dirty="0"/>
                    </a:p>
                  </a:txBody>
                  <a:tcPr marL="0" marR="0" anchor="ctr">
                    <a:lnL w="12700" cmpd="sng">
                      <a:noFill/>
                    </a:lnL>
                    <a:lnR w="12700" cap="flat" cmpd="sng" algn="ctr">
                      <a:solidFill>
                        <a:schemeClr val="bg1">
                          <a:lumMod val="65000"/>
                        </a:schemeClr>
                      </a:solidFill>
                      <a:prstDash val="solid"/>
                      <a:round/>
                      <a:headEnd type="none" w="med" len="med"/>
                      <a:tailEnd type="none" w="med" len="med"/>
                    </a:lnR>
                    <a:lnT w="28575" cap="flat" cmpd="sng" algn="ctr">
                      <a:solidFill>
                        <a:srgbClr val="FF0000"/>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33946520"/>
                  </a:ext>
                </a:extLst>
              </a:tr>
            </a:tbl>
          </a:graphicData>
        </a:graphic>
      </p:graphicFrame>
      <p:graphicFrame>
        <p:nvGraphicFramePr>
          <p:cNvPr id="12" name="Chart 11">
            <a:extLst>
              <a:ext uri="{FF2B5EF4-FFF2-40B4-BE49-F238E27FC236}">
                <a16:creationId xmlns:a16="http://schemas.microsoft.com/office/drawing/2014/main" id="{67082306-8464-40EC-B4AC-1B8E91A0D796}"/>
              </a:ext>
            </a:extLst>
          </p:cNvPr>
          <p:cNvGraphicFramePr/>
          <p:nvPr>
            <p:extLst>
              <p:ext uri="{D42A27DB-BD31-4B8C-83A1-F6EECF244321}">
                <p14:modId xmlns:p14="http://schemas.microsoft.com/office/powerpoint/2010/main" val="407278827"/>
              </p:ext>
            </p:extLst>
          </p:nvPr>
        </p:nvGraphicFramePr>
        <p:xfrm>
          <a:off x="5329649" y="2489495"/>
          <a:ext cx="3229137" cy="23437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01181974"/>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F6702F-F6D7-AD4E-B7D4-09CB493D553D}"/>
              </a:ext>
            </a:extLst>
          </p:cNvPr>
          <p:cNvSpPr>
            <a:spLocks noGrp="1"/>
          </p:cNvSpPr>
          <p:nvPr>
            <p:ph type="title"/>
          </p:nvPr>
        </p:nvSpPr>
        <p:spPr>
          <a:xfrm>
            <a:off x="682752" y="36576"/>
            <a:ext cx="11239282" cy="1097280"/>
          </a:xfrm>
        </p:spPr>
        <p:txBody>
          <a:bodyPr/>
          <a:lstStyle/>
          <a:p>
            <a:r>
              <a:rPr lang="en-US" dirty="0"/>
              <a:t>90% of </a:t>
            </a:r>
            <a:r>
              <a:rPr lang="en-US" dirty="0" err="1"/>
              <a:t>Evolocumab</a:t>
            </a:r>
            <a:r>
              <a:rPr lang="en-US" dirty="0"/>
              <a:t> Patients Achieved New ESC/EAS Guideline Goal of LDL-C &lt; 1.4 mmol/L (&lt; 55 mg/dL)</a:t>
            </a:r>
          </a:p>
        </p:txBody>
      </p:sp>
      <p:grpSp>
        <p:nvGrpSpPr>
          <p:cNvPr id="55" name="Group 54">
            <a:extLst>
              <a:ext uri="{FF2B5EF4-FFF2-40B4-BE49-F238E27FC236}">
                <a16:creationId xmlns:a16="http://schemas.microsoft.com/office/drawing/2014/main" id="{A1BED6A3-ED50-6F4B-A41C-C8A4925BA4F4}"/>
              </a:ext>
            </a:extLst>
          </p:cNvPr>
          <p:cNvGrpSpPr/>
          <p:nvPr/>
        </p:nvGrpSpPr>
        <p:grpSpPr>
          <a:xfrm>
            <a:off x="682753" y="1679384"/>
            <a:ext cx="5135606" cy="3726799"/>
            <a:chOff x="8872191" y="2631132"/>
            <a:chExt cx="2529798" cy="3536488"/>
          </a:xfrm>
        </p:grpSpPr>
        <p:graphicFrame>
          <p:nvGraphicFramePr>
            <p:cNvPr id="51" name="Chart 50">
              <a:extLst>
                <a:ext uri="{FF2B5EF4-FFF2-40B4-BE49-F238E27FC236}">
                  <a16:creationId xmlns:a16="http://schemas.microsoft.com/office/drawing/2014/main" id="{D5ABCC20-7E77-3144-9340-0376579572EA}"/>
                </a:ext>
              </a:extLst>
            </p:cNvPr>
            <p:cNvGraphicFramePr/>
            <p:nvPr>
              <p:extLst>
                <p:ext uri="{D42A27DB-BD31-4B8C-83A1-F6EECF244321}">
                  <p14:modId xmlns:p14="http://schemas.microsoft.com/office/powerpoint/2010/main" val="439909817"/>
                </p:ext>
              </p:extLst>
            </p:nvPr>
          </p:nvGraphicFramePr>
          <p:xfrm>
            <a:off x="9014389" y="2631132"/>
            <a:ext cx="2387600" cy="3536488"/>
          </p:xfrm>
          <a:graphic>
            <a:graphicData uri="http://schemas.openxmlformats.org/drawingml/2006/chart">
              <c:chart xmlns:c="http://schemas.openxmlformats.org/drawingml/2006/chart" xmlns:r="http://schemas.openxmlformats.org/officeDocument/2006/relationships" r:id="rId3"/>
            </a:graphicData>
          </a:graphic>
        </p:graphicFrame>
        <p:sp>
          <p:nvSpPr>
            <p:cNvPr id="50" name="TextBox 49">
              <a:extLst>
                <a:ext uri="{FF2B5EF4-FFF2-40B4-BE49-F238E27FC236}">
                  <a16:creationId xmlns:a16="http://schemas.microsoft.com/office/drawing/2014/main" id="{4897C8B2-810D-C14F-96C9-6520CEE2C80E}"/>
                </a:ext>
              </a:extLst>
            </p:cNvPr>
            <p:cNvSpPr txBox="1"/>
            <p:nvPr/>
          </p:nvSpPr>
          <p:spPr>
            <a:xfrm rot="16200000">
              <a:off x="7911312" y="3974210"/>
              <a:ext cx="2031905" cy="110148"/>
            </a:xfrm>
            <a:prstGeom prst="rect">
              <a:avLst/>
            </a:prstGeom>
            <a:noFill/>
          </p:spPr>
          <p:txBody>
            <a:bodyPr wrap="none" lIns="0" tIns="0" rIns="0" bIns="0" rtlCol="0" anchor="b">
              <a:spAutoFit/>
            </a:bodyPr>
            <a:lstStyle/>
            <a:p>
              <a:pPr algn="ctr"/>
              <a:r>
                <a:rPr lang="en-US" sz="1600" b="1" dirty="0"/>
                <a:t>Proportion of patients</a:t>
              </a:r>
            </a:p>
          </p:txBody>
        </p:sp>
      </p:grpSp>
      <p:sp>
        <p:nvSpPr>
          <p:cNvPr id="67" name="TextBox 66">
            <a:extLst>
              <a:ext uri="{FF2B5EF4-FFF2-40B4-BE49-F238E27FC236}">
                <a16:creationId xmlns:a16="http://schemas.microsoft.com/office/drawing/2014/main" id="{35CBE95F-873A-4397-8FCB-4F7A7A3FC249}"/>
              </a:ext>
            </a:extLst>
          </p:cNvPr>
          <p:cNvSpPr txBox="1"/>
          <p:nvPr/>
        </p:nvSpPr>
        <p:spPr>
          <a:xfrm>
            <a:off x="0" y="6103744"/>
            <a:ext cx="10826496" cy="684803"/>
          </a:xfrm>
          <a:prstGeom prst="rect">
            <a:avLst/>
          </a:prstGeom>
          <a:noFill/>
        </p:spPr>
        <p:txBody>
          <a:bodyPr wrap="square" rtlCol="0" anchor="b">
            <a:spAutoFit/>
          </a:bodyPr>
          <a:lstStyle/>
          <a:p>
            <a:pPr>
              <a:lnSpc>
                <a:spcPct val="90000"/>
              </a:lnSpc>
              <a:spcBef>
                <a:spcPts val="300"/>
              </a:spcBef>
            </a:pPr>
            <a:r>
              <a:rPr lang="en-US" sz="1000" dirty="0"/>
              <a:t>LDL-C = low-density lipoprotein cholesterol</a:t>
            </a:r>
          </a:p>
          <a:p>
            <a:pPr>
              <a:lnSpc>
                <a:spcPct val="90000"/>
              </a:lnSpc>
              <a:spcBef>
                <a:spcPts val="300"/>
              </a:spcBef>
            </a:pPr>
            <a:r>
              <a:rPr lang="en-US" sz="1000" dirty="0">
                <a:solidFill>
                  <a:srgbClr val="000000"/>
                </a:solidFill>
              </a:rPr>
              <a:t>Koskinas KC, et al.  ESC 2019, Paris Aug 31-Sept 4.</a:t>
            </a:r>
            <a:br>
              <a:rPr lang="en-US" sz="1000" dirty="0"/>
            </a:br>
            <a:r>
              <a:rPr lang="en-US" sz="1000" dirty="0">
                <a:solidFill>
                  <a:srgbClr val="000000"/>
                </a:solidFill>
              </a:rPr>
              <a:t>Koskinas KC, et al.  </a:t>
            </a:r>
            <a:r>
              <a:rPr lang="en-US" sz="1000" i="1" dirty="0">
                <a:solidFill>
                  <a:srgbClr val="000000"/>
                </a:solidFill>
              </a:rPr>
              <a:t>JACC</a:t>
            </a:r>
            <a:r>
              <a:rPr lang="en-US" sz="1000" dirty="0">
                <a:solidFill>
                  <a:srgbClr val="000000"/>
                </a:solidFill>
              </a:rPr>
              <a:t>. [published online ahead of print August 31, 2019].  </a:t>
            </a:r>
            <a:r>
              <a:rPr lang="en-US" sz="1000" dirty="0">
                <a:solidFill>
                  <a:srgbClr val="000000"/>
                </a:solidFill>
                <a:hlinkClick r:id="rId4"/>
              </a:rPr>
              <a:t>https://doi.org/10.1016/j.jacc.2019.08.010</a:t>
            </a:r>
            <a:br>
              <a:rPr lang="en-US" sz="1000" dirty="0">
                <a:solidFill>
                  <a:srgbClr val="000000"/>
                </a:solidFill>
              </a:rPr>
            </a:br>
            <a:r>
              <a:rPr lang="fr-FR" sz="1000" dirty="0">
                <a:solidFill>
                  <a:srgbClr val="000000"/>
                </a:solidFill>
              </a:rPr>
              <a:t>Mach F. et al. </a:t>
            </a:r>
            <a:r>
              <a:rPr lang="fr-FR" sz="1000" i="1" dirty="0" err="1">
                <a:solidFill>
                  <a:srgbClr val="000000"/>
                </a:solidFill>
              </a:rPr>
              <a:t>Eur</a:t>
            </a:r>
            <a:r>
              <a:rPr lang="fr-FR" sz="1000" i="1" dirty="0">
                <a:solidFill>
                  <a:srgbClr val="000000"/>
                </a:solidFill>
              </a:rPr>
              <a:t> J </a:t>
            </a:r>
            <a:r>
              <a:rPr lang="fr-FR" sz="1000" i="1" dirty="0" err="1">
                <a:solidFill>
                  <a:srgbClr val="000000"/>
                </a:solidFill>
              </a:rPr>
              <a:t>Heart</a:t>
            </a:r>
            <a:r>
              <a:rPr lang="fr-FR" sz="1000" i="1" dirty="0">
                <a:solidFill>
                  <a:srgbClr val="000000"/>
                </a:solidFill>
              </a:rPr>
              <a:t>. </a:t>
            </a:r>
            <a:r>
              <a:rPr lang="fr-FR" sz="1000" dirty="0">
                <a:solidFill>
                  <a:srgbClr val="000000"/>
                </a:solidFill>
              </a:rPr>
              <a:t>[</a:t>
            </a:r>
            <a:r>
              <a:rPr lang="fr-FR" sz="1000" dirty="0" err="1">
                <a:solidFill>
                  <a:srgbClr val="000000"/>
                </a:solidFill>
              </a:rPr>
              <a:t>published</a:t>
            </a:r>
            <a:r>
              <a:rPr lang="fr-FR" sz="1000" dirty="0">
                <a:solidFill>
                  <a:srgbClr val="000000"/>
                </a:solidFill>
              </a:rPr>
              <a:t> online </a:t>
            </a:r>
            <a:r>
              <a:rPr lang="fr-FR" sz="1000" dirty="0" err="1">
                <a:solidFill>
                  <a:srgbClr val="000000"/>
                </a:solidFill>
              </a:rPr>
              <a:t>ahead</a:t>
            </a:r>
            <a:r>
              <a:rPr lang="fr-FR" sz="1000" dirty="0">
                <a:solidFill>
                  <a:srgbClr val="000000"/>
                </a:solidFill>
              </a:rPr>
              <a:t> of </a:t>
            </a:r>
            <a:r>
              <a:rPr lang="fr-FR" sz="1000" dirty="0" err="1">
                <a:solidFill>
                  <a:srgbClr val="000000"/>
                </a:solidFill>
              </a:rPr>
              <a:t>print</a:t>
            </a:r>
            <a:r>
              <a:rPr lang="fr-FR" sz="1000" dirty="0">
                <a:solidFill>
                  <a:srgbClr val="000000"/>
                </a:solidFill>
              </a:rPr>
              <a:t> August 31, 2019]. </a:t>
            </a:r>
            <a:r>
              <a:rPr lang="fr-FR" sz="1000" dirty="0">
                <a:solidFill>
                  <a:srgbClr val="000000"/>
                </a:solidFill>
                <a:hlinkClick r:id="rId5"/>
              </a:rPr>
              <a:t>https://doi.org/10.1093/eurheartj/ehz455</a:t>
            </a:r>
            <a:endParaRPr lang="fr-FR" sz="1000" dirty="0">
              <a:solidFill>
                <a:srgbClr val="000000"/>
              </a:solidFill>
            </a:endParaRPr>
          </a:p>
        </p:txBody>
      </p:sp>
      <p:grpSp>
        <p:nvGrpSpPr>
          <p:cNvPr id="15" name="Group 14">
            <a:extLst>
              <a:ext uri="{FF2B5EF4-FFF2-40B4-BE49-F238E27FC236}">
                <a16:creationId xmlns:a16="http://schemas.microsoft.com/office/drawing/2014/main" id="{F04F88BF-4196-4B1F-BA8A-0E76A64DD497}"/>
              </a:ext>
            </a:extLst>
          </p:cNvPr>
          <p:cNvGrpSpPr/>
          <p:nvPr/>
        </p:nvGrpSpPr>
        <p:grpSpPr>
          <a:xfrm>
            <a:off x="2220514" y="4880444"/>
            <a:ext cx="3418183" cy="313262"/>
            <a:chOff x="2453391" y="1851882"/>
            <a:chExt cx="1826268" cy="313262"/>
          </a:xfrm>
        </p:grpSpPr>
        <p:sp>
          <p:nvSpPr>
            <p:cNvPr id="16" name="Rectangle 15">
              <a:extLst>
                <a:ext uri="{FF2B5EF4-FFF2-40B4-BE49-F238E27FC236}">
                  <a16:creationId xmlns:a16="http://schemas.microsoft.com/office/drawing/2014/main" id="{0920F7F3-0461-4599-976D-0D75A8E463B6}"/>
                </a:ext>
              </a:extLst>
            </p:cNvPr>
            <p:cNvSpPr/>
            <p:nvPr/>
          </p:nvSpPr>
          <p:spPr>
            <a:xfrm>
              <a:off x="2453391" y="1851882"/>
              <a:ext cx="832279" cy="307777"/>
            </a:xfrm>
            <a:prstGeom prst="rect">
              <a:avLst/>
            </a:prstGeom>
          </p:spPr>
          <p:txBody>
            <a:bodyPr wrap="none">
              <a:spAutoFit/>
            </a:bodyPr>
            <a:lstStyle/>
            <a:p>
              <a:pPr algn="ctr"/>
              <a:r>
                <a:rPr lang="en-US" sz="1400" dirty="0"/>
                <a:t>Placebo</a:t>
              </a:r>
            </a:p>
          </p:txBody>
        </p:sp>
        <p:sp>
          <p:nvSpPr>
            <p:cNvPr id="17" name="Rectangle 16">
              <a:extLst>
                <a:ext uri="{FF2B5EF4-FFF2-40B4-BE49-F238E27FC236}">
                  <a16:creationId xmlns:a16="http://schemas.microsoft.com/office/drawing/2014/main" id="{B1B1865D-7F9E-4FEA-ACCD-5ACEAB090232}"/>
                </a:ext>
              </a:extLst>
            </p:cNvPr>
            <p:cNvSpPr/>
            <p:nvPr/>
          </p:nvSpPr>
          <p:spPr>
            <a:xfrm>
              <a:off x="3109146" y="1857367"/>
              <a:ext cx="1170513" cy="307777"/>
            </a:xfrm>
            <a:prstGeom prst="rect">
              <a:avLst/>
            </a:prstGeom>
          </p:spPr>
          <p:txBody>
            <a:bodyPr wrap="none">
              <a:spAutoFit/>
            </a:bodyPr>
            <a:lstStyle/>
            <a:p>
              <a:pPr algn="ctr"/>
              <a:r>
                <a:rPr lang="en-US" sz="1400" dirty="0" err="1"/>
                <a:t>Evolocumab</a:t>
              </a:r>
              <a:endParaRPr lang="en-US" sz="1400" dirty="0"/>
            </a:p>
          </p:txBody>
        </p:sp>
      </p:grpSp>
      <p:grpSp>
        <p:nvGrpSpPr>
          <p:cNvPr id="11" name="Group 10">
            <a:extLst>
              <a:ext uri="{FF2B5EF4-FFF2-40B4-BE49-F238E27FC236}">
                <a16:creationId xmlns:a16="http://schemas.microsoft.com/office/drawing/2014/main" id="{DFBBA2DA-8D2A-440A-97EC-7F6023928649}"/>
              </a:ext>
            </a:extLst>
          </p:cNvPr>
          <p:cNvGrpSpPr/>
          <p:nvPr/>
        </p:nvGrpSpPr>
        <p:grpSpPr>
          <a:xfrm>
            <a:off x="5839454" y="1682328"/>
            <a:ext cx="5475938" cy="3741350"/>
            <a:chOff x="9222025" y="1052266"/>
            <a:chExt cx="2507407" cy="3536488"/>
          </a:xfrm>
        </p:grpSpPr>
        <p:graphicFrame>
          <p:nvGraphicFramePr>
            <p:cNvPr id="12" name="Chart 11">
              <a:extLst>
                <a:ext uri="{FF2B5EF4-FFF2-40B4-BE49-F238E27FC236}">
                  <a16:creationId xmlns:a16="http://schemas.microsoft.com/office/drawing/2014/main" id="{A8D0F617-6D5A-4766-AC95-707BE732773B}"/>
                </a:ext>
              </a:extLst>
            </p:cNvPr>
            <p:cNvGraphicFramePr/>
            <p:nvPr>
              <p:extLst>
                <p:ext uri="{D42A27DB-BD31-4B8C-83A1-F6EECF244321}">
                  <p14:modId xmlns:p14="http://schemas.microsoft.com/office/powerpoint/2010/main" val="3010734999"/>
                </p:ext>
              </p:extLst>
            </p:nvPr>
          </p:nvGraphicFramePr>
          <p:xfrm>
            <a:off x="9341832" y="1052266"/>
            <a:ext cx="2387600" cy="3536488"/>
          </p:xfrm>
          <a:graphic>
            <a:graphicData uri="http://schemas.openxmlformats.org/drawingml/2006/chart">
              <c:chart xmlns:c="http://schemas.openxmlformats.org/drawingml/2006/chart" xmlns:r="http://schemas.openxmlformats.org/officeDocument/2006/relationships" r:id="rId6"/>
            </a:graphicData>
          </a:graphic>
        </p:graphicFrame>
        <p:sp>
          <p:nvSpPr>
            <p:cNvPr id="13" name="TextBox 12">
              <a:extLst>
                <a:ext uri="{FF2B5EF4-FFF2-40B4-BE49-F238E27FC236}">
                  <a16:creationId xmlns:a16="http://schemas.microsoft.com/office/drawing/2014/main" id="{F066F249-71B9-48FE-910D-AA8897A9B945}"/>
                </a:ext>
              </a:extLst>
            </p:cNvPr>
            <p:cNvSpPr txBox="1"/>
            <p:nvPr/>
          </p:nvSpPr>
          <p:spPr>
            <a:xfrm rot="16200000">
              <a:off x="8261146" y="2652674"/>
              <a:ext cx="2031905" cy="110148"/>
            </a:xfrm>
            <a:prstGeom prst="rect">
              <a:avLst/>
            </a:prstGeom>
            <a:noFill/>
          </p:spPr>
          <p:txBody>
            <a:bodyPr wrap="none" lIns="0" tIns="0" rIns="0" bIns="0" rtlCol="0" anchor="b">
              <a:spAutoFit/>
            </a:bodyPr>
            <a:lstStyle/>
            <a:p>
              <a:pPr algn="ctr"/>
              <a:r>
                <a:rPr lang="en-US" sz="1600" b="1" dirty="0"/>
                <a:t>Proportion of patients</a:t>
              </a:r>
            </a:p>
          </p:txBody>
        </p:sp>
      </p:grpSp>
      <p:sp>
        <p:nvSpPr>
          <p:cNvPr id="18" name="TextBox 17">
            <a:extLst>
              <a:ext uri="{FF2B5EF4-FFF2-40B4-BE49-F238E27FC236}">
                <a16:creationId xmlns:a16="http://schemas.microsoft.com/office/drawing/2014/main" id="{7227DE73-FF1A-49C7-AECC-96982FBB17EA}"/>
              </a:ext>
            </a:extLst>
          </p:cNvPr>
          <p:cNvSpPr txBox="1"/>
          <p:nvPr/>
        </p:nvSpPr>
        <p:spPr>
          <a:xfrm>
            <a:off x="1740776" y="1459193"/>
            <a:ext cx="4098678" cy="313932"/>
          </a:xfrm>
          <a:prstGeom prst="rect">
            <a:avLst/>
          </a:prstGeom>
          <a:noFill/>
        </p:spPr>
        <p:txBody>
          <a:bodyPr wrap="square" rtlCol="0" anchor="b">
            <a:spAutoFit/>
          </a:bodyPr>
          <a:lstStyle/>
          <a:p>
            <a:pPr algn="ctr">
              <a:lnSpc>
                <a:spcPct val="90000"/>
              </a:lnSpc>
              <a:spcBef>
                <a:spcPts val="300"/>
              </a:spcBef>
            </a:pPr>
            <a:r>
              <a:rPr lang="en-US" sz="1600" b="1" dirty="0"/>
              <a:t>LDL-C &lt; 1</a:t>
            </a:r>
            <a:r>
              <a:rPr lang="fr-FR" sz="1600" b="1" dirty="0">
                <a:solidFill>
                  <a:srgbClr val="000000"/>
                </a:solidFill>
              </a:rPr>
              <a:t>.8 </a:t>
            </a:r>
            <a:r>
              <a:rPr lang="fr-FR" sz="1600" b="1" dirty="0" err="1">
                <a:solidFill>
                  <a:srgbClr val="000000"/>
                </a:solidFill>
              </a:rPr>
              <a:t>mmol</a:t>
            </a:r>
            <a:r>
              <a:rPr lang="fr-FR" sz="1600" b="1" dirty="0">
                <a:solidFill>
                  <a:srgbClr val="000000"/>
                </a:solidFill>
              </a:rPr>
              <a:t>/L (&lt;70 mg/</a:t>
            </a:r>
            <a:r>
              <a:rPr lang="fr-FR" sz="1600" b="1" dirty="0" err="1">
                <a:solidFill>
                  <a:srgbClr val="000000"/>
                </a:solidFill>
              </a:rPr>
              <a:t>dL</a:t>
            </a:r>
            <a:r>
              <a:rPr lang="fr-FR" sz="1600" dirty="0">
                <a:solidFill>
                  <a:srgbClr val="000000"/>
                </a:solidFill>
              </a:rPr>
              <a:t>)</a:t>
            </a:r>
            <a:endParaRPr lang="it-IT" sz="1000" dirty="0">
              <a:solidFill>
                <a:srgbClr val="000000"/>
              </a:solidFill>
            </a:endParaRPr>
          </a:p>
        </p:txBody>
      </p:sp>
      <p:sp>
        <p:nvSpPr>
          <p:cNvPr id="19" name="TextBox 18">
            <a:extLst>
              <a:ext uri="{FF2B5EF4-FFF2-40B4-BE49-F238E27FC236}">
                <a16:creationId xmlns:a16="http://schemas.microsoft.com/office/drawing/2014/main" id="{2D482596-2C04-4CE5-806B-E6FC7259E27D}"/>
              </a:ext>
            </a:extLst>
          </p:cNvPr>
          <p:cNvSpPr txBox="1"/>
          <p:nvPr/>
        </p:nvSpPr>
        <p:spPr>
          <a:xfrm>
            <a:off x="6727934" y="1459193"/>
            <a:ext cx="4098678" cy="313932"/>
          </a:xfrm>
          <a:prstGeom prst="rect">
            <a:avLst/>
          </a:prstGeom>
          <a:noFill/>
        </p:spPr>
        <p:txBody>
          <a:bodyPr wrap="square" rtlCol="0" anchor="b">
            <a:spAutoFit/>
          </a:bodyPr>
          <a:lstStyle/>
          <a:p>
            <a:pPr algn="ctr">
              <a:lnSpc>
                <a:spcPct val="90000"/>
              </a:lnSpc>
              <a:spcBef>
                <a:spcPts val="300"/>
              </a:spcBef>
            </a:pPr>
            <a:r>
              <a:rPr lang="en-US" sz="1600" b="1" dirty="0"/>
              <a:t>LDL-C &lt; 1</a:t>
            </a:r>
            <a:r>
              <a:rPr lang="fr-FR" sz="1600" b="1" dirty="0">
                <a:solidFill>
                  <a:srgbClr val="000000"/>
                </a:solidFill>
              </a:rPr>
              <a:t>.4 </a:t>
            </a:r>
            <a:r>
              <a:rPr lang="fr-FR" sz="1600" b="1" dirty="0" err="1">
                <a:solidFill>
                  <a:srgbClr val="000000"/>
                </a:solidFill>
              </a:rPr>
              <a:t>mmol</a:t>
            </a:r>
            <a:r>
              <a:rPr lang="fr-FR" sz="1600" b="1" dirty="0">
                <a:solidFill>
                  <a:srgbClr val="000000"/>
                </a:solidFill>
              </a:rPr>
              <a:t>/L (&lt;55 mg/</a:t>
            </a:r>
            <a:r>
              <a:rPr lang="fr-FR" sz="1600" b="1" dirty="0" err="1">
                <a:solidFill>
                  <a:srgbClr val="000000"/>
                </a:solidFill>
              </a:rPr>
              <a:t>dL</a:t>
            </a:r>
            <a:r>
              <a:rPr lang="fr-FR" sz="1600" dirty="0">
                <a:solidFill>
                  <a:srgbClr val="000000"/>
                </a:solidFill>
              </a:rPr>
              <a:t>)</a:t>
            </a:r>
            <a:endParaRPr lang="it-IT" sz="1000" dirty="0">
              <a:solidFill>
                <a:srgbClr val="000000"/>
              </a:solidFill>
            </a:endParaRPr>
          </a:p>
        </p:txBody>
      </p:sp>
      <p:sp>
        <p:nvSpPr>
          <p:cNvPr id="4" name="Rectangle 3">
            <a:extLst>
              <a:ext uri="{FF2B5EF4-FFF2-40B4-BE49-F238E27FC236}">
                <a16:creationId xmlns:a16="http://schemas.microsoft.com/office/drawing/2014/main" id="{7173A5BE-CC9C-4C45-A64F-79DF92490FC5}"/>
              </a:ext>
            </a:extLst>
          </p:cNvPr>
          <p:cNvSpPr/>
          <p:nvPr/>
        </p:nvSpPr>
        <p:spPr>
          <a:xfrm>
            <a:off x="1854830" y="5178466"/>
            <a:ext cx="4518813" cy="1736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6D73914-E821-4246-97B6-4A40CA64F049}"/>
              </a:ext>
            </a:extLst>
          </p:cNvPr>
          <p:cNvSpPr/>
          <p:nvPr/>
        </p:nvSpPr>
        <p:spPr>
          <a:xfrm>
            <a:off x="7079321" y="5175672"/>
            <a:ext cx="4518813" cy="2137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31E4F71-400C-4E3B-9F04-5BC09D8DED71}"/>
              </a:ext>
            </a:extLst>
          </p:cNvPr>
          <p:cNvSpPr/>
          <p:nvPr/>
        </p:nvSpPr>
        <p:spPr>
          <a:xfrm>
            <a:off x="7622736" y="4906119"/>
            <a:ext cx="1557757" cy="307777"/>
          </a:xfrm>
          <a:prstGeom prst="rect">
            <a:avLst/>
          </a:prstGeom>
        </p:spPr>
        <p:txBody>
          <a:bodyPr wrap="none">
            <a:spAutoFit/>
          </a:bodyPr>
          <a:lstStyle/>
          <a:p>
            <a:pPr algn="ctr"/>
            <a:r>
              <a:rPr lang="en-US" sz="1400" dirty="0"/>
              <a:t>Placebo</a:t>
            </a:r>
          </a:p>
        </p:txBody>
      </p:sp>
      <p:sp>
        <p:nvSpPr>
          <p:cNvPr id="22" name="Rectangle 21">
            <a:extLst>
              <a:ext uri="{FF2B5EF4-FFF2-40B4-BE49-F238E27FC236}">
                <a16:creationId xmlns:a16="http://schemas.microsoft.com/office/drawing/2014/main" id="{AFE2DC11-9C8C-401E-A3D5-CAFC943CC865}"/>
              </a:ext>
            </a:extLst>
          </p:cNvPr>
          <p:cNvSpPr/>
          <p:nvPr/>
        </p:nvSpPr>
        <p:spPr>
          <a:xfrm>
            <a:off x="8850097" y="4901094"/>
            <a:ext cx="2190822" cy="307777"/>
          </a:xfrm>
          <a:prstGeom prst="rect">
            <a:avLst/>
          </a:prstGeom>
        </p:spPr>
        <p:txBody>
          <a:bodyPr wrap="none">
            <a:spAutoFit/>
          </a:bodyPr>
          <a:lstStyle/>
          <a:p>
            <a:pPr algn="ctr"/>
            <a:r>
              <a:rPr lang="en-US" sz="1400" dirty="0" err="1"/>
              <a:t>Evolocumab</a:t>
            </a:r>
            <a:endParaRPr lang="en-US" sz="1400" dirty="0"/>
          </a:p>
        </p:txBody>
      </p:sp>
      <p:sp>
        <p:nvSpPr>
          <p:cNvPr id="23" name="Rectangle 22">
            <a:extLst>
              <a:ext uri="{FF2B5EF4-FFF2-40B4-BE49-F238E27FC236}">
                <a16:creationId xmlns:a16="http://schemas.microsoft.com/office/drawing/2014/main" id="{6CE9E3B0-258A-4E0A-84B4-57B9E31DF616}"/>
              </a:ext>
            </a:extLst>
          </p:cNvPr>
          <p:cNvSpPr/>
          <p:nvPr/>
        </p:nvSpPr>
        <p:spPr>
          <a:xfrm>
            <a:off x="5101" y="5356660"/>
            <a:ext cx="12192000" cy="510909"/>
          </a:xfrm>
          <a:prstGeom prst="rect">
            <a:avLst/>
          </a:prstGeom>
          <a:solidFill>
            <a:srgbClr val="007CC2"/>
          </a:solidFill>
        </p:spPr>
        <p:txBody>
          <a:bodyPr wrap="square">
            <a:spAutoFit/>
          </a:bodyPr>
          <a:lstStyle/>
          <a:p>
            <a:pPr algn="ctr" defTabSz="457200">
              <a:lnSpc>
                <a:spcPct val="85000"/>
              </a:lnSpc>
              <a:spcBef>
                <a:spcPts val="200"/>
              </a:spcBef>
            </a:pPr>
            <a:r>
              <a:rPr lang="en-US" sz="1600" b="1" dirty="0">
                <a:solidFill>
                  <a:srgbClr val="FFFFFF"/>
                </a:solidFill>
              </a:rPr>
              <a:t>Compared with placebo, substantially more patients receiving </a:t>
            </a:r>
            <a:r>
              <a:rPr lang="en-US" sz="1600" b="1" dirty="0" err="1">
                <a:solidFill>
                  <a:srgbClr val="FFFFFF"/>
                </a:solidFill>
              </a:rPr>
              <a:t>evolocumab</a:t>
            </a:r>
            <a:r>
              <a:rPr lang="en-US" sz="1600" b="1" dirty="0">
                <a:solidFill>
                  <a:srgbClr val="FFFFFF"/>
                </a:solidFill>
              </a:rPr>
              <a:t> were able to </a:t>
            </a:r>
            <a:br>
              <a:rPr lang="en-US" sz="1600" b="1" dirty="0">
                <a:solidFill>
                  <a:srgbClr val="FFFFFF"/>
                </a:solidFill>
              </a:rPr>
            </a:br>
            <a:r>
              <a:rPr lang="en-US" sz="1600" b="1" dirty="0">
                <a:solidFill>
                  <a:srgbClr val="FFFFFF"/>
                </a:solidFill>
              </a:rPr>
              <a:t>achieve LDL-C levels  &lt; 1.8 (96% vs 38%)  and &lt; 1.4 mmol/L (90% vs 11%)</a:t>
            </a:r>
          </a:p>
        </p:txBody>
      </p:sp>
    </p:spTree>
    <p:extLst>
      <p:ext uri="{BB962C8B-B14F-4D97-AF65-F5344CB8AC3E}">
        <p14:creationId xmlns:p14="http://schemas.microsoft.com/office/powerpoint/2010/main" val="4016035772"/>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7D056-F728-304F-BC2A-45669E378B01}"/>
              </a:ext>
            </a:extLst>
          </p:cNvPr>
          <p:cNvSpPr>
            <a:spLocks noGrp="1"/>
          </p:cNvSpPr>
          <p:nvPr>
            <p:ph type="title"/>
          </p:nvPr>
        </p:nvSpPr>
        <p:spPr/>
        <p:txBody>
          <a:bodyPr/>
          <a:lstStyle/>
          <a:p>
            <a:r>
              <a:rPr lang="en-US" dirty="0"/>
              <a:t>Secondary Endpoint: No New Safety Findings</a:t>
            </a:r>
          </a:p>
        </p:txBody>
      </p:sp>
      <p:sp>
        <p:nvSpPr>
          <p:cNvPr id="3" name="TextBox 2">
            <a:extLst>
              <a:ext uri="{FF2B5EF4-FFF2-40B4-BE49-F238E27FC236}">
                <a16:creationId xmlns:a16="http://schemas.microsoft.com/office/drawing/2014/main" id="{66F45429-0E99-ED4E-B186-048E4ED03FC3}"/>
              </a:ext>
            </a:extLst>
          </p:cNvPr>
          <p:cNvSpPr txBox="1"/>
          <p:nvPr/>
        </p:nvSpPr>
        <p:spPr>
          <a:xfrm>
            <a:off x="190500" y="5981953"/>
            <a:ext cx="10249835" cy="761747"/>
          </a:xfrm>
          <a:prstGeom prst="rect">
            <a:avLst/>
          </a:prstGeom>
          <a:noFill/>
        </p:spPr>
        <p:txBody>
          <a:bodyPr wrap="square" rtlCol="0" anchor="b">
            <a:spAutoFit/>
          </a:bodyPr>
          <a:lstStyle/>
          <a:p>
            <a:pPr>
              <a:lnSpc>
                <a:spcPct val="90000"/>
              </a:lnSpc>
              <a:spcBef>
                <a:spcPts val="300"/>
              </a:spcBef>
            </a:pPr>
            <a:r>
              <a:rPr lang="en-US" sz="1000" dirty="0"/>
              <a:t>Number (proportion) of patients with each event type are reported, not counting multiple events of the same type. Fisher's exact tests in case of zero events in one group.</a:t>
            </a:r>
          </a:p>
          <a:p>
            <a:pPr>
              <a:lnSpc>
                <a:spcPct val="90000"/>
              </a:lnSpc>
              <a:spcBef>
                <a:spcPts val="300"/>
              </a:spcBef>
            </a:pPr>
            <a:r>
              <a:rPr lang="en-US" sz="1000" baseline="30000" dirty="0" err="1"/>
              <a:t>a</a:t>
            </a:r>
            <a:r>
              <a:rPr lang="en-US" sz="1000" dirty="0" err="1"/>
              <a:t>Excluded</a:t>
            </a:r>
            <a:r>
              <a:rPr lang="en-US" sz="1000" dirty="0"/>
              <a:t> is one patient randomly allocated to placebo who withdrew consent early and refused study drug injection and any study intervention.</a:t>
            </a:r>
          </a:p>
          <a:p>
            <a:pPr>
              <a:lnSpc>
                <a:spcPct val="90000"/>
              </a:lnSpc>
              <a:spcBef>
                <a:spcPts val="300"/>
              </a:spcBef>
            </a:pPr>
            <a:r>
              <a:rPr lang="en-US" sz="1000" dirty="0"/>
              <a:t>AE = adverse event; SAE = serious adverse event </a:t>
            </a:r>
          </a:p>
          <a:p>
            <a:pPr>
              <a:lnSpc>
                <a:spcPct val="90000"/>
              </a:lnSpc>
              <a:spcBef>
                <a:spcPts val="300"/>
              </a:spcBef>
            </a:pPr>
            <a:r>
              <a:rPr lang="en-US" sz="1000" dirty="0">
                <a:solidFill>
                  <a:srgbClr val="000000"/>
                </a:solidFill>
              </a:rPr>
              <a:t>Koskinas KC, et al.  </a:t>
            </a:r>
            <a:r>
              <a:rPr lang="en-US" sz="1000" i="1" dirty="0">
                <a:solidFill>
                  <a:srgbClr val="000000"/>
                </a:solidFill>
              </a:rPr>
              <a:t>JACC</a:t>
            </a:r>
            <a:r>
              <a:rPr lang="en-US" sz="1000" dirty="0">
                <a:solidFill>
                  <a:srgbClr val="000000"/>
                </a:solidFill>
              </a:rPr>
              <a:t>. [published online ahead of print August 31, 2019].  https://doi.org/10.1016/j.jacc.2019.08.010 </a:t>
            </a:r>
            <a:endParaRPr lang="fr-FR" sz="1000" dirty="0"/>
          </a:p>
        </p:txBody>
      </p:sp>
      <p:graphicFrame>
        <p:nvGraphicFramePr>
          <p:cNvPr id="5" name="Table 4">
            <a:extLst>
              <a:ext uri="{FF2B5EF4-FFF2-40B4-BE49-F238E27FC236}">
                <a16:creationId xmlns:a16="http://schemas.microsoft.com/office/drawing/2014/main" id="{D30A6E40-8B0E-8047-BFEE-0EA8B519543E}"/>
              </a:ext>
            </a:extLst>
          </p:cNvPr>
          <p:cNvGraphicFramePr>
            <a:graphicFrameLocks noGrp="1"/>
          </p:cNvGraphicFramePr>
          <p:nvPr>
            <p:extLst>
              <p:ext uri="{D42A27DB-BD31-4B8C-83A1-F6EECF244321}">
                <p14:modId xmlns:p14="http://schemas.microsoft.com/office/powerpoint/2010/main" val="3213330115"/>
              </p:ext>
            </p:extLst>
          </p:nvPr>
        </p:nvGraphicFramePr>
        <p:xfrm>
          <a:off x="806450" y="1430338"/>
          <a:ext cx="10579100" cy="1316736"/>
        </p:xfrm>
        <a:graphic>
          <a:graphicData uri="http://schemas.openxmlformats.org/drawingml/2006/table">
            <a:tbl>
              <a:tblPr firstRow="1" bandRow="1">
                <a:tableStyleId>{5C22544A-7EE6-4342-B048-85BDC9FD1C3A}</a:tableStyleId>
              </a:tblPr>
              <a:tblGrid>
                <a:gridCol w="5575677">
                  <a:extLst>
                    <a:ext uri="{9D8B030D-6E8A-4147-A177-3AD203B41FA5}">
                      <a16:colId xmlns:a16="http://schemas.microsoft.com/office/drawing/2014/main" val="748292299"/>
                    </a:ext>
                  </a:extLst>
                </a:gridCol>
                <a:gridCol w="2248501">
                  <a:extLst>
                    <a:ext uri="{9D8B030D-6E8A-4147-A177-3AD203B41FA5}">
                      <a16:colId xmlns:a16="http://schemas.microsoft.com/office/drawing/2014/main" val="2002922367"/>
                    </a:ext>
                  </a:extLst>
                </a:gridCol>
                <a:gridCol w="1883880">
                  <a:extLst>
                    <a:ext uri="{9D8B030D-6E8A-4147-A177-3AD203B41FA5}">
                      <a16:colId xmlns:a16="http://schemas.microsoft.com/office/drawing/2014/main" val="2682750905"/>
                    </a:ext>
                  </a:extLst>
                </a:gridCol>
                <a:gridCol w="871042">
                  <a:extLst>
                    <a:ext uri="{9D8B030D-6E8A-4147-A177-3AD203B41FA5}">
                      <a16:colId xmlns:a16="http://schemas.microsoft.com/office/drawing/2014/main" val="509739809"/>
                    </a:ext>
                  </a:extLst>
                </a:gridCol>
              </a:tblGrid>
              <a:tr h="203200">
                <a:tc>
                  <a:txBody>
                    <a:bodyPr/>
                    <a:lstStyle/>
                    <a:p>
                      <a:pPr algn="l" fontAlgn="b">
                        <a:lnSpc>
                          <a:spcPct val="90000"/>
                        </a:lnSpc>
                      </a:pPr>
                      <a:endParaRPr lang="en-US" sz="1600" b="0" i="0" u="none" strike="noStrike" dirty="0">
                        <a:solidFill>
                          <a:srgbClr val="000000"/>
                        </a:solidFill>
                        <a:effectLst/>
                        <a:latin typeface="+mn-lt"/>
                      </a:endParaRPr>
                    </a:p>
                  </a:txBody>
                  <a:tcPr marT="27432" marB="27432" anchor="b">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90000"/>
                        </a:lnSpc>
                      </a:pPr>
                      <a:r>
                        <a:rPr lang="en-US" sz="1600" u="none" strike="noStrike" dirty="0" err="1">
                          <a:effectLst/>
                          <a:latin typeface="+mn-lt"/>
                        </a:rPr>
                        <a:t>Evolocumab</a:t>
                      </a:r>
                      <a:endParaRPr lang="en-US" sz="1600" u="none" strike="noStrike" dirty="0">
                        <a:effectLst/>
                        <a:latin typeface="+mn-lt"/>
                      </a:endParaRPr>
                    </a:p>
                    <a:p>
                      <a:pPr algn="ctr" fontAlgn="b">
                        <a:lnSpc>
                          <a:spcPct val="90000"/>
                        </a:lnSpc>
                      </a:pPr>
                      <a:r>
                        <a:rPr lang="en-US" sz="1600" u="none" strike="noStrike" dirty="0">
                          <a:effectLst/>
                          <a:latin typeface="+mn-lt"/>
                        </a:rPr>
                        <a:t>(n = 155)</a:t>
                      </a:r>
                      <a:endParaRPr lang="en-US" sz="1600" b="0" i="0" u="none" strike="noStrike" dirty="0">
                        <a:solidFill>
                          <a:srgbClr val="000000"/>
                        </a:solidFill>
                        <a:effectLst/>
                        <a:latin typeface="+mn-lt"/>
                      </a:endParaRP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90000"/>
                        </a:lnSpc>
                      </a:pPr>
                      <a:r>
                        <a:rPr lang="en-US" sz="1600" u="none" strike="noStrike" dirty="0">
                          <a:effectLst/>
                          <a:latin typeface="+mn-lt"/>
                        </a:rPr>
                        <a:t>Placebo</a:t>
                      </a:r>
                    </a:p>
                    <a:p>
                      <a:pPr algn="ctr" fontAlgn="b">
                        <a:lnSpc>
                          <a:spcPct val="90000"/>
                        </a:lnSpc>
                      </a:pPr>
                      <a:r>
                        <a:rPr lang="en-US" sz="1600" u="none" strike="noStrike" dirty="0">
                          <a:effectLst/>
                          <a:latin typeface="+mn-lt"/>
                        </a:rPr>
                        <a:t>(n = 152)</a:t>
                      </a:r>
                      <a:r>
                        <a:rPr lang="en-US" sz="1600" u="none" strike="noStrike" baseline="30000" dirty="0">
                          <a:effectLst/>
                          <a:latin typeface="+mn-lt"/>
                        </a:rPr>
                        <a:t>a</a:t>
                      </a:r>
                      <a:endParaRPr lang="en-US" sz="1600" b="0" i="0" u="none" strike="noStrike" dirty="0">
                        <a:solidFill>
                          <a:srgbClr val="000000"/>
                        </a:solidFill>
                        <a:effectLst/>
                        <a:latin typeface="+mn-lt"/>
                      </a:endParaRP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90000"/>
                        </a:lnSpc>
                      </a:pPr>
                      <a:r>
                        <a:rPr lang="en-US" sz="1600" i="1" u="none" strike="noStrike" dirty="0">
                          <a:effectLst/>
                          <a:latin typeface="+mn-lt"/>
                        </a:rPr>
                        <a:t>P</a:t>
                      </a:r>
                      <a:r>
                        <a:rPr lang="en-US" sz="1600" u="none" strike="noStrike" dirty="0">
                          <a:effectLst/>
                          <a:latin typeface="+mn-lt"/>
                        </a:rPr>
                        <a:t>-value</a:t>
                      </a:r>
                      <a:endParaRPr lang="en-US" sz="1600" b="0" i="0" u="none" strike="noStrike" dirty="0">
                        <a:solidFill>
                          <a:srgbClr val="000000"/>
                        </a:solidFill>
                        <a:effectLst/>
                        <a:latin typeface="+mn-lt"/>
                      </a:endParaRPr>
                    </a:p>
                  </a:txBody>
                  <a:tcPr marT="27432" marB="27432" anchor="b">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51025277"/>
                  </a:ext>
                </a:extLst>
              </a:tr>
              <a:tr h="203200">
                <a:tc>
                  <a:txBody>
                    <a:bodyPr/>
                    <a:lstStyle/>
                    <a:p>
                      <a:pPr algn="l" fontAlgn="b">
                        <a:lnSpc>
                          <a:spcPct val="90000"/>
                        </a:lnSpc>
                      </a:pPr>
                      <a:r>
                        <a:rPr lang="en-US" sz="1600" b="1" u="none" strike="noStrike" dirty="0">
                          <a:effectLst/>
                          <a:latin typeface="+mn-lt"/>
                        </a:rPr>
                        <a:t>Any adverse event</a:t>
                      </a:r>
                      <a:endParaRPr lang="en-US" sz="1600" b="1" i="0" u="none" strike="noStrike" dirty="0">
                        <a:solidFill>
                          <a:srgbClr val="000000"/>
                        </a:solidFill>
                        <a:effectLst/>
                        <a:latin typeface="+mn-lt"/>
                      </a:endParaRPr>
                    </a:p>
                  </a:txBody>
                  <a:tcPr marT="27432" marB="27432" anchor="b">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90000"/>
                        </a:lnSpc>
                      </a:pPr>
                      <a:r>
                        <a:rPr lang="en-US" sz="1600" u="none" strike="noStrike" dirty="0">
                          <a:effectLst/>
                          <a:latin typeface="+mn-lt"/>
                        </a:rPr>
                        <a:t>78 (50.3)</a:t>
                      </a:r>
                      <a:endParaRPr lang="en-US" sz="1600" b="0" i="0" u="none" strike="noStrike" dirty="0">
                        <a:solidFill>
                          <a:srgbClr val="000000"/>
                        </a:solidFill>
                        <a:effectLst/>
                        <a:latin typeface="+mn-lt"/>
                      </a:endParaRP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90000"/>
                        </a:lnSpc>
                      </a:pPr>
                      <a:r>
                        <a:rPr lang="en-US" sz="1600" u="none" strike="noStrike" dirty="0">
                          <a:effectLst/>
                          <a:latin typeface="+mn-lt"/>
                        </a:rPr>
                        <a:t>77 (50.7)</a:t>
                      </a:r>
                      <a:endParaRPr lang="en-US" sz="1600" b="0" i="0" u="none" strike="noStrike" dirty="0">
                        <a:solidFill>
                          <a:srgbClr val="000000"/>
                        </a:solidFill>
                        <a:effectLst/>
                        <a:latin typeface="+mn-lt"/>
                      </a:endParaRP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90000"/>
                        </a:lnSpc>
                      </a:pPr>
                      <a:r>
                        <a:rPr lang="en-US" sz="1600" u="none" strike="noStrike">
                          <a:effectLst/>
                          <a:latin typeface="+mn-lt"/>
                        </a:rPr>
                        <a:t>0.72</a:t>
                      </a:r>
                      <a:endParaRPr lang="en-US" sz="1600" b="0" i="0" u="none" strike="noStrike">
                        <a:solidFill>
                          <a:srgbClr val="000000"/>
                        </a:solidFill>
                        <a:effectLst/>
                        <a:latin typeface="+mn-lt"/>
                      </a:endParaRPr>
                    </a:p>
                  </a:txBody>
                  <a:tcPr marT="27432" marB="27432" anchor="b">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842536"/>
                  </a:ext>
                </a:extLst>
              </a:tr>
              <a:tr h="203200">
                <a:tc>
                  <a:txBody>
                    <a:bodyPr/>
                    <a:lstStyle/>
                    <a:p>
                      <a:pPr algn="l" fontAlgn="b">
                        <a:lnSpc>
                          <a:spcPct val="90000"/>
                        </a:lnSpc>
                      </a:pPr>
                      <a:r>
                        <a:rPr lang="en-US" sz="1600" b="1" u="none" strike="noStrike" dirty="0">
                          <a:effectLst/>
                          <a:latin typeface="+mn-lt"/>
                        </a:rPr>
                        <a:t>Serious adverse event</a:t>
                      </a:r>
                      <a:endParaRPr lang="en-US" sz="1600" b="1" i="0" u="none" strike="noStrike" dirty="0">
                        <a:solidFill>
                          <a:srgbClr val="000000"/>
                        </a:solidFill>
                        <a:effectLst/>
                        <a:latin typeface="+mn-lt"/>
                      </a:endParaRPr>
                    </a:p>
                  </a:txBody>
                  <a:tcPr marT="27432" marB="27432" anchor="b">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90000"/>
                        </a:lnSpc>
                      </a:pPr>
                      <a:r>
                        <a:rPr lang="en-US" sz="1600" u="none" strike="noStrike" dirty="0">
                          <a:effectLst/>
                          <a:latin typeface="+mn-lt"/>
                        </a:rPr>
                        <a:t>12 (7.7)</a:t>
                      </a:r>
                      <a:endParaRPr lang="en-US" sz="1600" b="0" i="0" u="none" strike="noStrike" dirty="0">
                        <a:solidFill>
                          <a:srgbClr val="000000"/>
                        </a:solidFill>
                        <a:effectLst/>
                        <a:latin typeface="+mn-lt"/>
                      </a:endParaRP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90000"/>
                        </a:lnSpc>
                      </a:pPr>
                      <a:r>
                        <a:rPr lang="en-US" sz="1600" u="none" strike="noStrike" dirty="0">
                          <a:effectLst/>
                          <a:latin typeface="+mn-lt"/>
                        </a:rPr>
                        <a:t>11 (7.2)</a:t>
                      </a:r>
                      <a:endParaRPr lang="en-US" sz="1600" b="0" i="0" u="none" strike="noStrike" dirty="0">
                        <a:solidFill>
                          <a:srgbClr val="000000"/>
                        </a:solidFill>
                        <a:effectLst/>
                        <a:latin typeface="+mn-lt"/>
                      </a:endParaRP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90000"/>
                        </a:lnSpc>
                      </a:pPr>
                      <a:r>
                        <a:rPr lang="en-US" sz="1600" u="none" strike="noStrike">
                          <a:effectLst/>
                          <a:latin typeface="+mn-lt"/>
                        </a:rPr>
                        <a:t>0.84</a:t>
                      </a:r>
                      <a:endParaRPr lang="en-US" sz="1600" b="0" i="0" u="none" strike="noStrike">
                        <a:solidFill>
                          <a:srgbClr val="000000"/>
                        </a:solidFill>
                        <a:effectLst/>
                        <a:latin typeface="+mn-lt"/>
                      </a:endParaRPr>
                    </a:p>
                  </a:txBody>
                  <a:tcPr marT="27432" marB="27432" anchor="b">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3367191"/>
                  </a:ext>
                </a:extLst>
              </a:tr>
              <a:tr h="203200">
                <a:tc>
                  <a:txBody>
                    <a:bodyPr/>
                    <a:lstStyle/>
                    <a:p>
                      <a:pPr algn="l" fontAlgn="b">
                        <a:lnSpc>
                          <a:spcPct val="90000"/>
                        </a:lnSpc>
                      </a:pPr>
                      <a:r>
                        <a:rPr lang="en-US" sz="1600" b="1" u="none" strike="noStrike" dirty="0">
                          <a:effectLst/>
                          <a:latin typeface="+mn-lt"/>
                        </a:rPr>
                        <a:t>Adverse event resulting in study drug discontinuation</a:t>
                      </a:r>
                      <a:endParaRPr lang="en-US" sz="1600" b="1" i="0" u="none" strike="noStrike" dirty="0">
                        <a:solidFill>
                          <a:srgbClr val="000000"/>
                        </a:solidFill>
                        <a:effectLst/>
                        <a:latin typeface="+mn-lt"/>
                      </a:endParaRPr>
                    </a:p>
                  </a:txBody>
                  <a:tcPr marT="27432" marB="27432" anchor="b">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90000"/>
                        </a:lnSpc>
                      </a:pPr>
                      <a:r>
                        <a:rPr lang="en-US" sz="1600" u="none" strike="noStrike" dirty="0">
                          <a:effectLst/>
                          <a:latin typeface="+mn-lt"/>
                        </a:rPr>
                        <a:t>2 (1.3)</a:t>
                      </a:r>
                      <a:endParaRPr lang="en-US" sz="1600" b="0" i="0" u="none" strike="noStrike" dirty="0">
                        <a:solidFill>
                          <a:srgbClr val="000000"/>
                        </a:solidFill>
                        <a:effectLst/>
                        <a:latin typeface="+mn-lt"/>
                      </a:endParaRP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90000"/>
                        </a:lnSpc>
                      </a:pPr>
                      <a:r>
                        <a:rPr lang="en-US" sz="1600" u="none" strike="noStrike" dirty="0">
                          <a:effectLst/>
                          <a:latin typeface="+mn-lt"/>
                        </a:rPr>
                        <a:t>3 (2.0)</a:t>
                      </a:r>
                      <a:endParaRPr lang="en-US" sz="1600" b="0" i="0" u="none" strike="noStrike" dirty="0">
                        <a:solidFill>
                          <a:srgbClr val="000000"/>
                        </a:solidFill>
                        <a:effectLst/>
                        <a:latin typeface="+mn-lt"/>
                      </a:endParaRP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90000"/>
                        </a:lnSpc>
                      </a:pPr>
                      <a:r>
                        <a:rPr lang="en-US" sz="1600" u="none" strike="noStrike" dirty="0">
                          <a:effectLst/>
                          <a:latin typeface="+mn-lt"/>
                        </a:rPr>
                        <a:t>0.65</a:t>
                      </a:r>
                      <a:endParaRPr lang="en-US" sz="1600" b="0" i="0" u="none" strike="noStrike" dirty="0">
                        <a:solidFill>
                          <a:srgbClr val="000000"/>
                        </a:solidFill>
                        <a:effectLst/>
                        <a:latin typeface="+mn-lt"/>
                      </a:endParaRPr>
                    </a:p>
                  </a:txBody>
                  <a:tcPr marT="27432" marB="27432" anchor="b">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51381903"/>
                  </a:ext>
                </a:extLst>
              </a:tr>
            </a:tbl>
          </a:graphicData>
        </a:graphic>
      </p:graphicFrame>
      <p:sp>
        <p:nvSpPr>
          <p:cNvPr id="9" name="Rectangle 8">
            <a:extLst>
              <a:ext uri="{FF2B5EF4-FFF2-40B4-BE49-F238E27FC236}">
                <a16:creationId xmlns:a16="http://schemas.microsoft.com/office/drawing/2014/main" id="{FF18C771-4921-41C1-81F5-B726A51C2FBF}"/>
              </a:ext>
            </a:extLst>
          </p:cNvPr>
          <p:cNvSpPr/>
          <p:nvPr/>
        </p:nvSpPr>
        <p:spPr>
          <a:xfrm>
            <a:off x="0" y="3559678"/>
            <a:ext cx="12192000" cy="536557"/>
          </a:xfrm>
          <a:prstGeom prst="rect">
            <a:avLst/>
          </a:prstGeom>
          <a:solidFill>
            <a:srgbClr val="007CC2"/>
          </a:solidFill>
        </p:spPr>
        <p:txBody>
          <a:bodyPr wrap="square">
            <a:spAutoFit/>
          </a:bodyPr>
          <a:lstStyle/>
          <a:p>
            <a:pPr algn="ctr" defTabSz="457200">
              <a:lnSpc>
                <a:spcPct val="85000"/>
              </a:lnSpc>
              <a:spcBef>
                <a:spcPts val="200"/>
              </a:spcBef>
            </a:pPr>
            <a:r>
              <a:rPr lang="en-US" sz="1600" b="1" dirty="0">
                <a:solidFill>
                  <a:srgbClr val="FFFFFF"/>
                </a:solidFill>
              </a:rPr>
              <a:t>The percentage of patients who experienced AEs, SAEs, and AEs resulting in study </a:t>
            </a:r>
          </a:p>
          <a:p>
            <a:pPr algn="ctr" defTabSz="457200">
              <a:lnSpc>
                <a:spcPct val="85000"/>
              </a:lnSpc>
              <a:spcBef>
                <a:spcPts val="200"/>
              </a:spcBef>
            </a:pPr>
            <a:r>
              <a:rPr lang="en-US" sz="1600" b="1" dirty="0">
                <a:solidFill>
                  <a:srgbClr val="FFFFFF"/>
                </a:solidFill>
              </a:rPr>
              <a:t>discontinuation were similar between groups</a:t>
            </a:r>
          </a:p>
        </p:txBody>
      </p:sp>
    </p:spTree>
    <p:extLst>
      <p:ext uri="{BB962C8B-B14F-4D97-AF65-F5344CB8AC3E}">
        <p14:creationId xmlns:p14="http://schemas.microsoft.com/office/powerpoint/2010/main" val="2410403374"/>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9F6837-C115-48C3-AF46-F28C49D95BB5}"/>
              </a:ext>
            </a:extLst>
          </p:cNvPr>
          <p:cNvSpPr>
            <a:spLocks noGrp="1"/>
          </p:cNvSpPr>
          <p:nvPr>
            <p:ph type="title"/>
          </p:nvPr>
        </p:nvSpPr>
        <p:spPr/>
        <p:txBody>
          <a:bodyPr/>
          <a:lstStyle/>
          <a:p>
            <a:r>
              <a:rPr lang="en-US" dirty="0"/>
              <a:t>Adverse Events of Special Interest Were Similar Between Groups</a:t>
            </a:r>
          </a:p>
        </p:txBody>
      </p:sp>
      <p:graphicFrame>
        <p:nvGraphicFramePr>
          <p:cNvPr id="3" name="Table 2">
            <a:extLst>
              <a:ext uri="{FF2B5EF4-FFF2-40B4-BE49-F238E27FC236}">
                <a16:creationId xmlns:a16="http://schemas.microsoft.com/office/drawing/2014/main" id="{1493778A-3CB1-4451-9683-40720A00A242}"/>
              </a:ext>
            </a:extLst>
          </p:cNvPr>
          <p:cNvGraphicFramePr>
            <a:graphicFrameLocks noGrp="1"/>
          </p:cNvGraphicFramePr>
          <p:nvPr>
            <p:extLst>
              <p:ext uri="{D42A27DB-BD31-4B8C-83A1-F6EECF244321}">
                <p14:modId xmlns:p14="http://schemas.microsoft.com/office/powerpoint/2010/main" val="1840271266"/>
              </p:ext>
            </p:extLst>
          </p:nvPr>
        </p:nvGraphicFramePr>
        <p:xfrm>
          <a:off x="806450" y="1433998"/>
          <a:ext cx="10579100" cy="3511296"/>
        </p:xfrm>
        <a:graphic>
          <a:graphicData uri="http://schemas.openxmlformats.org/drawingml/2006/table">
            <a:tbl>
              <a:tblPr firstRow="1" bandRow="1">
                <a:tableStyleId>{5C22544A-7EE6-4342-B048-85BDC9FD1C3A}</a:tableStyleId>
              </a:tblPr>
              <a:tblGrid>
                <a:gridCol w="5575677">
                  <a:extLst>
                    <a:ext uri="{9D8B030D-6E8A-4147-A177-3AD203B41FA5}">
                      <a16:colId xmlns:a16="http://schemas.microsoft.com/office/drawing/2014/main" val="748292299"/>
                    </a:ext>
                  </a:extLst>
                </a:gridCol>
                <a:gridCol w="2248501">
                  <a:extLst>
                    <a:ext uri="{9D8B030D-6E8A-4147-A177-3AD203B41FA5}">
                      <a16:colId xmlns:a16="http://schemas.microsoft.com/office/drawing/2014/main" val="2002922367"/>
                    </a:ext>
                  </a:extLst>
                </a:gridCol>
                <a:gridCol w="1883880">
                  <a:extLst>
                    <a:ext uri="{9D8B030D-6E8A-4147-A177-3AD203B41FA5}">
                      <a16:colId xmlns:a16="http://schemas.microsoft.com/office/drawing/2014/main" val="2682750905"/>
                    </a:ext>
                  </a:extLst>
                </a:gridCol>
                <a:gridCol w="871042">
                  <a:extLst>
                    <a:ext uri="{9D8B030D-6E8A-4147-A177-3AD203B41FA5}">
                      <a16:colId xmlns:a16="http://schemas.microsoft.com/office/drawing/2014/main" val="509739809"/>
                    </a:ext>
                  </a:extLst>
                </a:gridCol>
              </a:tblGrid>
              <a:tr h="203200">
                <a:tc>
                  <a:txBody>
                    <a:bodyPr/>
                    <a:lstStyle/>
                    <a:p>
                      <a:pPr algn="l" fontAlgn="b">
                        <a:lnSpc>
                          <a:spcPct val="90000"/>
                        </a:lnSpc>
                      </a:pPr>
                      <a:endParaRPr lang="en-US" sz="1600" b="0" i="0" u="none" strike="noStrike" dirty="0">
                        <a:solidFill>
                          <a:srgbClr val="000000"/>
                        </a:solidFill>
                        <a:effectLst/>
                        <a:latin typeface="+mn-lt"/>
                      </a:endParaRPr>
                    </a:p>
                  </a:txBody>
                  <a:tcPr marT="27432" marB="27432" anchor="b">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90000"/>
                        </a:lnSpc>
                      </a:pPr>
                      <a:r>
                        <a:rPr lang="en-US" sz="1600" u="none" strike="noStrike" dirty="0" err="1">
                          <a:effectLst/>
                          <a:latin typeface="+mn-lt"/>
                        </a:rPr>
                        <a:t>Evolocumab</a:t>
                      </a:r>
                      <a:endParaRPr lang="en-US" sz="1600" u="none" strike="noStrike" dirty="0">
                        <a:effectLst/>
                        <a:latin typeface="+mn-lt"/>
                      </a:endParaRPr>
                    </a:p>
                    <a:p>
                      <a:pPr algn="ctr" fontAlgn="b">
                        <a:lnSpc>
                          <a:spcPct val="90000"/>
                        </a:lnSpc>
                      </a:pPr>
                      <a:r>
                        <a:rPr lang="en-US" sz="1600" u="none" strike="noStrike" dirty="0">
                          <a:effectLst/>
                          <a:latin typeface="+mn-lt"/>
                        </a:rPr>
                        <a:t>(n = 155)</a:t>
                      </a:r>
                      <a:endParaRPr lang="en-US" sz="1600" b="0" i="0" u="none" strike="noStrike" dirty="0">
                        <a:solidFill>
                          <a:srgbClr val="000000"/>
                        </a:solidFill>
                        <a:effectLst/>
                        <a:latin typeface="+mn-lt"/>
                      </a:endParaRP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90000"/>
                        </a:lnSpc>
                      </a:pPr>
                      <a:r>
                        <a:rPr lang="en-US" sz="1600" u="none" strike="noStrike" dirty="0">
                          <a:effectLst/>
                          <a:latin typeface="+mn-lt"/>
                        </a:rPr>
                        <a:t>Placebo</a:t>
                      </a:r>
                    </a:p>
                    <a:p>
                      <a:pPr algn="ctr" fontAlgn="b">
                        <a:lnSpc>
                          <a:spcPct val="90000"/>
                        </a:lnSpc>
                      </a:pPr>
                      <a:r>
                        <a:rPr lang="en-US" sz="1600" u="none" strike="noStrike" dirty="0">
                          <a:effectLst/>
                          <a:latin typeface="+mn-lt"/>
                        </a:rPr>
                        <a:t>(n = 152)</a:t>
                      </a:r>
                      <a:r>
                        <a:rPr lang="en-US" sz="1600" u="none" strike="noStrike" baseline="30000" dirty="0">
                          <a:effectLst/>
                          <a:latin typeface="+mn-lt"/>
                        </a:rPr>
                        <a:t>a</a:t>
                      </a:r>
                      <a:endParaRPr lang="en-US" sz="1600" b="0" i="0" u="none" strike="noStrike" dirty="0">
                        <a:solidFill>
                          <a:srgbClr val="000000"/>
                        </a:solidFill>
                        <a:effectLst/>
                        <a:latin typeface="+mn-lt"/>
                      </a:endParaRP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90000"/>
                        </a:lnSpc>
                      </a:pPr>
                      <a:r>
                        <a:rPr lang="en-US" sz="1600" i="1" u="none" strike="noStrike" dirty="0">
                          <a:effectLst/>
                          <a:latin typeface="+mn-lt"/>
                        </a:rPr>
                        <a:t>P</a:t>
                      </a:r>
                      <a:r>
                        <a:rPr lang="en-US" sz="1600" u="none" strike="noStrike" dirty="0">
                          <a:effectLst/>
                          <a:latin typeface="+mn-lt"/>
                        </a:rPr>
                        <a:t>-value</a:t>
                      </a:r>
                      <a:endParaRPr lang="en-US" sz="1600" b="0" i="0" u="none" strike="noStrike" dirty="0">
                        <a:solidFill>
                          <a:srgbClr val="000000"/>
                        </a:solidFill>
                        <a:effectLst/>
                        <a:latin typeface="+mn-lt"/>
                      </a:endParaRPr>
                    </a:p>
                  </a:txBody>
                  <a:tcPr marT="27432" marB="27432" anchor="b">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51025277"/>
                  </a:ext>
                </a:extLst>
              </a:tr>
              <a:tr h="203200">
                <a:tc>
                  <a:txBody>
                    <a:bodyPr/>
                    <a:lstStyle/>
                    <a:p>
                      <a:pPr algn="l" fontAlgn="b">
                        <a:lnSpc>
                          <a:spcPct val="90000"/>
                        </a:lnSpc>
                      </a:pPr>
                      <a:r>
                        <a:rPr lang="en-US" sz="1600" b="1" i="0" u="none" strike="noStrike" dirty="0">
                          <a:solidFill>
                            <a:srgbClr val="000000"/>
                          </a:solidFill>
                          <a:effectLst/>
                          <a:latin typeface="+mn-lt"/>
                        </a:rPr>
                        <a:t>Adverse Events of Special Interest </a:t>
                      </a:r>
                    </a:p>
                  </a:txBody>
                  <a:tcPr marT="27432" marB="27432" anchor="b">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90000"/>
                        </a:lnSpc>
                      </a:pPr>
                      <a:endParaRPr lang="en-US" sz="1600" b="0" i="0" u="none" strike="noStrike" dirty="0">
                        <a:solidFill>
                          <a:srgbClr val="000000"/>
                        </a:solidFill>
                        <a:effectLst/>
                        <a:latin typeface="+mn-lt"/>
                      </a:endParaRP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90000"/>
                        </a:lnSpc>
                      </a:pPr>
                      <a:endParaRPr lang="en-US" sz="1600" b="0" i="0" u="none" strike="noStrike" dirty="0">
                        <a:solidFill>
                          <a:srgbClr val="000000"/>
                        </a:solidFill>
                        <a:effectLst/>
                        <a:latin typeface="+mn-lt"/>
                      </a:endParaRP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90000"/>
                        </a:lnSpc>
                      </a:pPr>
                      <a:endParaRPr lang="en-US" sz="1600" b="0" i="0" u="none" strike="noStrike" dirty="0">
                        <a:solidFill>
                          <a:srgbClr val="000000"/>
                        </a:solidFill>
                        <a:effectLst/>
                        <a:latin typeface="+mn-lt"/>
                      </a:endParaRPr>
                    </a:p>
                  </a:txBody>
                  <a:tcPr marT="27432" marB="27432" anchor="b">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86035861"/>
                  </a:ext>
                </a:extLst>
              </a:tr>
              <a:tr h="203200">
                <a:tc>
                  <a:txBody>
                    <a:bodyPr/>
                    <a:lstStyle/>
                    <a:p>
                      <a:pPr marL="0" indent="173038" algn="l" fontAlgn="b">
                        <a:lnSpc>
                          <a:spcPct val="90000"/>
                        </a:lnSpc>
                      </a:pPr>
                      <a:r>
                        <a:rPr lang="en-US" sz="1600" b="1" u="none" strike="noStrike" dirty="0">
                          <a:effectLst/>
                          <a:latin typeface="+mn-lt"/>
                        </a:rPr>
                        <a:t>ALT increase &gt;3x ULN</a:t>
                      </a:r>
                      <a:endParaRPr lang="en-US" sz="1600" b="1" i="0" u="none" strike="noStrike" dirty="0">
                        <a:solidFill>
                          <a:srgbClr val="000000"/>
                        </a:solidFill>
                        <a:effectLst/>
                        <a:latin typeface="+mn-lt"/>
                      </a:endParaRPr>
                    </a:p>
                  </a:txBody>
                  <a:tcPr marT="27432" marB="27432" anchor="b">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90000"/>
                        </a:lnSpc>
                      </a:pPr>
                      <a:r>
                        <a:rPr lang="en-US" sz="1600" u="none" strike="noStrike" dirty="0">
                          <a:effectLst/>
                          <a:latin typeface="+mn-lt"/>
                        </a:rPr>
                        <a:t>2 (1.3) </a:t>
                      </a:r>
                      <a:endParaRPr lang="en-US" sz="1600" b="0" i="0" u="none" strike="noStrike" dirty="0">
                        <a:solidFill>
                          <a:srgbClr val="000000"/>
                        </a:solidFill>
                        <a:effectLst/>
                        <a:latin typeface="+mn-lt"/>
                      </a:endParaRP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90000"/>
                        </a:lnSpc>
                      </a:pPr>
                      <a:r>
                        <a:rPr lang="en-US" sz="1600" u="none" strike="noStrike" dirty="0">
                          <a:effectLst/>
                          <a:latin typeface="+mn-lt"/>
                        </a:rPr>
                        <a:t>2 (1.3)</a:t>
                      </a:r>
                      <a:endParaRPr lang="en-US" sz="1600" b="0" i="0" u="none" strike="noStrike" dirty="0">
                        <a:solidFill>
                          <a:srgbClr val="000000"/>
                        </a:solidFill>
                        <a:effectLst/>
                        <a:latin typeface="+mn-lt"/>
                      </a:endParaRP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90000"/>
                        </a:lnSpc>
                      </a:pPr>
                      <a:r>
                        <a:rPr lang="en-US" sz="1600" u="none" strike="noStrike" dirty="0">
                          <a:effectLst/>
                          <a:latin typeface="+mn-lt"/>
                        </a:rPr>
                        <a:t>0.97</a:t>
                      </a:r>
                      <a:endParaRPr lang="en-US" sz="1600" b="0" i="0" u="none" strike="noStrike" dirty="0">
                        <a:solidFill>
                          <a:srgbClr val="000000"/>
                        </a:solidFill>
                        <a:effectLst/>
                        <a:latin typeface="+mn-lt"/>
                      </a:endParaRPr>
                    </a:p>
                  </a:txBody>
                  <a:tcPr marT="27432" marB="27432" anchor="b">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842536"/>
                  </a:ext>
                </a:extLst>
              </a:tr>
              <a:tr h="203200">
                <a:tc>
                  <a:txBody>
                    <a:bodyPr/>
                    <a:lstStyle/>
                    <a:p>
                      <a:pPr marL="0" indent="173038" algn="l" fontAlgn="b">
                        <a:lnSpc>
                          <a:spcPct val="90000"/>
                        </a:lnSpc>
                      </a:pPr>
                      <a:r>
                        <a:rPr lang="en-US" sz="1600" b="1" i="0" u="none" strike="noStrike" dirty="0">
                          <a:solidFill>
                            <a:srgbClr val="000000"/>
                          </a:solidFill>
                          <a:effectLst/>
                          <a:latin typeface="+mn-lt"/>
                        </a:rPr>
                        <a:t>Symptomatic overdose</a:t>
                      </a:r>
                    </a:p>
                  </a:txBody>
                  <a:tcPr marT="27432" marB="27432" anchor="b">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90000"/>
                        </a:lnSpc>
                      </a:pPr>
                      <a:r>
                        <a:rPr lang="en-US" sz="1600" u="none" strike="noStrike" dirty="0">
                          <a:effectLst/>
                          <a:latin typeface="+mn-lt"/>
                        </a:rPr>
                        <a:t>0 (0.0)</a:t>
                      </a:r>
                      <a:endParaRPr lang="en-US" sz="1600" b="0" i="0" u="none" strike="noStrike" dirty="0">
                        <a:solidFill>
                          <a:srgbClr val="000000"/>
                        </a:solidFill>
                        <a:effectLst/>
                        <a:latin typeface="+mn-lt"/>
                      </a:endParaRP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90000"/>
                        </a:lnSpc>
                      </a:pPr>
                      <a:r>
                        <a:rPr lang="en-US" sz="1600" u="none" strike="noStrike" dirty="0">
                          <a:effectLst/>
                          <a:latin typeface="+mn-lt"/>
                        </a:rPr>
                        <a:t>0 (0.0)</a:t>
                      </a:r>
                      <a:endParaRPr lang="en-US" sz="1600" b="0" i="0" u="none" strike="noStrike" dirty="0">
                        <a:solidFill>
                          <a:srgbClr val="000000"/>
                        </a:solidFill>
                        <a:effectLst/>
                        <a:latin typeface="+mn-lt"/>
                      </a:endParaRP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90000"/>
                        </a:lnSpc>
                      </a:pPr>
                      <a:endParaRPr lang="en-US" sz="1600" b="0" i="0" u="none" strike="noStrike" dirty="0">
                        <a:solidFill>
                          <a:srgbClr val="000000"/>
                        </a:solidFill>
                        <a:effectLst/>
                        <a:latin typeface="+mn-lt"/>
                      </a:endParaRPr>
                    </a:p>
                  </a:txBody>
                  <a:tcPr marT="27432" marB="27432" anchor="b">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3367191"/>
                  </a:ext>
                </a:extLst>
              </a:tr>
              <a:tr h="203200">
                <a:tc>
                  <a:txBody>
                    <a:bodyPr/>
                    <a:lstStyle/>
                    <a:p>
                      <a:pPr marL="0" indent="173038" algn="l" fontAlgn="b">
                        <a:lnSpc>
                          <a:spcPct val="90000"/>
                        </a:lnSpc>
                      </a:pPr>
                      <a:r>
                        <a:rPr lang="en-US" sz="1600" b="1" u="none" strike="noStrike" dirty="0">
                          <a:effectLst/>
                          <a:latin typeface="+mn-lt"/>
                        </a:rPr>
                        <a:t>General allergic reaction </a:t>
                      </a:r>
                      <a:endParaRPr lang="en-US" sz="1600" b="1" i="0" u="none" strike="noStrike" dirty="0">
                        <a:solidFill>
                          <a:srgbClr val="000000"/>
                        </a:solidFill>
                        <a:effectLst/>
                        <a:latin typeface="+mn-lt"/>
                      </a:endParaRPr>
                    </a:p>
                  </a:txBody>
                  <a:tcPr marT="27432" marB="27432" anchor="b">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90000"/>
                        </a:lnSpc>
                      </a:pPr>
                      <a:r>
                        <a:rPr lang="en-US" sz="1600" u="none" strike="noStrike" dirty="0">
                          <a:effectLst/>
                          <a:latin typeface="+mn-lt"/>
                        </a:rPr>
                        <a:t>1 (0.6)</a:t>
                      </a:r>
                      <a:endParaRPr lang="en-US" sz="1600" b="0" i="0" u="none" strike="noStrike" dirty="0">
                        <a:solidFill>
                          <a:srgbClr val="000000"/>
                        </a:solidFill>
                        <a:effectLst/>
                        <a:latin typeface="+mn-lt"/>
                      </a:endParaRP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90000"/>
                        </a:lnSpc>
                      </a:pPr>
                      <a:r>
                        <a:rPr lang="en-US" sz="1600" u="none" strike="noStrike" dirty="0">
                          <a:effectLst/>
                          <a:latin typeface="+mn-lt"/>
                        </a:rPr>
                        <a:t>0 (0.0)</a:t>
                      </a:r>
                      <a:endParaRPr lang="en-US" sz="1600" b="0" i="0" u="none" strike="noStrike" dirty="0">
                        <a:solidFill>
                          <a:srgbClr val="000000"/>
                        </a:solidFill>
                        <a:effectLst/>
                        <a:latin typeface="+mn-lt"/>
                      </a:endParaRP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90000"/>
                        </a:lnSpc>
                      </a:pPr>
                      <a:r>
                        <a:rPr lang="en-US" sz="1600" u="none" strike="noStrike" dirty="0">
                          <a:effectLst/>
                          <a:latin typeface="+mn-lt"/>
                        </a:rPr>
                        <a:t>1.00</a:t>
                      </a:r>
                      <a:endParaRPr lang="en-US" sz="1600" b="0" i="0" u="none" strike="noStrike" dirty="0">
                        <a:solidFill>
                          <a:srgbClr val="000000"/>
                        </a:solidFill>
                        <a:effectLst/>
                        <a:latin typeface="+mn-lt"/>
                      </a:endParaRPr>
                    </a:p>
                  </a:txBody>
                  <a:tcPr marT="27432" marB="27432" anchor="b">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51381903"/>
                  </a:ext>
                </a:extLst>
              </a:tr>
              <a:tr h="203200">
                <a:tc>
                  <a:txBody>
                    <a:bodyPr/>
                    <a:lstStyle/>
                    <a:p>
                      <a:pPr marL="0" indent="173038" algn="l" fontAlgn="b">
                        <a:lnSpc>
                          <a:spcPct val="90000"/>
                        </a:lnSpc>
                      </a:pPr>
                      <a:r>
                        <a:rPr lang="en-US" sz="1600" b="1" i="0" u="none" strike="noStrike" dirty="0">
                          <a:solidFill>
                            <a:srgbClr val="000000"/>
                          </a:solidFill>
                          <a:effectLst/>
                          <a:latin typeface="+mn-lt"/>
                        </a:rPr>
                        <a:t>Local injection site reaction </a:t>
                      </a:r>
                    </a:p>
                  </a:txBody>
                  <a:tcPr marT="27432" marB="27432" anchor="b">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90000"/>
                        </a:lnSpc>
                      </a:pPr>
                      <a:r>
                        <a:rPr lang="en-US" sz="1600" b="0" i="0" u="none" strike="noStrike" dirty="0">
                          <a:solidFill>
                            <a:srgbClr val="000000"/>
                          </a:solidFill>
                          <a:effectLst/>
                          <a:latin typeface="+mn-lt"/>
                        </a:rPr>
                        <a:t>5 (3.2)</a:t>
                      </a: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90000"/>
                        </a:lnSpc>
                      </a:pPr>
                      <a:r>
                        <a:rPr lang="en-US" sz="1600" b="0" i="0" u="none" strike="noStrike" dirty="0">
                          <a:solidFill>
                            <a:srgbClr val="000000"/>
                          </a:solidFill>
                          <a:effectLst/>
                          <a:latin typeface="+mn-lt"/>
                        </a:rPr>
                        <a:t>3 (2.0)</a:t>
                      </a: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90000"/>
                        </a:lnSpc>
                      </a:pPr>
                      <a:r>
                        <a:rPr lang="en-US" sz="1600" b="0" i="0" u="none" strike="noStrike" dirty="0">
                          <a:solidFill>
                            <a:srgbClr val="000000"/>
                          </a:solidFill>
                          <a:effectLst/>
                          <a:latin typeface="+mn-lt"/>
                        </a:rPr>
                        <a:t>0.48</a:t>
                      </a:r>
                    </a:p>
                  </a:txBody>
                  <a:tcPr marT="27432" marB="27432" anchor="b">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68873628"/>
                  </a:ext>
                </a:extLst>
              </a:tr>
              <a:tr h="203200">
                <a:tc>
                  <a:txBody>
                    <a:bodyPr/>
                    <a:lstStyle/>
                    <a:p>
                      <a:pPr marL="0" indent="173038" algn="l" fontAlgn="b">
                        <a:lnSpc>
                          <a:spcPct val="90000"/>
                        </a:lnSpc>
                      </a:pPr>
                      <a:r>
                        <a:rPr lang="en-US" sz="1600" b="1" i="0" u="none" strike="noStrike" dirty="0">
                          <a:solidFill>
                            <a:srgbClr val="000000"/>
                          </a:solidFill>
                          <a:effectLst/>
                          <a:latin typeface="+mn-lt"/>
                        </a:rPr>
                        <a:t>Pregnancy </a:t>
                      </a:r>
                    </a:p>
                  </a:txBody>
                  <a:tcPr marT="27432" marB="27432" anchor="b">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90000"/>
                        </a:lnSpc>
                      </a:pPr>
                      <a:r>
                        <a:rPr lang="en-US" sz="1600" b="0" i="0" u="none" strike="noStrike" dirty="0">
                          <a:solidFill>
                            <a:srgbClr val="000000"/>
                          </a:solidFill>
                          <a:effectLst/>
                          <a:latin typeface="+mn-lt"/>
                        </a:rPr>
                        <a:t>0 (0.0)</a:t>
                      </a: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90000"/>
                        </a:lnSpc>
                      </a:pPr>
                      <a:r>
                        <a:rPr lang="en-US" sz="1600" b="0" i="0" u="none" strike="noStrike" dirty="0">
                          <a:solidFill>
                            <a:srgbClr val="000000"/>
                          </a:solidFill>
                          <a:effectLst/>
                          <a:latin typeface="+mn-lt"/>
                        </a:rPr>
                        <a:t>0 (0.0)</a:t>
                      </a: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90000"/>
                        </a:lnSpc>
                      </a:pPr>
                      <a:endParaRPr lang="en-US" sz="1600" b="0" i="0" u="none" strike="noStrike" dirty="0">
                        <a:solidFill>
                          <a:srgbClr val="000000"/>
                        </a:solidFill>
                        <a:effectLst/>
                        <a:latin typeface="+mn-lt"/>
                      </a:endParaRPr>
                    </a:p>
                  </a:txBody>
                  <a:tcPr marT="27432" marB="27432" anchor="b">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97616923"/>
                  </a:ext>
                </a:extLst>
              </a:tr>
              <a:tr h="203200">
                <a:tc>
                  <a:txBody>
                    <a:bodyPr/>
                    <a:lstStyle/>
                    <a:p>
                      <a:pPr marL="0" indent="173038" algn="l" fontAlgn="b">
                        <a:lnSpc>
                          <a:spcPct val="90000"/>
                        </a:lnSpc>
                      </a:pPr>
                      <a:r>
                        <a:rPr lang="en-US" sz="1600" b="1" i="0" u="none" strike="noStrike" dirty="0">
                          <a:solidFill>
                            <a:srgbClr val="000000"/>
                          </a:solidFill>
                          <a:effectLst/>
                          <a:latin typeface="+mn-lt"/>
                        </a:rPr>
                        <a:t>Neurocognitive Event </a:t>
                      </a:r>
                    </a:p>
                  </a:txBody>
                  <a:tcPr marT="27432" marB="27432" anchor="b">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90000"/>
                        </a:lnSpc>
                      </a:pPr>
                      <a:r>
                        <a:rPr lang="en-US" sz="1600" b="0" i="0" u="none" strike="noStrike" dirty="0">
                          <a:solidFill>
                            <a:srgbClr val="000000"/>
                          </a:solidFill>
                          <a:effectLst/>
                          <a:latin typeface="+mn-lt"/>
                        </a:rPr>
                        <a:t>1 (0.6)</a:t>
                      </a: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90000"/>
                        </a:lnSpc>
                      </a:pPr>
                      <a:r>
                        <a:rPr lang="en-US" sz="1600" b="0" i="0" u="none" strike="noStrike" dirty="0">
                          <a:solidFill>
                            <a:srgbClr val="000000"/>
                          </a:solidFill>
                          <a:effectLst/>
                          <a:latin typeface="+mn-lt"/>
                        </a:rPr>
                        <a:t>0 (0.0)</a:t>
                      </a: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90000"/>
                        </a:lnSpc>
                      </a:pPr>
                      <a:r>
                        <a:rPr lang="en-US" sz="1600" b="0" i="0" u="none" strike="noStrike" dirty="0">
                          <a:solidFill>
                            <a:srgbClr val="000000"/>
                          </a:solidFill>
                          <a:effectLst/>
                          <a:latin typeface="+mn-lt"/>
                        </a:rPr>
                        <a:t>1.00</a:t>
                      </a:r>
                    </a:p>
                  </a:txBody>
                  <a:tcPr marT="27432" marB="27432" anchor="b">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04222384"/>
                  </a:ext>
                </a:extLst>
              </a:tr>
              <a:tr h="203200">
                <a:tc>
                  <a:txBody>
                    <a:bodyPr/>
                    <a:lstStyle/>
                    <a:p>
                      <a:pPr marL="0" indent="173038" algn="l" fontAlgn="b">
                        <a:lnSpc>
                          <a:spcPct val="90000"/>
                        </a:lnSpc>
                      </a:pPr>
                      <a:r>
                        <a:rPr lang="en-US" sz="1600" b="1" i="0" u="none" strike="noStrike" dirty="0">
                          <a:solidFill>
                            <a:srgbClr val="000000"/>
                          </a:solidFill>
                          <a:effectLst/>
                          <a:latin typeface="+mn-lt"/>
                        </a:rPr>
                        <a:t>Musculoskeletal Pain </a:t>
                      </a:r>
                    </a:p>
                  </a:txBody>
                  <a:tcPr marT="27432" marB="27432" anchor="b">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90000"/>
                        </a:lnSpc>
                      </a:pPr>
                      <a:r>
                        <a:rPr lang="en-US" sz="1600" b="0" i="0" u="none" strike="noStrike" dirty="0">
                          <a:solidFill>
                            <a:srgbClr val="000000"/>
                          </a:solidFill>
                          <a:effectLst/>
                          <a:latin typeface="+mn-lt"/>
                        </a:rPr>
                        <a:t>9 (5.8)</a:t>
                      </a: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90000"/>
                        </a:lnSpc>
                      </a:pPr>
                      <a:r>
                        <a:rPr lang="en-US" sz="1600" b="0" i="0" u="none" strike="noStrike" dirty="0">
                          <a:solidFill>
                            <a:srgbClr val="000000"/>
                          </a:solidFill>
                          <a:effectLst/>
                          <a:latin typeface="+mn-lt"/>
                        </a:rPr>
                        <a:t>4 (2.6)</a:t>
                      </a: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90000"/>
                        </a:lnSpc>
                      </a:pPr>
                      <a:r>
                        <a:rPr lang="en-US" sz="1600" b="0" i="0" u="none" strike="noStrike" dirty="0">
                          <a:solidFill>
                            <a:srgbClr val="000000"/>
                          </a:solidFill>
                          <a:effectLst/>
                          <a:latin typeface="+mn-lt"/>
                        </a:rPr>
                        <a:t>0.16</a:t>
                      </a:r>
                    </a:p>
                  </a:txBody>
                  <a:tcPr marT="27432" marB="27432" anchor="b">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82191677"/>
                  </a:ext>
                </a:extLst>
              </a:tr>
              <a:tr h="203200">
                <a:tc>
                  <a:txBody>
                    <a:bodyPr/>
                    <a:lstStyle/>
                    <a:p>
                      <a:pPr marL="0" indent="173038" algn="l" fontAlgn="b">
                        <a:lnSpc>
                          <a:spcPct val="90000"/>
                        </a:lnSpc>
                      </a:pPr>
                      <a:r>
                        <a:rPr lang="en-US" sz="1600" b="1" i="0" u="none" strike="noStrike" dirty="0">
                          <a:solidFill>
                            <a:srgbClr val="000000"/>
                          </a:solidFill>
                          <a:effectLst/>
                          <a:latin typeface="+mn-lt"/>
                        </a:rPr>
                        <a:t>Nasopharyngitis </a:t>
                      </a:r>
                    </a:p>
                  </a:txBody>
                  <a:tcPr marT="27432" marB="27432" anchor="b">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90000"/>
                        </a:lnSpc>
                      </a:pPr>
                      <a:r>
                        <a:rPr lang="en-US" sz="1600" b="0" i="0" u="none" strike="noStrike" dirty="0">
                          <a:solidFill>
                            <a:srgbClr val="000000"/>
                          </a:solidFill>
                          <a:effectLst/>
                          <a:latin typeface="+mn-lt"/>
                        </a:rPr>
                        <a:t>4 (2.6)</a:t>
                      </a: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90000"/>
                        </a:lnSpc>
                      </a:pPr>
                      <a:r>
                        <a:rPr lang="en-US" sz="1600" b="0" i="0" u="none" strike="noStrike" dirty="0">
                          <a:solidFill>
                            <a:srgbClr val="000000"/>
                          </a:solidFill>
                          <a:effectLst/>
                          <a:latin typeface="+mn-lt"/>
                        </a:rPr>
                        <a:t>3 (2.0)</a:t>
                      </a: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90000"/>
                        </a:lnSpc>
                      </a:pPr>
                      <a:r>
                        <a:rPr lang="en-US" sz="1600" b="0" i="0" u="none" strike="noStrike" dirty="0">
                          <a:solidFill>
                            <a:srgbClr val="000000"/>
                          </a:solidFill>
                          <a:effectLst/>
                          <a:latin typeface="+mn-lt"/>
                        </a:rPr>
                        <a:t>0.71</a:t>
                      </a:r>
                    </a:p>
                  </a:txBody>
                  <a:tcPr marT="27432" marB="27432" anchor="b">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24698046"/>
                  </a:ext>
                </a:extLst>
              </a:tr>
              <a:tr h="203200">
                <a:tc>
                  <a:txBody>
                    <a:bodyPr/>
                    <a:lstStyle/>
                    <a:p>
                      <a:pPr marL="0" indent="173038" algn="l" fontAlgn="b">
                        <a:lnSpc>
                          <a:spcPct val="90000"/>
                        </a:lnSpc>
                      </a:pPr>
                      <a:r>
                        <a:rPr lang="en-US" sz="1600" b="1" i="0" u="none" strike="noStrike" dirty="0">
                          <a:solidFill>
                            <a:srgbClr val="000000"/>
                          </a:solidFill>
                          <a:effectLst/>
                          <a:latin typeface="+mn-lt"/>
                        </a:rPr>
                        <a:t>Diarrhea</a:t>
                      </a:r>
                    </a:p>
                  </a:txBody>
                  <a:tcPr marT="27432" marB="27432" anchor="b">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90000"/>
                        </a:lnSpc>
                      </a:pPr>
                      <a:r>
                        <a:rPr lang="en-US" sz="1600" b="0" i="0" u="none" strike="noStrike" dirty="0">
                          <a:solidFill>
                            <a:srgbClr val="000000"/>
                          </a:solidFill>
                          <a:effectLst/>
                          <a:latin typeface="+mn-lt"/>
                        </a:rPr>
                        <a:t>6 (3.9)</a:t>
                      </a: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90000"/>
                        </a:lnSpc>
                      </a:pPr>
                      <a:r>
                        <a:rPr lang="en-US" sz="1600" b="0" i="0" u="none" strike="noStrike" dirty="0">
                          <a:solidFill>
                            <a:srgbClr val="000000"/>
                          </a:solidFill>
                          <a:effectLst/>
                          <a:latin typeface="+mn-lt"/>
                        </a:rPr>
                        <a:t>3 (2.0)</a:t>
                      </a: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90000"/>
                        </a:lnSpc>
                      </a:pPr>
                      <a:r>
                        <a:rPr lang="en-US" sz="1600" b="0" i="0" u="none" strike="noStrike" dirty="0">
                          <a:solidFill>
                            <a:srgbClr val="000000"/>
                          </a:solidFill>
                          <a:effectLst/>
                          <a:latin typeface="+mn-lt"/>
                        </a:rPr>
                        <a:t>0.30</a:t>
                      </a:r>
                    </a:p>
                  </a:txBody>
                  <a:tcPr marT="27432" marB="27432" anchor="b">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96552209"/>
                  </a:ext>
                </a:extLst>
              </a:tr>
              <a:tr h="203200">
                <a:tc>
                  <a:txBody>
                    <a:bodyPr/>
                    <a:lstStyle/>
                    <a:p>
                      <a:pPr marL="0" indent="173038" algn="l" fontAlgn="b">
                        <a:lnSpc>
                          <a:spcPct val="90000"/>
                        </a:lnSpc>
                      </a:pPr>
                      <a:r>
                        <a:rPr lang="en-US" sz="1600" b="1" i="0" u="none" strike="noStrike" dirty="0">
                          <a:solidFill>
                            <a:srgbClr val="000000"/>
                          </a:solidFill>
                          <a:effectLst/>
                          <a:latin typeface="+mn-lt"/>
                        </a:rPr>
                        <a:t>Other</a:t>
                      </a:r>
                    </a:p>
                  </a:txBody>
                  <a:tcPr marT="27432" marB="27432" anchor="b">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90000"/>
                        </a:lnSpc>
                      </a:pPr>
                      <a:r>
                        <a:rPr lang="en-US" sz="1600" b="0" i="0" u="none" strike="noStrike" dirty="0">
                          <a:solidFill>
                            <a:srgbClr val="000000"/>
                          </a:solidFill>
                          <a:effectLst/>
                          <a:latin typeface="+mn-lt"/>
                        </a:rPr>
                        <a:t>63 (40.6)</a:t>
                      </a: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90000"/>
                        </a:lnSpc>
                      </a:pPr>
                      <a:r>
                        <a:rPr lang="en-US" sz="1600" b="0" i="0" u="none" strike="noStrike" dirty="0">
                          <a:solidFill>
                            <a:srgbClr val="000000"/>
                          </a:solidFill>
                          <a:effectLst/>
                          <a:latin typeface="+mn-lt"/>
                        </a:rPr>
                        <a:t>64 (42.1)</a:t>
                      </a: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90000"/>
                        </a:lnSpc>
                      </a:pPr>
                      <a:r>
                        <a:rPr lang="en-US" sz="1600" b="0" i="0" u="none" strike="noStrike" dirty="0">
                          <a:solidFill>
                            <a:srgbClr val="000000"/>
                          </a:solidFill>
                          <a:effectLst/>
                          <a:latin typeface="+mn-lt"/>
                        </a:rPr>
                        <a:t>0.91 </a:t>
                      </a:r>
                    </a:p>
                  </a:txBody>
                  <a:tcPr marT="27432" marB="27432" anchor="b">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46121143"/>
                  </a:ext>
                </a:extLst>
              </a:tr>
            </a:tbl>
          </a:graphicData>
        </a:graphic>
      </p:graphicFrame>
      <p:sp>
        <p:nvSpPr>
          <p:cNvPr id="4" name="Rectangle 3">
            <a:extLst>
              <a:ext uri="{FF2B5EF4-FFF2-40B4-BE49-F238E27FC236}">
                <a16:creationId xmlns:a16="http://schemas.microsoft.com/office/drawing/2014/main" id="{A16D9A06-C928-4C1B-AD91-441FA00677DC}"/>
              </a:ext>
            </a:extLst>
          </p:cNvPr>
          <p:cNvSpPr/>
          <p:nvPr/>
        </p:nvSpPr>
        <p:spPr>
          <a:xfrm>
            <a:off x="0" y="5185778"/>
            <a:ext cx="12192000" cy="510909"/>
          </a:xfrm>
          <a:prstGeom prst="rect">
            <a:avLst/>
          </a:prstGeom>
          <a:solidFill>
            <a:srgbClr val="007CC2"/>
          </a:solidFill>
        </p:spPr>
        <p:txBody>
          <a:bodyPr wrap="square">
            <a:spAutoFit/>
          </a:bodyPr>
          <a:lstStyle/>
          <a:p>
            <a:pPr algn="ctr" defTabSz="457200">
              <a:lnSpc>
                <a:spcPct val="85000"/>
              </a:lnSpc>
              <a:spcBef>
                <a:spcPts val="200"/>
              </a:spcBef>
            </a:pPr>
            <a:r>
              <a:rPr lang="en-US" sz="1600" b="1" dirty="0">
                <a:solidFill>
                  <a:srgbClr val="FFFFFF"/>
                </a:solidFill>
              </a:rPr>
              <a:t>Musculoskeletal pain was the most common reported AE, occurring in 9 patients (5.8%) in </a:t>
            </a:r>
            <a:br>
              <a:rPr lang="en-US" sz="1600" b="1" dirty="0">
                <a:solidFill>
                  <a:srgbClr val="FFFFFF"/>
                </a:solidFill>
              </a:rPr>
            </a:br>
            <a:r>
              <a:rPr lang="en-US" sz="1600" b="1" dirty="0">
                <a:solidFill>
                  <a:srgbClr val="FFFFFF"/>
                </a:solidFill>
              </a:rPr>
              <a:t>the </a:t>
            </a:r>
            <a:r>
              <a:rPr lang="en-US" sz="1600" b="1" dirty="0" err="1">
                <a:solidFill>
                  <a:srgbClr val="FFFFFF"/>
                </a:solidFill>
              </a:rPr>
              <a:t>evolocumab</a:t>
            </a:r>
            <a:r>
              <a:rPr lang="en-US" sz="1600" b="1" dirty="0">
                <a:solidFill>
                  <a:srgbClr val="FFFFFF"/>
                </a:solidFill>
              </a:rPr>
              <a:t> and 4 patients (2.6%) in the placebo group. </a:t>
            </a:r>
          </a:p>
        </p:txBody>
      </p:sp>
      <p:sp>
        <p:nvSpPr>
          <p:cNvPr id="6" name="TextBox 5">
            <a:extLst>
              <a:ext uri="{FF2B5EF4-FFF2-40B4-BE49-F238E27FC236}">
                <a16:creationId xmlns:a16="http://schemas.microsoft.com/office/drawing/2014/main" id="{5CF64476-D0E3-44B6-968B-5C66D8EA2783}"/>
              </a:ext>
            </a:extLst>
          </p:cNvPr>
          <p:cNvSpPr txBox="1"/>
          <p:nvPr/>
        </p:nvSpPr>
        <p:spPr>
          <a:xfrm>
            <a:off x="190501" y="6020425"/>
            <a:ext cx="10068938" cy="723275"/>
          </a:xfrm>
          <a:prstGeom prst="rect">
            <a:avLst/>
          </a:prstGeom>
          <a:noFill/>
        </p:spPr>
        <p:txBody>
          <a:bodyPr wrap="square" rtlCol="0" anchor="b">
            <a:spAutoFit/>
          </a:bodyPr>
          <a:lstStyle/>
          <a:p>
            <a:pPr>
              <a:lnSpc>
                <a:spcPct val="90000"/>
              </a:lnSpc>
              <a:spcBef>
                <a:spcPts val="300"/>
              </a:spcBef>
            </a:pPr>
            <a:r>
              <a:rPr lang="en-US" sz="1000" dirty="0"/>
              <a:t>Number (proportion) of patients with each event type are reported, not counting multiple events of the same type. Fisher's exact tests in case of zero events in one group. </a:t>
            </a:r>
            <a:r>
              <a:rPr lang="en-US" sz="1000" baseline="30000" dirty="0" err="1"/>
              <a:t>a</a:t>
            </a:r>
            <a:r>
              <a:rPr lang="en-US" sz="1000" dirty="0" err="1"/>
              <a:t>Excludes</a:t>
            </a:r>
            <a:r>
              <a:rPr lang="en-US" sz="1000" dirty="0"/>
              <a:t> one patient randomly allocated to placebo who withdrew consent early and refused study drug injection and any study intervention. </a:t>
            </a:r>
          </a:p>
          <a:p>
            <a:pPr>
              <a:lnSpc>
                <a:spcPct val="90000"/>
              </a:lnSpc>
              <a:spcBef>
                <a:spcPts val="300"/>
              </a:spcBef>
            </a:pPr>
            <a:r>
              <a:rPr lang="en-US" sz="1000" dirty="0"/>
              <a:t>AE = adverse event; SAE = serious adverse event; ULN = upper limit of normal </a:t>
            </a:r>
          </a:p>
          <a:p>
            <a:pPr>
              <a:lnSpc>
                <a:spcPct val="90000"/>
              </a:lnSpc>
              <a:spcBef>
                <a:spcPts val="300"/>
              </a:spcBef>
            </a:pPr>
            <a:r>
              <a:rPr lang="en-US" sz="1000" dirty="0">
                <a:solidFill>
                  <a:srgbClr val="000000"/>
                </a:solidFill>
              </a:rPr>
              <a:t>Koskinas KC, et al.  </a:t>
            </a:r>
            <a:r>
              <a:rPr lang="en-US" sz="1000" i="1" dirty="0">
                <a:solidFill>
                  <a:srgbClr val="000000"/>
                </a:solidFill>
              </a:rPr>
              <a:t>JACC</a:t>
            </a:r>
            <a:r>
              <a:rPr lang="en-US" sz="1000" dirty="0">
                <a:solidFill>
                  <a:srgbClr val="000000"/>
                </a:solidFill>
              </a:rPr>
              <a:t>. [published online ahead of print August 31, 2019].  https://doi.org/10.1016/j.jacc.2019.08.010 </a:t>
            </a:r>
            <a:endParaRPr lang="fr-FR" sz="1000" dirty="0"/>
          </a:p>
        </p:txBody>
      </p:sp>
    </p:spTree>
    <p:extLst>
      <p:ext uri="{BB962C8B-B14F-4D97-AF65-F5344CB8AC3E}">
        <p14:creationId xmlns:p14="http://schemas.microsoft.com/office/powerpoint/2010/main" val="2531231809"/>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9F6837-C115-48C3-AF46-F28C49D95BB5}"/>
              </a:ext>
            </a:extLst>
          </p:cNvPr>
          <p:cNvSpPr>
            <a:spLocks noGrp="1"/>
          </p:cNvSpPr>
          <p:nvPr>
            <p:ph type="title"/>
          </p:nvPr>
        </p:nvSpPr>
        <p:spPr/>
        <p:txBody>
          <a:bodyPr/>
          <a:lstStyle/>
          <a:p>
            <a:r>
              <a:rPr lang="en-US" dirty="0"/>
              <a:t>Adjudicated CV Events Did Not Differ Significantly Between Groups</a:t>
            </a:r>
          </a:p>
        </p:txBody>
      </p:sp>
      <p:graphicFrame>
        <p:nvGraphicFramePr>
          <p:cNvPr id="3" name="Table 2">
            <a:extLst>
              <a:ext uri="{FF2B5EF4-FFF2-40B4-BE49-F238E27FC236}">
                <a16:creationId xmlns:a16="http://schemas.microsoft.com/office/drawing/2014/main" id="{1493778A-3CB1-4451-9683-40720A00A242}"/>
              </a:ext>
            </a:extLst>
          </p:cNvPr>
          <p:cNvGraphicFramePr>
            <a:graphicFrameLocks noGrp="1"/>
          </p:cNvGraphicFramePr>
          <p:nvPr>
            <p:extLst>
              <p:ext uri="{D42A27DB-BD31-4B8C-83A1-F6EECF244321}">
                <p14:modId xmlns:p14="http://schemas.microsoft.com/office/powerpoint/2010/main" val="2123878001"/>
              </p:ext>
            </p:extLst>
          </p:nvPr>
        </p:nvGraphicFramePr>
        <p:xfrm>
          <a:off x="806450" y="1435563"/>
          <a:ext cx="10579100" cy="3511296"/>
        </p:xfrm>
        <a:graphic>
          <a:graphicData uri="http://schemas.openxmlformats.org/drawingml/2006/table">
            <a:tbl>
              <a:tblPr firstRow="1" bandRow="1">
                <a:tableStyleId>{5C22544A-7EE6-4342-B048-85BDC9FD1C3A}</a:tableStyleId>
              </a:tblPr>
              <a:tblGrid>
                <a:gridCol w="5575677">
                  <a:extLst>
                    <a:ext uri="{9D8B030D-6E8A-4147-A177-3AD203B41FA5}">
                      <a16:colId xmlns:a16="http://schemas.microsoft.com/office/drawing/2014/main" val="748292299"/>
                    </a:ext>
                  </a:extLst>
                </a:gridCol>
                <a:gridCol w="2248501">
                  <a:extLst>
                    <a:ext uri="{9D8B030D-6E8A-4147-A177-3AD203B41FA5}">
                      <a16:colId xmlns:a16="http://schemas.microsoft.com/office/drawing/2014/main" val="2002922367"/>
                    </a:ext>
                  </a:extLst>
                </a:gridCol>
                <a:gridCol w="1883880">
                  <a:extLst>
                    <a:ext uri="{9D8B030D-6E8A-4147-A177-3AD203B41FA5}">
                      <a16:colId xmlns:a16="http://schemas.microsoft.com/office/drawing/2014/main" val="2682750905"/>
                    </a:ext>
                  </a:extLst>
                </a:gridCol>
                <a:gridCol w="871042">
                  <a:extLst>
                    <a:ext uri="{9D8B030D-6E8A-4147-A177-3AD203B41FA5}">
                      <a16:colId xmlns:a16="http://schemas.microsoft.com/office/drawing/2014/main" val="509739809"/>
                    </a:ext>
                  </a:extLst>
                </a:gridCol>
              </a:tblGrid>
              <a:tr h="203200">
                <a:tc>
                  <a:txBody>
                    <a:bodyPr/>
                    <a:lstStyle/>
                    <a:p>
                      <a:pPr algn="l" fontAlgn="b">
                        <a:lnSpc>
                          <a:spcPct val="90000"/>
                        </a:lnSpc>
                      </a:pPr>
                      <a:endParaRPr lang="en-US" sz="1600" b="0" i="0" u="none" strike="noStrike" dirty="0">
                        <a:solidFill>
                          <a:srgbClr val="000000"/>
                        </a:solidFill>
                        <a:effectLst/>
                        <a:latin typeface="+mn-lt"/>
                      </a:endParaRPr>
                    </a:p>
                  </a:txBody>
                  <a:tcPr marT="27432" marB="27432" anchor="b">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90000"/>
                        </a:lnSpc>
                      </a:pPr>
                      <a:r>
                        <a:rPr lang="en-US" sz="1600" u="none" strike="noStrike" dirty="0" err="1">
                          <a:effectLst/>
                          <a:latin typeface="+mn-lt"/>
                        </a:rPr>
                        <a:t>Evolocumab</a:t>
                      </a:r>
                      <a:endParaRPr lang="en-US" sz="1600" u="none" strike="noStrike" dirty="0">
                        <a:effectLst/>
                        <a:latin typeface="+mn-lt"/>
                      </a:endParaRPr>
                    </a:p>
                    <a:p>
                      <a:pPr algn="ctr" fontAlgn="b">
                        <a:lnSpc>
                          <a:spcPct val="90000"/>
                        </a:lnSpc>
                      </a:pPr>
                      <a:r>
                        <a:rPr lang="en-US" sz="1600" u="none" strike="noStrike" dirty="0">
                          <a:effectLst/>
                          <a:latin typeface="+mn-lt"/>
                        </a:rPr>
                        <a:t>(n = 155)</a:t>
                      </a:r>
                      <a:endParaRPr lang="en-US" sz="1600" b="0" i="0" u="none" strike="noStrike" dirty="0">
                        <a:solidFill>
                          <a:srgbClr val="000000"/>
                        </a:solidFill>
                        <a:effectLst/>
                        <a:latin typeface="+mn-lt"/>
                      </a:endParaRP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90000"/>
                        </a:lnSpc>
                      </a:pPr>
                      <a:r>
                        <a:rPr lang="en-US" sz="1600" u="none" strike="noStrike" dirty="0">
                          <a:effectLst/>
                          <a:latin typeface="+mn-lt"/>
                        </a:rPr>
                        <a:t>Placebo</a:t>
                      </a:r>
                    </a:p>
                    <a:p>
                      <a:pPr algn="ctr" fontAlgn="b">
                        <a:lnSpc>
                          <a:spcPct val="90000"/>
                        </a:lnSpc>
                      </a:pPr>
                      <a:r>
                        <a:rPr lang="en-US" sz="1600" u="none" strike="noStrike" dirty="0">
                          <a:effectLst/>
                          <a:latin typeface="+mn-lt"/>
                        </a:rPr>
                        <a:t>(n = 152)</a:t>
                      </a:r>
                      <a:r>
                        <a:rPr lang="en-US" sz="1600" u="none" strike="noStrike" baseline="30000" dirty="0">
                          <a:effectLst/>
                          <a:latin typeface="+mn-lt"/>
                        </a:rPr>
                        <a:t>a</a:t>
                      </a:r>
                      <a:endParaRPr lang="en-US" sz="1600" b="0" i="0" u="none" strike="noStrike" dirty="0">
                        <a:solidFill>
                          <a:srgbClr val="000000"/>
                        </a:solidFill>
                        <a:effectLst/>
                        <a:latin typeface="+mn-lt"/>
                      </a:endParaRP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90000"/>
                        </a:lnSpc>
                      </a:pPr>
                      <a:r>
                        <a:rPr lang="en-US" sz="1600" i="1" u="none" strike="noStrike" dirty="0">
                          <a:effectLst/>
                          <a:latin typeface="+mn-lt"/>
                        </a:rPr>
                        <a:t>P-</a:t>
                      </a:r>
                      <a:r>
                        <a:rPr lang="en-US" sz="1600" u="none" strike="noStrike" dirty="0">
                          <a:effectLst/>
                          <a:latin typeface="+mn-lt"/>
                        </a:rPr>
                        <a:t>value</a:t>
                      </a:r>
                      <a:endParaRPr lang="en-US" sz="1600" b="0" i="0" u="none" strike="noStrike" dirty="0">
                        <a:solidFill>
                          <a:srgbClr val="000000"/>
                        </a:solidFill>
                        <a:effectLst/>
                        <a:latin typeface="+mn-lt"/>
                      </a:endParaRPr>
                    </a:p>
                  </a:txBody>
                  <a:tcPr marT="27432" marB="27432" anchor="b">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51025277"/>
                  </a:ext>
                </a:extLst>
              </a:tr>
              <a:tr h="203200">
                <a:tc>
                  <a:txBody>
                    <a:bodyPr/>
                    <a:lstStyle/>
                    <a:p>
                      <a:pPr algn="l" fontAlgn="b">
                        <a:lnSpc>
                          <a:spcPct val="90000"/>
                        </a:lnSpc>
                      </a:pPr>
                      <a:r>
                        <a:rPr lang="en-US" sz="1600" b="1" i="0" u="none" strike="noStrike" dirty="0">
                          <a:solidFill>
                            <a:srgbClr val="000000"/>
                          </a:solidFill>
                          <a:effectLst/>
                          <a:latin typeface="+mn-lt"/>
                        </a:rPr>
                        <a:t>Positively Adjudicated Adverse Events</a:t>
                      </a:r>
                    </a:p>
                  </a:txBody>
                  <a:tcPr marT="27432" marB="27432" anchor="b">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90000"/>
                        </a:lnSpc>
                      </a:pPr>
                      <a:endParaRPr lang="en-US" sz="1600" b="0" i="0" u="none" strike="noStrike" dirty="0">
                        <a:solidFill>
                          <a:srgbClr val="000000"/>
                        </a:solidFill>
                        <a:effectLst/>
                        <a:latin typeface="+mn-lt"/>
                      </a:endParaRP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90000"/>
                        </a:lnSpc>
                      </a:pPr>
                      <a:endParaRPr lang="en-US" sz="1600" b="0" i="0" u="none" strike="noStrike" dirty="0">
                        <a:solidFill>
                          <a:srgbClr val="000000"/>
                        </a:solidFill>
                        <a:effectLst/>
                        <a:latin typeface="+mn-lt"/>
                      </a:endParaRP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90000"/>
                        </a:lnSpc>
                      </a:pPr>
                      <a:endParaRPr lang="en-US" sz="1600" b="0" i="0" u="none" strike="noStrike" dirty="0">
                        <a:solidFill>
                          <a:srgbClr val="000000"/>
                        </a:solidFill>
                        <a:effectLst/>
                        <a:latin typeface="+mn-lt"/>
                      </a:endParaRPr>
                    </a:p>
                  </a:txBody>
                  <a:tcPr marT="27432" marB="27432" anchor="b">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86035861"/>
                  </a:ext>
                </a:extLst>
              </a:tr>
              <a:tr h="203200">
                <a:tc>
                  <a:txBody>
                    <a:bodyPr/>
                    <a:lstStyle/>
                    <a:p>
                      <a:pPr marL="0" indent="173038" algn="l" fontAlgn="b">
                        <a:lnSpc>
                          <a:spcPct val="90000"/>
                        </a:lnSpc>
                      </a:pPr>
                      <a:r>
                        <a:rPr lang="en-US" sz="1600" b="1" u="none" strike="noStrike" dirty="0">
                          <a:effectLst/>
                          <a:latin typeface="+mn-lt"/>
                        </a:rPr>
                        <a:t>All-cause death</a:t>
                      </a:r>
                      <a:endParaRPr lang="en-US" sz="1600" b="1" i="0" u="none" strike="noStrike" dirty="0">
                        <a:solidFill>
                          <a:srgbClr val="000000"/>
                        </a:solidFill>
                        <a:effectLst/>
                        <a:latin typeface="+mn-lt"/>
                      </a:endParaRPr>
                    </a:p>
                  </a:txBody>
                  <a:tcPr marT="27432" marB="27432" anchor="b">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90000"/>
                        </a:lnSpc>
                      </a:pPr>
                      <a:r>
                        <a:rPr lang="en-US" sz="1600" u="none" strike="noStrike" dirty="0">
                          <a:effectLst/>
                          <a:latin typeface="+mn-lt"/>
                        </a:rPr>
                        <a:t>2 (1.3) </a:t>
                      </a:r>
                      <a:endParaRPr lang="en-US" sz="1600" b="0" i="0" u="none" strike="noStrike" dirty="0">
                        <a:solidFill>
                          <a:srgbClr val="000000"/>
                        </a:solidFill>
                        <a:effectLst/>
                        <a:latin typeface="+mn-lt"/>
                      </a:endParaRP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90000"/>
                        </a:lnSpc>
                      </a:pPr>
                      <a:r>
                        <a:rPr lang="en-US" sz="1600" u="none" strike="noStrike" dirty="0">
                          <a:effectLst/>
                          <a:latin typeface="+mn-lt"/>
                        </a:rPr>
                        <a:t>0 (0.0)</a:t>
                      </a:r>
                      <a:endParaRPr lang="en-US" sz="1600" b="0" i="0" u="none" strike="noStrike" dirty="0">
                        <a:solidFill>
                          <a:srgbClr val="000000"/>
                        </a:solidFill>
                        <a:effectLst/>
                        <a:latin typeface="+mn-lt"/>
                      </a:endParaRP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90000"/>
                        </a:lnSpc>
                      </a:pPr>
                      <a:r>
                        <a:rPr lang="en-US" sz="1600" u="none" strike="noStrike" dirty="0">
                          <a:effectLst/>
                          <a:latin typeface="+mn-lt"/>
                        </a:rPr>
                        <a:t>0.50</a:t>
                      </a:r>
                      <a:endParaRPr lang="en-US" sz="1600" b="0" i="0" u="none" strike="noStrike" dirty="0">
                        <a:solidFill>
                          <a:srgbClr val="000000"/>
                        </a:solidFill>
                        <a:effectLst/>
                        <a:latin typeface="+mn-lt"/>
                      </a:endParaRPr>
                    </a:p>
                  </a:txBody>
                  <a:tcPr marT="27432" marB="27432" anchor="b">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842536"/>
                  </a:ext>
                </a:extLst>
              </a:tr>
              <a:tr h="203200">
                <a:tc>
                  <a:txBody>
                    <a:bodyPr/>
                    <a:lstStyle/>
                    <a:p>
                      <a:pPr marL="0" indent="173038" algn="l" fontAlgn="b">
                        <a:lnSpc>
                          <a:spcPct val="90000"/>
                        </a:lnSpc>
                      </a:pPr>
                      <a:r>
                        <a:rPr lang="en-US" sz="1600" b="1" i="0" u="none" strike="noStrike" dirty="0">
                          <a:solidFill>
                            <a:srgbClr val="000000"/>
                          </a:solidFill>
                          <a:effectLst/>
                          <a:latin typeface="+mn-lt"/>
                        </a:rPr>
                        <a:t>  Cardiovascular Death</a:t>
                      </a:r>
                    </a:p>
                  </a:txBody>
                  <a:tcPr marT="27432" marB="27432" anchor="b">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90000"/>
                        </a:lnSpc>
                      </a:pPr>
                      <a:r>
                        <a:rPr lang="en-US" sz="1600" u="none" strike="noStrike" dirty="0">
                          <a:effectLst/>
                          <a:latin typeface="+mn-lt"/>
                        </a:rPr>
                        <a:t>2 (1.3) </a:t>
                      </a:r>
                      <a:endParaRPr lang="en-US" sz="1600" b="0" i="0" u="none" strike="noStrike" dirty="0">
                        <a:solidFill>
                          <a:srgbClr val="000000"/>
                        </a:solidFill>
                        <a:effectLst/>
                        <a:latin typeface="+mn-lt"/>
                      </a:endParaRP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90000"/>
                        </a:lnSpc>
                      </a:pPr>
                      <a:r>
                        <a:rPr lang="en-US" sz="1600" u="none" strike="noStrike" dirty="0">
                          <a:effectLst/>
                          <a:latin typeface="+mn-lt"/>
                        </a:rPr>
                        <a:t>0 (0.0)</a:t>
                      </a:r>
                      <a:endParaRPr lang="en-US" sz="1600" b="0" i="0" u="none" strike="noStrike" dirty="0">
                        <a:solidFill>
                          <a:srgbClr val="000000"/>
                        </a:solidFill>
                        <a:effectLst/>
                        <a:latin typeface="+mn-lt"/>
                      </a:endParaRP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90000"/>
                        </a:lnSpc>
                      </a:pPr>
                      <a:r>
                        <a:rPr lang="en-US" sz="1600" b="0" i="0" u="none" strike="noStrike" dirty="0">
                          <a:solidFill>
                            <a:srgbClr val="000000"/>
                          </a:solidFill>
                          <a:effectLst/>
                          <a:latin typeface="+mn-lt"/>
                        </a:rPr>
                        <a:t>0.50</a:t>
                      </a:r>
                    </a:p>
                  </a:txBody>
                  <a:tcPr marT="27432" marB="27432" anchor="b">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3367191"/>
                  </a:ext>
                </a:extLst>
              </a:tr>
              <a:tr h="203200">
                <a:tc>
                  <a:txBody>
                    <a:bodyPr/>
                    <a:lstStyle/>
                    <a:p>
                      <a:pPr marL="0" indent="173038" algn="l" fontAlgn="b">
                        <a:lnSpc>
                          <a:spcPct val="90000"/>
                        </a:lnSpc>
                      </a:pPr>
                      <a:r>
                        <a:rPr lang="en-US" sz="1600" b="1" u="none" strike="noStrike" dirty="0">
                          <a:effectLst/>
                          <a:latin typeface="+mn-lt"/>
                        </a:rPr>
                        <a:t>Myocardial infarction</a:t>
                      </a:r>
                      <a:endParaRPr lang="en-US" sz="1600" b="1" i="0" u="none" strike="noStrike" dirty="0">
                        <a:solidFill>
                          <a:srgbClr val="000000"/>
                        </a:solidFill>
                        <a:effectLst/>
                        <a:latin typeface="+mn-lt"/>
                      </a:endParaRPr>
                    </a:p>
                  </a:txBody>
                  <a:tcPr marT="27432" marB="27432" anchor="b">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90000"/>
                        </a:lnSpc>
                      </a:pPr>
                      <a:r>
                        <a:rPr lang="en-US" sz="1600" u="none" strike="noStrike" dirty="0">
                          <a:effectLst/>
                          <a:latin typeface="+mn-lt"/>
                        </a:rPr>
                        <a:t>4 (2.6)</a:t>
                      </a:r>
                      <a:r>
                        <a:rPr lang="en-US" sz="1600" u="none" strike="noStrike" baseline="30000" dirty="0">
                          <a:effectLst/>
                          <a:latin typeface="+mn-lt"/>
                        </a:rPr>
                        <a:t>b</a:t>
                      </a:r>
                      <a:endParaRPr lang="en-US" sz="1600" b="0" i="0" u="none" strike="noStrike" baseline="30000" dirty="0">
                        <a:solidFill>
                          <a:srgbClr val="000000"/>
                        </a:solidFill>
                        <a:effectLst/>
                        <a:latin typeface="+mn-lt"/>
                      </a:endParaRP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90000"/>
                        </a:lnSpc>
                      </a:pPr>
                      <a:r>
                        <a:rPr lang="en-US" sz="1600" u="none" strike="noStrike" dirty="0">
                          <a:effectLst/>
                          <a:latin typeface="+mn-lt"/>
                        </a:rPr>
                        <a:t>1 (0.7)</a:t>
                      </a:r>
                      <a:endParaRPr lang="en-US" sz="1600" b="0" i="0" u="none" strike="noStrike" dirty="0">
                        <a:solidFill>
                          <a:srgbClr val="000000"/>
                        </a:solidFill>
                        <a:effectLst/>
                        <a:latin typeface="+mn-lt"/>
                      </a:endParaRP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90000"/>
                        </a:lnSpc>
                      </a:pPr>
                      <a:r>
                        <a:rPr lang="en-US" sz="1600" u="none" strike="noStrike" dirty="0">
                          <a:effectLst/>
                          <a:latin typeface="+mn-lt"/>
                        </a:rPr>
                        <a:t>0.17</a:t>
                      </a:r>
                      <a:endParaRPr lang="en-US" sz="1600" b="0" i="0" u="none" strike="noStrike" dirty="0">
                        <a:solidFill>
                          <a:srgbClr val="000000"/>
                        </a:solidFill>
                        <a:effectLst/>
                        <a:latin typeface="+mn-lt"/>
                      </a:endParaRPr>
                    </a:p>
                  </a:txBody>
                  <a:tcPr marT="27432" marB="27432" anchor="b">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51381903"/>
                  </a:ext>
                </a:extLst>
              </a:tr>
              <a:tr h="203200">
                <a:tc>
                  <a:txBody>
                    <a:bodyPr/>
                    <a:lstStyle/>
                    <a:p>
                      <a:pPr marL="0" indent="173038" algn="l" fontAlgn="b">
                        <a:lnSpc>
                          <a:spcPct val="90000"/>
                        </a:lnSpc>
                      </a:pPr>
                      <a:r>
                        <a:rPr lang="en-US" sz="1600" b="1" i="0" u="none" strike="noStrike" dirty="0">
                          <a:solidFill>
                            <a:srgbClr val="000000"/>
                          </a:solidFill>
                          <a:effectLst/>
                          <a:latin typeface="+mn-lt"/>
                        </a:rPr>
                        <a:t>Coronary revascularization</a:t>
                      </a:r>
                    </a:p>
                  </a:txBody>
                  <a:tcPr marT="27432" marB="27432" anchor="b">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90000"/>
                        </a:lnSpc>
                      </a:pPr>
                      <a:r>
                        <a:rPr lang="en-US" sz="1600" b="0" i="0" u="none" strike="noStrike" dirty="0">
                          <a:solidFill>
                            <a:srgbClr val="000000"/>
                          </a:solidFill>
                          <a:effectLst/>
                          <a:latin typeface="+mn-lt"/>
                        </a:rPr>
                        <a:t>33 (21.3)</a:t>
                      </a: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90000"/>
                        </a:lnSpc>
                      </a:pPr>
                      <a:r>
                        <a:rPr lang="en-US" sz="1600" b="0" i="0" u="none" strike="noStrike" dirty="0">
                          <a:solidFill>
                            <a:srgbClr val="000000"/>
                          </a:solidFill>
                          <a:effectLst/>
                          <a:latin typeface="+mn-lt"/>
                        </a:rPr>
                        <a:t>39 (25.7)</a:t>
                      </a: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90000"/>
                        </a:lnSpc>
                      </a:pPr>
                      <a:r>
                        <a:rPr lang="en-US" sz="1600" b="0" i="0" u="none" strike="noStrike" dirty="0">
                          <a:solidFill>
                            <a:srgbClr val="000000"/>
                          </a:solidFill>
                          <a:effectLst/>
                          <a:latin typeface="+mn-lt"/>
                        </a:rPr>
                        <a:t>0.39</a:t>
                      </a:r>
                    </a:p>
                  </a:txBody>
                  <a:tcPr marT="27432" marB="27432" anchor="b">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68873628"/>
                  </a:ext>
                </a:extLst>
              </a:tr>
              <a:tr h="203200">
                <a:tc>
                  <a:txBody>
                    <a:bodyPr/>
                    <a:lstStyle/>
                    <a:p>
                      <a:pPr marL="0" indent="173038" algn="l" fontAlgn="b">
                        <a:lnSpc>
                          <a:spcPct val="90000"/>
                        </a:lnSpc>
                      </a:pPr>
                      <a:r>
                        <a:rPr lang="en-US" sz="1600" b="1" i="0" u="none" strike="noStrike" dirty="0">
                          <a:solidFill>
                            <a:srgbClr val="000000"/>
                          </a:solidFill>
                          <a:effectLst/>
                          <a:latin typeface="+mn-lt"/>
                        </a:rPr>
                        <a:t>  Target-lesion revascularization</a:t>
                      </a:r>
                    </a:p>
                  </a:txBody>
                  <a:tcPr marT="27432" marB="27432" anchor="b">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90000"/>
                        </a:lnSpc>
                      </a:pPr>
                      <a:r>
                        <a:rPr lang="en-US" sz="1600" b="0" i="0" u="none" strike="noStrike" dirty="0">
                          <a:solidFill>
                            <a:srgbClr val="000000"/>
                          </a:solidFill>
                          <a:effectLst/>
                          <a:latin typeface="+mn-lt"/>
                        </a:rPr>
                        <a:t>0 (0.0)</a:t>
                      </a: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90000"/>
                        </a:lnSpc>
                      </a:pPr>
                      <a:r>
                        <a:rPr lang="en-US" sz="1600" b="0" i="0" u="none" strike="noStrike" dirty="0">
                          <a:solidFill>
                            <a:srgbClr val="000000"/>
                          </a:solidFill>
                          <a:effectLst/>
                          <a:latin typeface="+mn-lt"/>
                        </a:rPr>
                        <a:t>1 (0.7)</a:t>
                      </a: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90000"/>
                        </a:lnSpc>
                      </a:pPr>
                      <a:r>
                        <a:rPr lang="en-US" sz="1600" b="0" i="0" u="none" strike="noStrike" dirty="0">
                          <a:solidFill>
                            <a:srgbClr val="000000"/>
                          </a:solidFill>
                          <a:effectLst/>
                          <a:latin typeface="+mn-lt"/>
                        </a:rPr>
                        <a:t>0.50</a:t>
                      </a:r>
                    </a:p>
                  </a:txBody>
                  <a:tcPr marT="27432" marB="27432" anchor="b">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97616923"/>
                  </a:ext>
                </a:extLst>
              </a:tr>
              <a:tr h="203200">
                <a:tc>
                  <a:txBody>
                    <a:bodyPr/>
                    <a:lstStyle/>
                    <a:p>
                      <a:pPr marL="0" indent="173038" algn="l" fontAlgn="b">
                        <a:lnSpc>
                          <a:spcPct val="90000"/>
                        </a:lnSpc>
                      </a:pPr>
                      <a:r>
                        <a:rPr lang="en-US" sz="1600" b="1" i="0" u="none" strike="noStrike" dirty="0">
                          <a:solidFill>
                            <a:srgbClr val="000000"/>
                          </a:solidFill>
                          <a:effectLst/>
                          <a:latin typeface="+mn-lt"/>
                        </a:rPr>
                        <a:t>  Planned staged procedure</a:t>
                      </a:r>
                    </a:p>
                  </a:txBody>
                  <a:tcPr marT="27432" marB="27432" anchor="b">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90000"/>
                        </a:lnSpc>
                      </a:pPr>
                      <a:r>
                        <a:rPr lang="en-US" sz="1600" b="0" i="0" u="none" strike="noStrike" dirty="0">
                          <a:solidFill>
                            <a:srgbClr val="000000"/>
                          </a:solidFill>
                          <a:effectLst/>
                          <a:latin typeface="+mn-lt"/>
                        </a:rPr>
                        <a:t>32 (20.6)</a:t>
                      </a: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90000"/>
                        </a:lnSpc>
                      </a:pPr>
                      <a:r>
                        <a:rPr lang="en-US" sz="1600" b="0" i="0" u="none" strike="noStrike" dirty="0">
                          <a:solidFill>
                            <a:srgbClr val="000000"/>
                          </a:solidFill>
                          <a:effectLst/>
                          <a:latin typeface="+mn-lt"/>
                        </a:rPr>
                        <a:t>38 (25.0)</a:t>
                      </a: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90000"/>
                        </a:lnSpc>
                      </a:pPr>
                      <a:r>
                        <a:rPr lang="en-US" sz="1600" b="0" i="0" u="none" strike="noStrike" dirty="0">
                          <a:solidFill>
                            <a:srgbClr val="000000"/>
                          </a:solidFill>
                          <a:effectLst/>
                          <a:latin typeface="+mn-lt"/>
                        </a:rPr>
                        <a:t>0.39</a:t>
                      </a:r>
                    </a:p>
                  </a:txBody>
                  <a:tcPr marT="27432" marB="27432" anchor="b">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04222384"/>
                  </a:ext>
                </a:extLst>
              </a:tr>
              <a:tr h="203200">
                <a:tc>
                  <a:txBody>
                    <a:bodyPr/>
                    <a:lstStyle/>
                    <a:p>
                      <a:pPr marL="0" indent="173038" algn="l" fontAlgn="b">
                        <a:lnSpc>
                          <a:spcPct val="90000"/>
                        </a:lnSpc>
                      </a:pPr>
                      <a:r>
                        <a:rPr lang="en-US" sz="1600" b="1" i="0" u="none" strike="noStrike" dirty="0">
                          <a:solidFill>
                            <a:srgbClr val="000000"/>
                          </a:solidFill>
                          <a:effectLst/>
                          <a:latin typeface="+mn-lt"/>
                        </a:rPr>
                        <a:t>  Other revascularization</a:t>
                      </a:r>
                    </a:p>
                  </a:txBody>
                  <a:tcPr marT="27432" marB="27432" anchor="b">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90000"/>
                        </a:lnSpc>
                      </a:pPr>
                      <a:r>
                        <a:rPr lang="en-US" sz="1600" b="0" i="0" u="none" strike="noStrike" dirty="0">
                          <a:solidFill>
                            <a:srgbClr val="000000"/>
                          </a:solidFill>
                          <a:effectLst/>
                          <a:latin typeface="+mn-lt"/>
                        </a:rPr>
                        <a:t>2 (1.3)</a:t>
                      </a: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90000"/>
                        </a:lnSpc>
                      </a:pPr>
                      <a:r>
                        <a:rPr lang="en-US" sz="1600" b="0" i="0" u="none" strike="noStrike" dirty="0">
                          <a:solidFill>
                            <a:srgbClr val="000000"/>
                          </a:solidFill>
                          <a:effectLst/>
                          <a:latin typeface="+mn-lt"/>
                        </a:rPr>
                        <a:t>0 (0.0)</a:t>
                      </a: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90000"/>
                        </a:lnSpc>
                      </a:pPr>
                      <a:r>
                        <a:rPr lang="en-US" sz="1600" b="0" i="0" u="none" strike="noStrike" dirty="0">
                          <a:solidFill>
                            <a:srgbClr val="000000"/>
                          </a:solidFill>
                          <a:effectLst/>
                          <a:latin typeface="+mn-lt"/>
                        </a:rPr>
                        <a:t>0.50</a:t>
                      </a:r>
                    </a:p>
                  </a:txBody>
                  <a:tcPr marT="27432" marB="27432" anchor="b">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82191677"/>
                  </a:ext>
                </a:extLst>
              </a:tr>
              <a:tr h="203200">
                <a:tc>
                  <a:txBody>
                    <a:bodyPr/>
                    <a:lstStyle/>
                    <a:p>
                      <a:pPr marL="0" indent="173038" algn="l" fontAlgn="b">
                        <a:lnSpc>
                          <a:spcPct val="90000"/>
                        </a:lnSpc>
                      </a:pPr>
                      <a:r>
                        <a:rPr lang="en-US" sz="1600" b="1" i="0" u="none" strike="noStrike" dirty="0">
                          <a:solidFill>
                            <a:srgbClr val="000000"/>
                          </a:solidFill>
                          <a:effectLst/>
                          <a:latin typeface="+mn-lt"/>
                        </a:rPr>
                        <a:t>Cerebrovascular event (stroke / TIA)</a:t>
                      </a:r>
                    </a:p>
                  </a:txBody>
                  <a:tcPr marT="27432" marB="27432" anchor="b">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90000"/>
                        </a:lnSpc>
                      </a:pPr>
                      <a:r>
                        <a:rPr lang="en-US" sz="1600" b="0" i="0" u="none" strike="noStrike" dirty="0">
                          <a:solidFill>
                            <a:srgbClr val="000000"/>
                          </a:solidFill>
                          <a:effectLst/>
                          <a:latin typeface="+mn-lt"/>
                        </a:rPr>
                        <a:t> 1 (0.6)</a:t>
                      </a: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90000"/>
                        </a:lnSpc>
                      </a:pPr>
                      <a:r>
                        <a:rPr lang="en-US" sz="1600" b="0" i="0" u="none" strike="noStrike" dirty="0">
                          <a:solidFill>
                            <a:srgbClr val="000000"/>
                          </a:solidFill>
                          <a:effectLst/>
                          <a:latin typeface="+mn-lt"/>
                        </a:rPr>
                        <a:t>0 (0.0)</a:t>
                      </a: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90000"/>
                        </a:lnSpc>
                      </a:pPr>
                      <a:r>
                        <a:rPr lang="en-US" sz="1600" b="0" i="0" u="none" strike="noStrike" dirty="0">
                          <a:solidFill>
                            <a:srgbClr val="000000"/>
                          </a:solidFill>
                          <a:effectLst/>
                          <a:latin typeface="+mn-lt"/>
                        </a:rPr>
                        <a:t>1.00</a:t>
                      </a:r>
                    </a:p>
                  </a:txBody>
                  <a:tcPr marT="27432" marB="27432" anchor="b">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24698046"/>
                  </a:ext>
                </a:extLst>
              </a:tr>
              <a:tr h="203200">
                <a:tc>
                  <a:txBody>
                    <a:bodyPr/>
                    <a:lstStyle/>
                    <a:p>
                      <a:pPr marL="0" indent="173038" algn="l" fontAlgn="b">
                        <a:lnSpc>
                          <a:spcPct val="90000"/>
                        </a:lnSpc>
                      </a:pPr>
                      <a:r>
                        <a:rPr lang="en-US" sz="1600" b="1" i="0" u="none" strike="noStrike" dirty="0">
                          <a:solidFill>
                            <a:srgbClr val="000000"/>
                          </a:solidFill>
                          <a:effectLst/>
                          <a:latin typeface="+mn-lt"/>
                        </a:rPr>
                        <a:t>Hospitalization for recurrent ACS</a:t>
                      </a:r>
                    </a:p>
                  </a:txBody>
                  <a:tcPr marT="27432" marB="27432" anchor="b">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90000"/>
                        </a:lnSpc>
                      </a:pPr>
                      <a:r>
                        <a:rPr lang="en-US" sz="1600" b="0" i="0" u="none" strike="noStrike" dirty="0">
                          <a:solidFill>
                            <a:srgbClr val="000000"/>
                          </a:solidFill>
                          <a:effectLst/>
                          <a:latin typeface="+mn-lt"/>
                        </a:rPr>
                        <a:t>0 (0.0)</a:t>
                      </a: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90000"/>
                        </a:lnSpc>
                      </a:pPr>
                      <a:r>
                        <a:rPr lang="en-US" sz="1600" b="0" i="0" u="none" strike="noStrike" dirty="0">
                          <a:solidFill>
                            <a:srgbClr val="000000"/>
                          </a:solidFill>
                          <a:effectLst/>
                          <a:latin typeface="+mn-lt"/>
                        </a:rPr>
                        <a:t>1 (0.7)</a:t>
                      </a: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90000"/>
                        </a:lnSpc>
                      </a:pPr>
                      <a:r>
                        <a:rPr lang="en-US" sz="1600" b="0" i="0" u="none" strike="noStrike" dirty="0">
                          <a:solidFill>
                            <a:srgbClr val="000000"/>
                          </a:solidFill>
                          <a:effectLst/>
                          <a:latin typeface="+mn-lt"/>
                        </a:rPr>
                        <a:t>0.50</a:t>
                      </a:r>
                    </a:p>
                  </a:txBody>
                  <a:tcPr marT="27432" marB="27432" anchor="b">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96552209"/>
                  </a:ext>
                </a:extLst>
              </a:tr>
              <a:tr h="203200">
                <a:tc>
                  <a:txBody>
                    <a:bodyPr/>
                    <a:lstStyle/>
                    <a:p>
                      <a:pPr marL="0" indent="173038" algn="l" fontAlgn="b">
                        <a:lnSpc>
                          <a:spcPct val="90000"/>
                        </a:lnSpc>
                      </a:pPr>
                      <a:r>
                        <a:rPr lang="en-US" sz="1600" b="1" i="0" u="none" strike="noStrike" dirty="0">
                          <a:solidFill>
                            <a:srgbClr val="000000"/>
                          </a:solidFill>
                          <a:effectLst/>
                          <a:latin typeface="+mn-lt"/>
                        </a:rPr>
                        <a:t>Hospitalization for heart failure</a:t>
                      </a:r>
                    </a:p>
                  </a:txBody>
                  <a:tcPr marT="27432" marB="27432" anchor="b">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90000"/>
                        </a:lnSpc>
                      </a:pPr>
                      <a:r>
                        <a:rPr lang="en-US" sz="1600" b="0" i="0" u="none" strike="noStrike" dirty="0">
                          <a:solidFill>
                            <a:srgbClr val="000000"/>
                          </a:solidFill>
                          <a:effectLst/>
                          <a:latin typeface="+mn-lt"/>
                        </a:rPr>
                        <a:t>0 (0.0)</a:t>
                      </a: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90000"/>
                        </a:lnSpc>
                      </a:pPr>
                      <a:r>
                        <a:rPr lang="en-US" sz="1600" b="0" i="0" u="none" strike="noStrike" dirty="0">
                          <a:solidFill>
                            <a:srgbClr val="000000"/>
                          </a:solidFill>
                          <a:effectLst/>
                          <a:latin typeface="+mn-lt"/>
                        </a:rPr>
                        <a:t>0 (0.0)</a:t>
                      </a:r>
                    </a:p>
                  </a:txBody>
                  <a:tcPr marT="27432" marB="27432"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90000"/>
                        </a:lnSpc>
                      </a:pPr>
                      <a:endParaRPr lang="en-US" sz="1600" b="0" i="0" u="none" strike="noStrike" dirty="0">
                        <a:solidFill>
                          <a:srgbClr val="000000"/>
                        </a:solidFill>
                        <a:effectLst/>
                        <a:latin typeface="+mn-lt"/>
                      </a:endParaRPr>
                    </a:p>
                  </a:txBody>
                  <a:tcPr marT="27432" marB="27432" anchor="b">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46121143"/>
                  </a:ext>
                </a:extLst>
              </a:tr>
            </a:tbl>
          </a:graphicData>
        </a:graphic>
      </p:graphicFrame>
      <p:sp>
        <p:nvSpPr>
          <p:cNvPr id="4" name="Rectangle 3">
            <a:extLst>
              <a:ext uri="{FF2B5EF4-FFF2-40B4-BE49-F238E27FC236}">
                <a16:creationId xmlns:a16="http://schemas.microsoft.com/office/drawing/2014/main" id="{A16D9A06-C928-4C1B-AD91-441FA00677DC}"/>
              </a:ext>
            </a:extLst>
          </p:cNvPr>
          <p:cNvSpPr/>
          <p:nvPr/>
        </p:nvSpPr>
        <p:spPr>
          <a:xfrm>
            <a:off x="0" y="4981333"/>
            <a:ext cx="12192000" cy="1006429"/>
          </a:xfrm>
          <a:prstGeom prst="rect">
            <a:avLst/>
          </a:prstGeom>
          <a:solidFill>
            <a:srgbClr val="007CC2"/>
          </a:solidFill>
        </p:spPr>
        <p:txBody>
          <a:bodyPr wrap="square">
            <a:spAutoFit/>
          </a:bodyPr>
          <a:lstStyle/>
          <a:p>
            <a:pPr marL="401638" lvl="0" indent="-171450" defTabSz="569913">
              <a:lnSpc>
                <a:spcPct val="85000"/>
              </a:lnSpc>
              <a:spcBef>
                <a:spcPts val="200"/>
              </a:spcBef>
              <a:buFont typeface="Arial" panose="020B0604020202020204" pitchFamily="34" charset="0"/>
              <a:buChar char="•"/>
              <a:defRPr/>
            </a:pPr>
            <a:r>
              <a:rPr lang="en-US" sz="1600" b="1" dirty="0">
                <a:solidFill>
                  <a:srgbClr val="FFFFFF"/>
                </a:solidFill>
              </a:rPr>
              <a:t>The majority of adjudicated CV events were attributed to coronary revascularization procedures</a:t>
            </a:r>
          </a:p>
          <a:p>
            <a:pPr marL="401638" lvl="0" indent="-171450" defTabSz="569913">
              <a:lnSpc>
                <a:spcPct val="85000"/>
              </a:lnSpc>
              <a:spcBef>
                <a:spcPts val="200"/>
              </a:spcBef>
              <a:buFont typeface="Arial" panose="020B0604020202020204" pitchFamily="34" charset="0"/>
              <a:buChar char="•"/>
              <a:defRPr/>
            </a:pPr>
            <a:r>
              <a:rPr lang="en-US" sz="1600" b="1" dirty="0">
                <a:solidFill>
                  <a:srgbClr val="FFFFFF"/>
                </a:solidFill>
              </a:rPr>
              <a:t>2 CV deaths occurred, both were deemed unrelated to study drug by the independent blinded adjudication committee</a:t>
            </a:r>
          </a:p>
          <a:p>
            <a:pPr marL="401638" lvl="0" indent="-171450" defTabSz="569913">
              <a:lnSpc>
                <a:spcPct val="85000"/>
              </a:lnSpc>
              <a:spcBef>
                <a:spcPts val="200"/>
              </a:spcBef>
              <a:buFont typeface="Arial" panose="020B0604020202020204" pitchFamily="34" charset="0"/>
              <a:buChar char="•"/>
              <a:defRPr/>
            </a:pPr>
            <a:r>
              <a:rPr lang="en-US" sz="1600" b="1" dirty="0">
                <a:solidFill>
                  <a:srgbClr val="FFFFFF"/>
                </a:solidFill>
              </a:rPr>
              <a:t>5 patients (including the 2 patients who died), experienced recurrent MI </a:t>
            </a:r>
          </a:p>
          <a:p>
            <a:pPr marL="401638" lvl="0" indent="-171450" defTabSz="569913">
              <a:lnSpc>
                <a:spcPct val="85000"/>
              </a:lnSpc>
              <a:spcBef>
                <a:spcPts val="200"/>
              </a:spcBef>
              <a:buFont typeface="Arial" panose="020B0604020202020204" pitchFamily="34" charset="0"/>
              <a:buChar char="•"/>
              <a:defRPr/>
            </a:pPr>
            <a:r>
              <a:rPr lang="en-US" sz="1600" b="1" dirty="0">
                <a:solidFill>
                  <a:srgbClr val="FFFFFF"/>
                </a:solidFill>
              </a:rPr>
              <a:t>Note, more patients in the </a:t>
            </a:r>
            <a:r>
              <a:rPr lang="en-US" sz="1600" b="1" dirty="0" err="1">
                <a:solidFill>
                  <a:srgbClr val="FFFFFF"/>
                </a:solidFill>
              </a:rPr>
              <a:t>evolocumab</a:t>
            </a:r>
            <a:r>
              <a:rPr lang="en-US" sz="1600" b="1" dirty="0">
                <a:solidFill>
                  <a:srgbClr val="FFFFFF"/>
                </a:solidFill>
              </a:rPr>
              <a:t> group had an index event of STEMI, which is associated with worse prognosis</a:t>
            </a:r>
          </a:p>
        </p:txBody>
      </p:sp>
      <p:sp>
        <p:nvSpPr>
          <p:cNvPr id="6" name="TextBox 5">
            <a:extLst>
              <a:ext uri="{FF2B5EF4-FFF2-40B4-BE49-F238E27FC236}">
                <a16:creationId xmlns:a16="http://schemas.microsoft.com/office/drawing/2014/main" id="{5CF64476-D0E3-44B6-968B-5C66D8EA2783}"/>
              </a:ext>
            </a:extLst>
          </p:cNvPr>
          <p:cNvSpPr txBox="1"/>
          <p:nvPr/>
        </p:nvSpPr>
        <p:spPr>
          <a:xfrm>
            <a:off x="190500" y="6031197"/>
            <a:ext cx="7805835" cy="712503"/>
          </a:xfrm>
          <a:prstGeom prst="rect">
            <a:avLst/>
          </a:prstGeom>
          <a:noFill/>
        </p:spPr>
        <p:txBody>
          <a:bodyPr wrap="square" rtlCol="0" anchor="b">
            <a:spAutoFit/>
          </a:bodyPr>
          <a:lstStyle/>
          <a:p>
            <a:pPr lvl="0">
              <a:lnSpc>
                <a:spcPct val="90000"/>
              </a:lnSpc>
              <a:spcBef>
                <a:spcPts val="300"/>
              </a:spcBef>
            </a:pPr>
            <a:r>
              <a:rPr lang="en-US" sz="1050" baseline="30000" dirty="0" err="1"/>
              <a:t>a</a:t>
            </a:r>
            <a:r>
              <a:rPr lang="en-US" sz="1050" dirty="0" err="1"/>
              <a:t>Excludes</a:t>
            </a:r>
            <a:r>
              <a:rPr lang="en-US" sz="1050" dirty="0"/>
              <a:t> one patient randomly allocated to placebo who withdrew consent early and refused study drug injection and any study intervention </a:t>
            </a:r>
            <a:r>
              <a:rPr lang="en-US" sz="1050" baseline="30000" dirty="0">
                <a:solidFill>
                  <a:srgbClr val="000000"/>
                </a:solidFill>
                <a:latin typeface="Arial"/>
              </a:rPr>
              <a:t>b</a:t>
            </a:r>
            <a:r>
              <a:rPr kumimoji="0" lang="en-US" sz="1050" b="0" i="0" u="none" strike="noStrike" kern="1200" cap="none" spc="0" normalizeH="0" baseline="0" noProof="0" dirty="0">
                <a:ln>
                  <a:noFill/>
                </a:ln>
                <a:solidFill>
                  <a:srgbClr val="000000"/>
                </a:solidFill>
                <a:effectLst/>
                <a:uLnTx/>
                <a:uFillTx/>
                <a:latin typeface="Arial"/>
                <a:ea typeface="+mn-ea"/>
                <a:cs typeface="+mn-cs"/>
              </a:rPr>
              <a:t>Including 2 patients who died.</a:t>
            </a:r>
          </a:p>
          <a:p>
            <a:pPr lvl="0">
              <a:lnSpc>
                <a:spcPct val="90000"/>
              </a:lnSpc>
              <a:spcBef>
                <a:spcPts val="300"/>
              </a:spcBef>
              <a:defRPr/>
            </a:pPr>
            <a:r>
              <a:rPr lang="en-US" sz="1050" dirty="0"/>
              <a:t>STEMI = ST-elevation myocardial infarction; ACS = acute coronary syndrome; TIA = transient ischemic attack</a:t>
            </a:r>
            <a:br>
              <a:rPr lang="en-US" sz="1050" dirty="0"/>
            </a:br>
            <a:r>
              <a:rPr lang="en-US" sz="1050" dirty="0">
                <a:solidFill>
                  <a:srgbClr val="000000"/>
                </a:solidFill>
              </a:rPr>
              <a:t>Koskinas KC, et al.  </a:t>
            </a:r>
            <a:r>
              <a:rPr lang="en-US" sz="1050" i="1" dirty="0">
                <a:solidFill>
                  <a:srgbClr val="000000"/>
                </a:solidFill>
              </a:rPr>
              <a:t>JACC</a:t>
            </a:r>
            <a:r>
              <a:rPr lang="en-US" sz="1050" dirty="0">
                <a:solidFill>
                  <a:srgbClr val="000000"/>
                </a:solidFill>
              </a:rPr>
              <a:t>. [published online ahead of print August 31, 2019].  https://doi.org/10.1016/j.jacc.2019.08.010 </a:t>
            </a:r>
            <a:endParaRPr lang="fr-FR" sz="1050" dirty="0"/>
          </a:p>
        </p:txBody>
      </p:sp>
    </p:spTree>
    <p:extLst>
      <p:ext uri="{BB962C8B-B14F-4D97-AF65-F5344CB8AC3E}">
        <p14:creationId xmlns:p14="http://schemas.microsoft.com/office/powerpoint/2010/main" val="2003928983"/>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7D056-F728-304F-BC2A-45669E378B01}"/>
              </a:ext>
            </a:extLst>
          </p:cNvPr>
          <p:cNvSpPr>
            <a:spLocks noGrp="1"/>
          </p:cNvSpPr>
          <p:nvPr>
            <p:ph type="title"/>
          </p:nvPr>
        </p:nvSpPr>
        <p:spPr/>
        <p:txBody>
          <a:bodyPr/>
          <a:lstStyle/>
          <a:p>
            <a:r>
              <a:rPr lang="en-US" dirty="0"/>
              <a:t>No Differences Were Observed For Any Exploratory Endpoints</a:t>
            </a:r>
          </a:p>
        </p:txBody>
      </p:sp>
      <p:sp>
        <p:nvSpPr>
          <p:cNvPr id="3" name="TextBox 2">
            <a:extLst>
              <a:ext uri="{FF2B5EF4-FFF2-40B4-BE49-F238E27FC236}">
                <a16:creationId xmlns:a16="http://schemas.microsoft.com/office/drawing/2014/main" id="{66F45429-0E99-ED4E-B186-048E4ED03FC3}"/>
              </a:ext>
            </a:extLst>
          </p:cNvPr>
          <p:cNvSpPr txBox="1"/>
          <p:nvPr/>
        </p:nvSpPr>
        <p:spPr>
          <a:xfrm>
            <a:off x="190500" y="6158925"/>
            <a:ext cx="9800956" cy="584775"/>
          </a:xfrm>
          <a:prstGeom prst="rect">
            <a:avLst/>
          </a:prstGeom>
          <a:noFill/>
        </p:spPr>
        <p:txBody>
          <a:bodyPr wrap="square" rtlCol="0" anchor="b">
            <a:spAutoFit/>
          </a:bodyPr>
          <a:lstStyle/>
          <a:p>
            <a:pPr>
              <a:lnSpc>
                <a:spcPct val="90000"/>
              </a:lnSpc>
              <a:spcBef>
                <a:spcPts val="300"/>
              </a:spcBef>
            </a:pPr>
            <a:r>
              <a:rPr lang="en-US" sz="1000" baseline="30000" dirty="0" err="1"/>
              <a:t>a</a:t>
            </a:r>
            <a:r>
              <a:rPr lang="en-US" sz="1000" dirty="0" err="1"/>
              <a:t>Evolocumab</a:t>
            </a:r>
            <a:r>
              <a:rPr lang="en-US" sz="1000" dirty="0"/>
              <a:t> minus placebo. </a:t>
            </a:r>
          </a:p>
          <a:p>
            <a:pPr>
              <a:lnSpc>
                <a:spcPct val="90000"/>
              </a:lnSpc>
              <a:spcBef>
                <a:spcPts val="300"/>
              </a:spcBef>
            </a:pPr>
            <a:r>
              <a:rPr lang="en-US" sz="1000" dirty="0"/>
              <a:t>ADP = adenosine diphosphate; eGFR = estimated glomerular filtration rate; </a:t>
            </a:r>
            <a:r>
              <a:rPr lang="en-US" sz="1000" dirty="0" err="1"/>
              <a:t>hsCRP</a:t>
            </a:r>
            <a:r>
              <a:rPr lang="en-US" sz="1000" dirty="0"/>
              <a:t> = high-sensitivity C-reacting protein; TRAP = thrombin receptor activating peptide</a:t>
            </a:r>
          </a:p>
          <a:p>
            <a:pPr>
              <a:lnSpc>
                <a:spcPct val="90000"/>
              </a:lnSpc>
              <a:spcBef>
                <a:spcPts val="300"/>
              </a:spcBef>
            </a:pPr>
            <a:r>
              <a:rPr lang="en-US" sz="1000" dirty="0">
                <a:solidFill>
                  <a:srgbClr val="000000"/>
                </a:solidFill>
              </a:rPr>
              <a:t>Koskinas KC, et al.  </a:t>
            </a:r>
            <a:r>
              <a:rPr lang="en-US" sz="1000" i="1" dirty="0">
                <a:solidFill>
                  <a:srgbClr val="000000"/>
                </a:solidFill>
              </a:rPr>
              <a:t>JACC</a:t>
            </a:r>
            <a:r>
              <a:rPr lang="en-US" sz="1000" dirty="0">
                <a:solidFill>
                  <a:srgbClr val="000000"/>
                </a:solidFill>
              </a:rPr>
              <a:t>. [published online ahead of print August 31, 2019].  https://doi.org/10.1016/j.jacc.2019.08.010 </a:t>
            </a:r>
            <a:endParaRPr lang="fr-FR" sz="1000" dirty="0"/>
          </a:p>
        </p:txBody>
      </p:sp>
      <p:graphicFrame>
        <p:nvGraphicFramePr>
          <p:cNvPr id="6" name="Table 5">
            <a:extLst>
              <a:ext uri="{FF2B5EF4-FFF2-40B4-BE49-F238E27FC236}">
                <a16:creationId xmlns:a16="http://schemas.microsoft.com/office/drawing/2014/main" id="{43F746F1-3950-E44F-88B7-5C0C6A2BE912}"/>
              </a:ext>
            </a:extLst>
          </p:cNvPr>
          <p:cNvGraphicFramePr>
            <a:graphicFrameLocks noGrp="1"/>
          </p:cNvGraphicFramePr>
          <p:nvPr>
            <p:extLst>
              <p:ext uri="{D42A27DB-BD31-4B8C-83A1-F6EECF244321}">
                <p14:modId xmlns:p14="http://schemas.microsoft.com/office/powerpoint/2010/main" val="608694279"/>
              </p:ext>
            </p:extLst>
          </p:nvPr>
        </p:nvGraphicFramePr>
        <p:xfrm>
          <a:off x="800100" y="1578354"/>
          <a:ext cx="10579099" cy="2615450"/>
        </p:xfrm>
        <a:graphic>
          <a:graphicData uri="http://schemas.openxmlformats.org/drawingml/2006/table">
            <a:tbl>
              <a:tblPr firstRow="1" bandRow="1">
                <a:tableStyleId>{5C22544A-7EE6-4342-B048-85BDC9FD1C3A}</a:tableStyleId>
              </a:tblPr>
              <a:tblGrid>
                <a:gridCol w="4231640">
                  <a:extLst>
                    <a:ext uri="{9D8B030D-6E8A-4147-A177-3AD203B41FA5}">
                      <a16:colId xmlns:a16="http://schemas.microsoft.com/office/drawing/2014/main" val="4049786929"/>
                    </a:ext>
                  </a:extLst>
                </a:gridCol>
                <a:gridCol w="1839843">
                  <a:extLst>
                    <a:ext uri="{9D8B030D-6E8A-4147-A177-3AD203B41FA5}">
                      <a16:colId xmlns:a16="http://schemas.microsoft.com/office/drawing/2014/main" val="259993579"/>
                    </a:ext>
                  </a:extLst>
                </a:gridCol>
                <a:gridCol w="1839843">
                  <a:extLst>
                    <a:ext uri="{9D8B030D-6E8A-4147-A177-3AD203B41FA5}">
                      <a16:colId xmlns:a16="http://schemas.microsoft.com/office/drawing/2014/main" val="166434300"/>
                    </a:ext>
                  </a:extLst>
                </a:gridCol>
                <a:gridCol w="1931836">
                  <a:extLst>
                    <a:ext uri="{9D8B030D-6E8A-4147-A177-3AD203B41FA5}">
                      <a16:colId xmlns:a16="http://schemas.microsoft.com/office/drawing/2014/main" val="3422582503"/>
                    </a:ext>
                  </a:extLst>
                </a:gridCol>
                <a:gridCol w="735937">
                  <a:extLst>
                    <a:ext uri="{9D8B030D-6E8A-4147-A177-3AD203B41FA5}">
                      <a16:colId xmlns:a16="http://schemas.microsoft.com/office/drawing/2014/main" val="823917063"/>
                    </a:ext>
                  </a:extLst>
                </a:gridCol>
              </a:tblGrid>
              <a:tr h="599675">
                <a:tc>
                  <a:txBody>
                    <a:bodyPr/>
                    <a:lstStyle/>
                    <a:p>
                      <a:pPr algn="l" fontAlgn="b">
                        <a:lnSpc>
                          <a:spcPct val="85000"/>
                        </a:lnSpc>
                      </a:pPr>
                      <a:endParaRPr lang="en-US" sz="1600" b="0" i="0" u="none" strike="noStrike" dirty="0">
                        <a:solidFill>
                          <a:srgbClr val="000000"/>
                        </a:solidFill>
                        <a:effectLst/>
                        <a:latin typeface="+mn-lt"/>
                      </a:endParaRPr>
                    </a:p>
                  </a:txBody>
                  <a:tcPr anchor="b">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85000"/>
                        </a:lnSpc>
                      </a:pPr>
                      <a:r>
                        <a:rPr lang="en-US" sz="1600" u="none" strike="noStrike" dirty="0" err="1">
                          <a:effectLst/>
                          <a:latin typeface="+mn-lt"/>
                        </a:rPr>
                        <a:t>Evolocumab</a:t>
                      </a:r>
                      <a:endParaRPr lang="en-US" sz="1600" u="none" strike="noStrike" dirty="0">
                        <a:effectLst/>
                        <a:latin typeface="+mn-lt"/>
                      </a:endParaRPr>
                    </a:p>
                    <a:p>
                      <a:pPr algn="ctr" fontAlgn="b">
                        <a:lnSpc>
                          <a:spcPct val="85000"/>
                        </a:lnSpc>
                      </a:pPr>
                      <a:r>
                        <a:rPr lang="en-US" sz="1600" u="none" strike="noStrike" dirty="0">
                          <a:effectLst/>
                          <a:latin typeface="+mn-lt"/>
                        </a:rPr>
                        <a:t>(n = 155)</a:t>
                      </a:r>
                      <a:endParaRPr lang="en-US" sz="1600" b="0" i="0" u="none" strike="noStrike" dirty="0">
                        <a:solidFill>
                          <a:srgbClr val="000000"/>
                        </a:solidFill>
                        <a:effectLst/>
                        <a:latin typeface="+mn-lt"/>
                      </a:endParaRPr>
                    </a:p>
                  </a:txBody>
                  <a:tcPr marL="0" marR="0"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85000"/>
                        </a:lnSpc>
                      </a:pPr>
                      <a:r>
                        <a:rPr lang="en-US" sz="1600" u="none" strike="noStrike" dirty="0">
                          <a:effectLst/>
                          <a:latin typeface="+mn-lt"/>
                        </a:rPr>
                        <a:t>Placebo</a:t>
                      </a:r>
                    </a:p>
                    <a:p>
                      <a:pPr algn="ctr" fontAlgn="b">
                        <a:lnSpc>
                          <a:spcPct val="85000"/>
                        </a:lnSpc>
                      </a:pPr>
                      <a:r>
                        <a:rPr lang="en-US" sz="1600" u="none" strike="noStrike" dirty="0">
                          <a:effectLst/>
                          <a:latin typeface="+mn-lt"/>
                        </a:rPr>
                        <a:t>(n = 152)</a:t>
                      </a:r>
                      <a:endParaRPr lang="en-US" sz="1600" b="0" i="0" u="none" strike="noStrike" dirty="0">
                        <a:solidFill>
                          <a:srgbClr val="000000"/>
                        </a:solidFill>
                        <a:effectLst/>
                        <a:latin typeface="+mn-lt"/>
                      </a:endParaRPr>
                    </a:p>
                  </a:txBody>
                  <a:tcPr marL="0" marR="0"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85000"/>
                        </a:lnSpc>
                      </a:pPr>
                      <a:r>
                        <a:rPr lang="en-US" sz="1600" u="none" strike="noStrike" dirty="0">
                          <a:effectLst/>
                          <a:latin typeface="+mn-lt"/>
                        </a:rPr>
                        <a:t>Mean </a:t>
                      </a:r>
                      <a:r>
                        <a:rPr lang="en-US" sz="1600" u="none" strike="noStrike" dirty="0" err="1">
                          <a:effectLst/>
                          <a:latin typeface="+mn-lt"/>
                        </a:rPr>
                        <a:t>difference</a:t>
                      </a:r>
                      <a:r>
                        <a:rPr lang="en-US" sz="1600" u="none" strike="noStrike" baseline="30000" dirty="0" err="1">
                          <a:effectLst/>
                          <a:latin typeface="+mn-lt"/>
                        </a:rPr>
                        <a:t>a</a:t>
                      </a:r>
                      <a:br>
                        <a:rPr lang="en-US" sz="1600" u="none" strike="noStrike" baseline="30000" dirty="0">
                          <a:effectLst/>
                          <a:latin typeface="+mn-lt"/>
                        </a:rPr>
                      </a:br>
                      <a:r>
                        <a:rPr lang="en-US" sz="1600" u="none" strike="noStrike" dirty="0">
                          <a:effectLst/>
                          <a:latin typeface="+mn-lt"/>
                        </a:rPr>
                        <a:t>(95% CI)</a:t>
                      </a:r>
                      <a:endParaRPr lang="en-US" sz="1600" b="0" i="0" u="none" strike="noStrike" dirty="0">
                        <a:solidFill>
                          <a:srgbClr val="000000"/>
                        </a:solidFill>
                        <a:effectLst/>
                        <a:latin typeface="+mn-lt"/>
                      </a:endParaRPr>
                    </a:p>
                  </a:txBody>
                  <a:tcPr marL="0" marR="0"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85000"/>
                        </a:lnSpc>
                      </a:pPr>
                      <a:r>
                        <a:rPr lang="en-US" sz="1600" u="none" strike="noStrike" dirty="0">
                          <a:effectLst/>
                          <a:latin typeface="+mn-lt"/>
                        </a:rPr>
                        <a:t>P-value</a:t>
                      </a:r>
                      <a:endParaRPr lang="en-US" sz="1600" b="0" i="0" u="none" strike="noStrike" dirty="0">
                        <a:solidFill>
                          <a:srgbClr val="000000"/>
                        </a:solidFill>
                        <a:effectLst/>
                        <a:latin typeface="+mn-lt"/>
                      </a:endParaRPr>
                    </a:p>
                  </a:txBody>
                  <a:tcPr marL="0" marR="0" anchor="b">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2859490"/>
                  </a:ext>
                </a:extLst>
              </a:tr>
              <a:tr h="599675">
                <a:tc>
                  <a:txBody>
                    <a:bodyPr/>
                    <a:lstStyle/>
                    <a:p>
                      <a:pPr algn="l" fontAlgn="b">
                        <a:lnSpc>
                          <a:spcPct val="85000"/>
                        </a:lnSpc>
                      </a:pPr>
                      <a:r>
                        <a:rPr lang="en-US" sz="1600" b="1" u="none" strike="noStrike" dirty="0">
                          <a:effectLst/>
                          <a:latin typeface="+mn-lt"/>
                        </a:rPr>
                        <a:t>Inflammatory biomarkers (change from baseline to week 8)</a:t>
                      </a:r>
                      <a:endParaRPr lang="en-US" sz="1600" b="1" i="0" u="none" strike="noStrike" dirty="0">
                        <a:solidFill>
                          <a:srgbClr val="000000"/>
                        </a:solidFill>
                        <a:effectLst/>
                        <a:latin typeface="+mn-lt"/>
                      </a:endParaRPr>
                    </a:p>
                  </a:txBody>
                  <a:tcPr marR="0" anchor="b">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endParaRPr lang="en-US" sz="1600" b="0" i="0" u="none" strike="noStrike" dirty="0">
                        <a:solidFill>
                          <a:srgbClr val="000000"/>
                        </a:solidFill>
                        <a:effectLst/>
                        <a:latin typeface="+mn-lt"/>
                      </a:endParaRPr>
                    </a:p>
                  </a:txBody>
                  <a:tcPr marL="0" marR="0"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endParaRPr lang="en-US" sz="1600" b="0" i="0" u="none" strike="noStrike" dirty="0">
                        <a:solidFill>
                          <a:srgbClr val="000000"/>
                        </a:solidFill>
                        <a:effectLst/>
                        <a:latin typeface="+mn-lt"/>
                      </a:endParaRPr>
                    </a:p>
                  </a:txBody>
                  <a:tcPr marL="0" marR="0"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endParaRPr lang="en-US" sz="1600" b="0" i="0" u="none" strike="noStrike">
                        <a:solidFill>
                          <a:srgbClr val="000000"/>
                        </a:solidFill>
                        <a:effectLst/>
                        <a:latin typeface="+mn-lt"/>
                      </a:endParaRPr>
                    </a:p>
                  </a:txBody>
                  <a:tcPr marL="0" marR="0"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endParaRPr lang="en-US" sz="1600" b="0" i="0" u="none" strike="noStrike">
                        <a:solidFill>
                          <a:srgbClr val="000000"/>
                        </a:solidFill>
                        <a:effectLst/>
                        <a:latin typeface="+mn-lt"/>
                      </a:endParaRPr>
                    </a:p>
                  </a:txBody>
                  <a:tcPr marL="0" marR="0" anchor="b">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97129747"/>
                  </a:ext>
                </a:extLst>
              </a:tr>
              <a:tr h="354025">
                <a:tc>
                  <a:txBody>
                    <a:bodyPr/>
                    <a:lstStyle/>
                    <a:p>
                      <a:pPr marL="182880" algn="l" fontAlgn="b">
                        <a:lnSpc>
                          <a:spcPct val="85000"/>
                        </a:lnSpc>
                      </a:pPr>
                      <a:r>
                        <a:rPr lang="en-US" sz="1600" b="0" u="none" strike="noStrike" dirty="0">
                          <a:effectLst/>
                          <a:latin typeface="+mn-lt"/>
                        </a:rPr>
                        <a:t>% Change </a:t>
                      </a:r>
                      <a:r>
                        <a:rPr lang="en-US" sz="1600" b="0" u="none" strike="noStrike" dirty="0" err="1">
                          <a:effectLst/>
                          <a:latin typeface="+mn-lt"/>
                        </a:rPr>
                        <a:t>hsCRP</a:t>
                      </a:r>
                      <a:endParaRPr lang="en-US" sz="1600" b="0" i="0" u="none" strike="noStrike" dirty="0">
                        <a:solidFill>
                          <a:srgbClr val="000000"/>
                        </a:solidFill>
                        <a:effectLst/>
                        <a:latin typeface="+mn-lt"/>
                      </a:endParaRPr>
                    </a:p>
                  </a:txBody>
                  <a:tcPr marR="0" anchor="b">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600" u="none" strike="noStrike" dirty="0">
                          <a:effectLst/>
                          <a:latin typeface="+mn-lt"/>
                        </a:rPr>
                        <a:t>-14.9±255.7</a:t>
                      </a:r>
                      <a:endParaRPr lang="en-US" sz="1600" b="0" i="0" u="none" strike="noStrike" dirty="0">
                        <a:solidFill>
                          <a:srgbClr val="000000"/>
                        </a:solidFill>
                        <a:effectLst/>
                        <a:latin typeface="+mn-lt"/>
                      </a:endParaRPr>
                    </a:p>
                  </a:txBody>
                  <a:tcPr marL="0" marR="0"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600" u="none" strike="noStrike" dirty="0">
                          <a:effectLst/>
                          <a:latin typeface="+mn-lt"/>
                        </a:rPr>
                        <a:t>-35.1±.111.7</a:t>
                      </a:r>
                      <a:endParaRPr lang="en-US" sz="1600" b="0" i="0" u="none" strike="noStrike" dirty="0">
                        <a:solidFill>
                          <a:srgbClr val="000000"/>
                        </a:solidFill>
                        <a:effectLst/>
                        <a:latin typeface="+mn-lt"/>
                      </a:endParaRPr>
                    </a:p>
                  </a:txBody>
                  <a:tcPr marL="0" marR="0"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600" u="none" strike="noStrike">
                          <a:effectLst/>
                          <a:latin typeface="+mn-lt"/>
                        </a:rPr>
                        <a:t>19.6 (-25.2 to 64.5)</a:t>
                      </a:r>
                      <a:endParaRPr lang="en-US" sz="1600" b="0" i="0" u="none" strike="noStrike">
                        <a:solidFill>
                          <a:srgbClr val="000000"/>
                        </a:solidFill>
                        <a:effectLst/>
                        <a:latin typeface="+mn-lt"/>
                      </a:endParaRPr>
                    </a:p>
                  </a:txBody>
                  <a:tcPr marL="0" marR="0"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600" u="none" strike="noStrike">
                          <a:effectLst/>
                          <a:latin typeface="+mn-lt"/>
                        </a:rPr>
                        <a:t>0.39</a:t>
                      </a:r>
                      <a:endParaRPr lang="en-US" sz="1600" b="0" i="0" u="none" strike="noStrike">
                        <a:solidFill>
                          <a:srgbClr val="000000"/>
                        </a:solidFill>
                        <a:effectLst/>
                        <a:latin typeface="+mn-lt"/>
                      </a:endParaRPr>
                    </a:p>
                  </a:txBody>
                  <a:tcPr marL="0" marR="0" anchor="b">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6876281"/>
                  </a:ext>
                </a:extLst>
              </a:tr>
              <a:tr h="354025">
                <a:tc>
                  <a:txBody>
                    <a:bodyPr/>
                    <a:lstStyle/>
                    <a:p>
                      <a:pPr marL="182880" algn="l" fontAlgn="b">
                        <a:lnSpc>
                          <a:spcPct val="85000"/>
                        </a:lnSpc>
                      </a:pPr>
                      <a:r>
                        <a:rPr lang="en-US" sz="1600" b="0" u="none" strike="noStrike" dirty="0" err="1">
                          <a:effectLst/>
                          <a:latin typeface="+mn-lt"/>
                        </a:rPr>
                        <a:t>hs</a:t>
                      </a:r>
                      <a:r>
                        <a:rPr lang="en-US" sz="1600" b="0" u="none" strike="noStrike" dirty="0">
                          <a:effectLst/>
                          <a:latin typeface="+mn-lt"/>
                        </a:rPr>
                        <a:t>-CRP level &lt;2 mg/L at week 8 (%)</a:t>
                      </a:r>
                      <a:endParaRPr lang="en-US" sz="1600" b="0" i="0" u="none" strike="noStrike" dirty="0">
                        <a:solidFill>
                          <a:srgbClr val="000000"/>
                        </a:solidFill>
                        <a:effectLst/>
                        <a:latin typeface="+mn-lt"/>
                      </a:endParaRPr>
                    </a:p>
                  </a:txBody>
                  <a:tcPr marR="0" anchor="b">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600" u="none" strike="noStrike">
                          <a:effectLst/>
                          <a:latin typeface="+mn-lt"/>
                        </a:rPr>
                        <a:t>0.688</a:t>
                      </a:r>
                      <a:endParaRPr lang="en-US" sz="1600" b="0" i="0" u="none" strike="noStrike">
                        <a:solidFill>
                          <a:srgbClr val="000000"/>
                        </a:solidFill>
                        <a:effectLst/>
                        <a:latin typeface="+mn-lt"/>
                      </a:endParaRPr>
                    </a:p>
                  </a:txBody>
                  <a:tcPr marL="0" marR="0"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600" u="none" strike="noStrike">
                          <a:effectLst/>
                          <a:latin typeface="+mn-lt"/>
                        </a:rPr>
                        <a:t>0.693</a:t>
                      </a:r>
                      <a:endParaRPr lang="en-US" sz="1600" b="0" i="0" u="none" strike="noStrike">
                        <a:solidFill>
                          <a:srgbClr val="000000"/>
                        </a:solidFill>
                        <a:effectLst/>
                        <a:latin typeface="+mn-lt"/>
                      </a:endParaRPr>
                    </a:p>
                  </a:txBody>
                  <a:tcPr marL="0" marR="0"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600" u="none" strike="noStrike" dirty="0">
                          <a:effectLst/>
                          <a:latin typeface="+mn-lt"/>
                        </a:rPr>
                        <a:t>-0.7 (-11.4 to 9.9)</a:t>
                      </a:r>
                      <a:endParaRPr lang="en-US" sz="1600" b="0" i="0" u="none" strike="noStrike" dirty="0">
                        <a:solidFill>
                          <a:srgbClr val="000000"/>
                        </a:solidFill>
                        <a:effectLst/>
                        <a:latin typeface="+mn-lt"/>
                      </a:endParaRPr>
                    </a:p>
                  </a:txBody>
                  <a:tcPr marL="0" marR="0"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600" u="none" strike="noStrike">
                          <a:effectLst/>
                          <a:latin typeface="+mn-lt"/>
                        </a:rPr>
                        <a:t>0.89</a:t>
                      </a:r>
                      <a:endParaRPr lang="en-US" sz="1600" b="0" i="0" u="none" strike="noStrike">
                        <a:solidFill>
                          <a:srgbClr val="000000"/>
                        </a:solidFill>
                        <a:effectLst/>
                        <a:latin typeface="+mn-lt"/>
                      </a:endParaRPr>
                    </a:p>
                  </a:txBody>
                  <a:tcPr marL="0" marR="0" anchor="b">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2051831"/>
                  </a:ext>
                </a:extLst>
              </a:tr>
              <a:tr h="354025">
                <a:tc>
                  <a:txBody>
                    <a:bodyPr/>
                    <a:lstStyle/>
                    <a:p>
                      <a:pPr marL="182880" algn="l" fontAlgn="b">
                        <a:lnSpc>
                          <a:spcPct val="85000"/>
                        </a:lnSpc>
                      </a:pPr>
                      <a:r>
                        <a:rPr lang="en-US" sz="1600" b="0" u="none" strike="noStrike" dirty="0">
                          <a:effectLst/>
                          <a:latin typeface="+mn-lt"/>
                        </a:rPr>
                        <a:t>Change in interleukin-1</a:t>
                      </a:r>
                      <a:r>
                        <a:rPr lang="el-GR" sz="1600" b="0" u="none" strike="noStrike" dirty="0">
                          <a:effectLst/>
                          <a:latin typeface="+mn-lt"/>
                        </a:rPr>
                        <a:t>β (</a:t>
                      </a:r>
                      <a:r>
                        <a:rPr lang="en-US" sz="1600" b="0" u="none" strike="noStrike" dirty="0" err="1">
                          <a:effectLst/>
                          <a:latin typeface="+mn-lt"/>
                        </a:rPr>
                        <a:t>pg</a:t>
                      </a:r>
                      <a:r>
                        <a:rPr lang="en-US" sz="1600" b="0" u="none" strike="noStrike" dirty="0">
                          <a:effectLst/>
                          <a:latin typeface="+mn-lt"/>
                        </a:rPr>
                        <a:t>/ml)</a:t>
                      </a:r>
                      <a:endParaRPr lang="en-US" sz="1600" b="0" i="0" u="none" strike="noStrike" dirty="0">
                        <a:solidFill>
                          <a:srgbClr val="000000"/>
                        </a:solidFill>
                        <a:effectLst/>
                        <a:latin typeface="+mn-lt"/>
                      </a:endParaRPr>
                    </a:p>
                  </a:txBody>
                  <a:tcPr marR="0" anchor="b">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600" u="none" strike="noStrike">
                          <a:effectLst/>
                          <a:latin typeface="+mn-lt"/>
                        </a:rPr>
                        <a:t>0.05±0.90</a:t>
                      </a:r>
                      <a:endParaRPr lang="en-US" sz="1600" b="0" i="0" u="none" strike="noStrike">
                        <a:solidFill>
                          <a:srgbClr val="000000"/>
                        </a:solidFill>
                        <a:effectLst/>
                        <a:latin typeface="+mn-lt"/>
                      </a:endParaRPr>
                    </a:p>
                  </a:txBody>
                  <a:tcPr marL="0" marR="0"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600" u="none" strike="noStrike">
                          <a:effectLst/>
                          <a:latin typeface="+mn-lt"/>
                        </a:rPr>
                        <a:t>-0.01±0.89</a:t>
                      </a:r>
                      <a:endParaRPr lang="en-US" sz="1600" b="0" i="0" u="none" strike="noStrike">
                        <a:solidFill>
                          <a:srgbClr val="000000"/>
                        </a:solidFill>
                        <a:effectLst/>
                        <a:latin typeface="+mn-lt"/>
                      </a:endParaRPr>
                    </a:p>
                  </a:txBody>
                  <a:tcPr marL="0" marR="0"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600" u="none" strike="noStrike" dirty="0">
                          <a:effectLst/>
                          <a:latin typeface="+mn-lt"/>
                        </a:rPr>
                        <a:t>0.06 (-0.14 to 0.27)</a:t>
                      </a:r>
                      <a:endParaRPr lang="en-US" sz="1600" b="0" i="0" u="none" strike="noStrike" dirty="0">
                        <a:solidFill>
                          <a:srgbClr val="000000"/>
                        </a:solidFill>
                        <a:effectLst/>
                        <a:latin typeface="+mn-lt"/>
                      </a:endParaRPr>
                    </a:p>
                  </a:txBody>
                  <a:tcPr marL="0" marR="0"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600" u="none" strike="noStrike">
                          <a:effectLst/>
                          <a:latin typeface="+mn-lt"/>
                        </a:rPr>
                        <a:t>0.53</a:t>
                      </a:r>
                      <a:endParaRPr lang="en-US" sz="1600" b="0" i="0" u="none" strike="noStrike">
                        <a:solidFill>
                          <a:srgbClr val="000000"/>
                        </a:solidFill>
                        <a:effectLst/>
                        <a:latin typeface="+mn-lt"/>
                      </a:endParaRPr>
                    </a:p>
                  </a:txBody>
                  <a:tcPr marL="0" marR="0" anchor="b">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950336"/>
                  </a:ext>
                </a:extLst>
              </a:tr>
              <a:tr h="354025">
                <a:tc>
                  <a:txBody>
                    <a:bodyPr/>
                    <a:lstStyle/>
                    <a:p>
                      <a:pPr marL="182880" algn="l" fontAlgn="b">
                        <a:lnSpc>
                          <a:spcPct val="85000"/>
                        </a:lnSpc>
                      </a:pPr>
                      <a:r>
                        <a:rPr lang="en-US" sz="1600" b="0" u="none" strike="noStrike" dirty="0">
                          <a:effectLst/>
                          <a:latin typeface="+mn-lt"/>
                        </a:rPr>
                        <a:t>Change in interleukin 6 (</a:t>
                      </a:r>
                      <a:r>
                        <a:rPr lang="en-US" sz="1600" b="0" u="none" strike="noStrike" dirty="0" err="1">
                          <a:effectLst/>
                          <a:latin typeface="+mn-lt"/>
                        </a:rPr>
                        <a:t>pg</a:t>
                      </a:r>
                      <a:r>
                        <a:rPr lang="en-US" sz="1600" b="0" u="none" strike="noStrike" dirty="0">
                          <a:effectLst/>
                          <a:latin typeface="+mn-lt"/>
                        </a:rPr>
                        <a:t>/ml)</a:t>
                      </a:r>
                      <a:endParaRPr lang="en-US" sz="1600" b="0" i="0" u="none" strike="noStrike" dirty="0">
                        <a:solidFill>
                          <a:srgbClr val="000000"/>
                        </a:solidFill>
                        <a:effectLst/>
                        <a:latin typeface="+mn-lt"/>
                      </a:endParaRPr>
                    </a:p>
                  </a:txBody>
                  <a:tcPr marR="0" anchor="b">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600" u="none" strike="noStrike">
                          <a:effectLst/>
                          <a:latin typeface="+mn-lt"/>
                        </a:rPr>
                        <a:t>9.95±14.62</a:t>
                      </a:r>
                      <a:endParaRPr lang="en-US" sz="1600" b="0" i="0" u="none" strike="noStrike">
                        <a:solidFill>
                          <a:srgbClr val="000000"/>
                        </a:solidFill>
                        <a:effectLst/>
                        <a:latin typeface="+mn-lt"/>
                      </a:endParaRPr>
                    </a:p>
                  </a:txBody>
                  <a:tcPr marL="0" marR="0"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600" u="none" strike="noStrike" dirty="0">
                          <a:effectLst/>
                          <a:latin typeface="+mn-lt"/>
                        </a:rPr>
                        <a:t>9.34.±.15.23</a:t>
                      </a:r>
                      <a:endParaRPr lang="en-US" sz="1600" b="0" i="0" u="none" strike="noStrike" dirty="0">
                        <a:solidFill>
                          <a:srgbClr val="000000"/>
                        </a:solidFill>
                        <a:effectLst/>
                        <a:latin typeface="+mn-lt"/>
                      </a:endParaRPr>
                    </a:p>
                  </a:txBody>
                  <a:tcPr marL="0" marR="0"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600" u="none" strike="noStrike" dirty="0">
                          <a:effectLst/>
                          <a:latin typeface="+mn-lt"/>
                        </a:rPr>
                        <a:t>0.59 (-2.87 to 4.05)</a:t>
                      </a:r>
                      <a:endParaRPr lang="en-US" sz="1600" b="0" i="0" u="none" strike="noStrike" dirty="0">
                        <a:solidFill>
                          <a:srgbClr val="000000"/>
                        </a:solidFill>
                        <a:effectLst/>
                        <a:latin typeface="+mn-lt"/>
                      </a:endParaRPr>
                    </a:p>
                  </a:txBody>
                  <a:tcPr marL="0" marR="0"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600" u="none" strike="noStrike" dirty="0">
                          <a:effectLst/>
                          <a:latin typeface="+mn-lt"/>
                        </a:rPr>
                        <a:t>0.74</a:t>
                      </a:r>
                      <a:endParaRPr lang="en-US" sz="1600" b="0" i="0" u="none" strike="noStrike" dirty="0">
                        <a:solidFill>
                          <a:srgbClr val="000000"/>
                        </a:solidFill>
                        <a:effectLst/>
                        <a:latin typeface="+mn-lt"/>
                      </a:endParaRPr>
                    </a:p>
                  </a:txBody>
                  <a:tcPr marL="0" marR="0" anchor="b">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1348535"/>
                  </a:ext>
                </a:extLst>
              </a:tr>
            </a:tbl>
          </a:graphicData>
        </a:graphic>
      </p:graphicFrame>
    </p:spTree>
    <p:extLst>
      <p:ext uri="{BB962C8B-B14F-4D97-AF65-F5344CB8AC3E}">
        <p14:creationId xmlns:p14="http://schemas.microsoft.com/office/powerpoint/2010/main" val="2500574132"/>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AC751-09AF-4460-A69B-34283D373CA1}"/>
              </a:ext>
            </a:extLst>
          </p:cNvPr>
          <p:cNvSpPr>
            <a:spLocks noGrp="1"/>
          </p:cNvSpPr>
          <p:nvPr>
            <p:ph type="title"/>
          </p:nvPr>
        </p:nvSpPr>
        <p:spPr>
          <a:xfrm>
            <a:off x="787526" y="36576"/>
            <a:ext cx="10826496" cy="1097280"/>
          </a:xfrm>
        </p:spPr>
        <p:txBody>
          <a:bodyPr/>
          <a:lstStyle/>
          <a:p>
            <a:r>
              <a:rPr lang="en-US" dirty="0"/>
              <a:t>ACS Phase and New Treatment Paradigms to Consider </a:t>
            </a:r>
          </a:p>
        </p:txBody>
      </p:sp>
      <p:sp>
        <p:nvSpPr>
          <p:cNvPr id="29" name="Explosion: 14 Points 28">
            <a:extLst>
              <a:ext uri="{FF2B5EF4-FFF2-40B4-BE49-F238E27FC236}">
                <a16:creationId xmlns:a16="http://schemas.microsoft.com/office/drawing/2014/main" id="{FA2EBC4F-B21F-41E6-8A06-B06FA84D8310}"/>
              </a:ext>
            </a:extLst>
          </p:cNvPr>
          <p:cNvSpPr/>
          <p:nvPr/>
        </p:nvSpPr>
        <p:spPr>
          <a:xfrm>
            <a:off x="2205169" y="1230563"/>
            <a:ext cx="1057847" cy="827567"/>
          </a:xfrm>
          <a:prstGeom prst="irregularSeal2">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z="1600" b="1" dirty="0"/>
              <a:t>ACS</a:t>
            </a:r>
          </a:p>
        </p:txBody>
      </p:sp>
      <p:grpSp>
        <p:nvGrpSpPr>
          <p:cNvPr id="58" name="Group 57">
            <a:extLst>
              <a:ext uri="{FF2B5EF4-FFF2-40B4-BE49-F238E27FC236}">
                <a16:creationId xmlns:a16="http://schemas.microsoft.com/office/drawing/2014/main" id="{A775336D-735A-4425-9A6B-1E5D19856CC9}"/>
              </a:ext>
            </a:extLst>
          </p:cNvPr>
          <p:cNvGrpSpPr/>
          <p:nvPr/>
        </p:nvGrpSpPr>
        <p:grpSpPr>
          <a:xfrm>
            <a:off x="1638417" y="1142800"/>
            <a:ext cx="7452236" cy="3003117"/>
            <a:chOff x="1638417" y="1303909"/>
            <a:chExt cx="7452236" cy="3003117"/>
          </a:xfrm>
        </p:grpSpPr>
        <p:sp>
          <p:nvSpPr>
            <p:cNvPr id="5" name="Rectangle 4">
              <a:extLst>
                <a:ext uri="{FF2B5EF4-FFF2-40B4-BE49-F238E27FC236}">
                  <a16:creationId xmlns:a16="http://schemas.microsoft.com/office/drawing/2014/main" id="{C55E1B06-6588-42FD-92F6-0B83953A291F}"/>
                </a:ext>
              </a:extLst>
            </p:cNvPr>
            <p:cNvSpPr/>
            <p:nvPr/>
          </p:nvSpPr>
          <p:spPr>
            <a:xfrm>
              <a:off x="3017588" y="2140340"/>
              <a:ext cx="4978908" cy="68557"/>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7" name="TextBox 16">
              <a:extLst>
                <a:ext uri="{FF2B5EF4-FFF2-40B4-BE49-F238E27FC236}">
                  <a16:creationId xmlns:a16="http://schemas.microsoft.com/office/drawing/2014/main" id="{8199431E-C937-4B48-A297-9B9505E8F66D}"/>
                </a:ext>
              </a:extLst>
            </p:cNvPr>
            <p:cNvSpPr txBox="1"/>
            <p:nvPr/>
          </p:nvSpPr>
          <p:spPr>
            <a:xfrm>
              <a:off x="1638417" y="2763668"/>
              <a:ext cx="3147053" cy="1069106"/>
            </a:xfrm>
            <a:prstGeom prst="rect">
              <a:avLst/>
            </a:prstGeom>
            <a:solidFill>
              <a:srgbClr val="00B0F0"/>
            </a:solidFill>
          </p:spPr>
          <p:txBody>
            <a:bodyPr wrap="square" lIns="91440" tIns="91440" rIns="91440" bIns="91440" rtlCol="0" anchor="ctr">
              <a:noAutofit/>
            </a:bodyPr>
            <a:lstStyle/>
            <a:p>
              <a:pPr algn="ctr">
                <a:lnSpc>
                  <a:spcPct val="85000"/>
                </a:lnSpc>
                <a:spcBef>
                  <a:spcPts val="300"/>
                </a:spcBef>
              </a:pPr>
              <a:r>
                <a:rPr lang="en-US" sz="1600" b="1" dirty="0">
                  <a:solidFill>
                    <a:schemeClr val="bg1"/>
                  </a:solidFill>
                </a:rPr>
                <a:t>Standard of Care</a:t>
              </a:r>
            </a:p>
            <a:p>
              <a:pPr marL="171450" indent="-171450">
                <a:lnSpc>
                  <a:spcPct val="85000"/>
                </a:lnSpc>
                <a:spcBef>
                  <a:spcPts val="300"/>
                </a:spcBef>
                <a:buFont typeface="Arial" panose="020B0604020202020204" pitchFamily="34" charset="0"/>
                <a:buChar char="•"/>
              </a:pPr>
              <a:r>
                <a:rPr lang="en-US" sz="1600" dirty="0">
                  <a:solidFill>
                    <a:schemeClr val="bg1"/>
                  </a:solidFill>
                </a:rPr>
                <a:t>Reperfusion/revascularization</a:t>
              </a:r>
            </a:p>
            <a:p>
              <a:pPr marL="171450" indent="-171450">
                <a:lnSpc>
                  <a:spcPct val="85000"/>
                </a:lnSpc>
                <a:spcBef>
                  <a:spcPts val="300"/>
                </a:spcBef>
                <a:buFont typeface="Arial" panose="020B0604020202020204" pitchFamily="34" charset="0"/>
                <a:buChar char="•"/>
              </a:pPr>
              <a:r>
                <a:rPr lang="en-US" sz="1600" dirty="0">
                  <a:solidFill>
                    <a:schemeClr val="bg1"/>
                  </a:solidFill>
                </a:rPr>
                <a:t>Aspirin</a:t>
              </a:r>
            </a:p>
            <a:p>
              <a:pPr marL="171450" indent="-171450">
                <a:lnSpc>
                  <a:spcPct val="85000"/>
                </a:lnSpc>
                <a:spcBef>
                  <a:spcPts val="300"/>
                </a:spcBef>
                <a:buFont typeface="Arial" panose="020B0604020202020204" pitchFamily="34" charset="0"/>
                <a:buChar char="•"/>
              </a:pPr>
              <a:r>
                <a:rPr lang="en-US" sz="1600" dirty="0">
                  <a:solidFill>
                    <a:schemeClr val="bg1"/>
                  </a:solidFill>
                </a:rPr>
                <a:t>Potent P2Y12 inhibition</a:t>
              </a:r>
            </a:p>
          </p:txBody>
        </p:sp>
        <p:grpSp>
          <p:nvGrpSpPr>
            <p:cNvPr id="23" name="Group 22">
              <a:extLst>
                <a:ext uri="{FF2B5EF4-FFF2-40B4-BE49-F238E27FC236}">
                  <a16:creationId xmlns:a16="http://schemas.microsoft.com/office/drawing/2014/main" id="{EED4E2FC-7858-44FA-90FF-0EA5E7E857A2}"/>
                </a:ext>
              </a:extLst>
            </p:cNvPr>
            <p:cNvGrpSpPr/>
            <p:nvPr/>
          </p:nvGrpSpPr>
          <p:grpSpPr>
            <a:xfrm>
              <a:off x="3211944" y="1303909"/>
              <a:ext cx="4640593" cy="769927"/>
              <a:chOff x="5032940" y="1292461"/>
              <a:chExt cx="2570056" cy="1133350"/>
            </a:xfrm>
          </p:grpSpPr>
          <p:sp>
            <p:nvSpPr>
              <p:cNvPr id="6" name="TextBox 5">
                <a:extLst>
                  <a:ext uri="{FF2B5EF4-FFF2-40B4-BE49-F238E27FC236}">
                    <a16:creationId xmlns:a16="http://schemas.microsoft.com/office/drawing/2014/main" id="{ECDCC955-585E-4BC2-A0D7-D8F0F1BA58FF}"/>
                  </a:ext>
                </a:extLst>
              </p:cNvPr>
              <p:cNvSpPr txBox="1"/>
              <p:nvPr/>
            </p:nvSpPr>
            <p:spPr>
              <a:xfrm>
                <a:off x="5672053" y="1292461"/>
                <a:ext cx="1307872" cy="860802"/>
              </a:xfrm>
              <a:prstGeom prst="rect">
                <a:avLst/>
              </a:prstGeom>
              <a:noFill/>
            </p:spPr>
            <p:txBody>
              <a:bodyPr wrap="none" rtlCol="0" anchor="b">
                <a:spAutoFit/>
              </a:bodyPr>
              <a:lstStyle/>
              <a:p>
                <a:pPr algn="ctr"/>
                <a:r>
                  <a:rPr lang="en-US" sz="1600" b="1" dirty="0"/>
                  <a:t>Early post-ACS period</a:t>
                </a:r>
              </a:p>
              <a:p>
                <a:pPr algn="ctr"/>
                <a:r>
                  <a:rPr lang="en-US" sz="1600" dirty="0"/>
                  <a:t>(Highest vulnerability)</a:t>
                </a:r>
              </a:p>
            </p:txBody>
          </p:sp>
          <p:sp>
            <p:nvSpPr>
              <p:cNvPr id="18" name="Right Brace 17">
                <a:extLst>
                  <a:ext uri="{FF2B5EF4-FFF2-40B4-BE49-F238E27FC236}">
                    <a16:creationId xmlns:a16="http://schemas.microsoft.com/office/drawing/2014/main" id="{582B666E-B8D1-4AFF-AB8B-729694569B38}"/>
                  </a:ext>
                </a:extLst>
              </p:cNvPr>
              <p:cNvSpPr/>
              <p:nvPr/>
            </p:nvSpPr>
            <p:spPr>
              <a:xfrm rot="16200000">
                <a:off x="6174615" y="997430"/>
                <a:ext cx="286706" cy="2570056"/>
              </a:xfrm>
              <a:prstGeom prst="rightBrace">
                <a:avLst>
                  <a:gd name="adj1" fmla="val 44367"/>
                  <a:gd name="adj2" fmla="val 50000"/>
                </a:avLst>
              </a:prstGeom>
              <a:ln w="28575">
                <a:solidFill>
                  <a:schemeClr val="accent4"/>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00"/>
              </a:p>
            </p:txBody>
          </p:sp>
        </p:grpSp>
        <p:sp>
          <p:nvSpPr>
            <p:cNvPr id="24" name="Isosceles Triangle 23">
              <a:extLst>
                <a:ext uri="{FF2B5EF4-FFF2-40B4-BE49-F238E27FC236}">
                  <a16:creationId xmlns:a16="http://schemas.microsoft.com/office/drawing/2014/main" id="{527960A2-F52C-402B-BB52-8846522297DE}"/>
                </a:ext>
              </a:extLst>
            </p:cNvPr>
            <p:cNvSpPr/>
            <p:nvPr/>
          </p:nvSpPr>
          <p:spPr>
            <a:xfrm>
              <a:off x="2948258" y="2219239"/>
              <a:ext cx="525204" cy="218074"/>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5" name="Isosceles Triangle 24">
              <a:extLst>
                <a:ext uri="{FF2B5EF4-FFF2-40B4-BE49-F238E27FC236}">
                  <a16:creationId xmlns:a16="http://schemas.microsoft.com/office/drawing/2014/main" id="{97802392-B174-4964-95AB-2F9271B66FAC}"/>
                </a:ext>
              </a:extLst>
            </p:cNvPr>
            <p:cNvSpPr/>
            <p:nvPr/>
          </p:nvSpPr>
          <p:spPr>
            <a:xfrm>
              <a:off x="7589935" y="2219239"/>
              <a:ext cx="525204" cy="218074"/>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6" name="TextBox 25">
              <a:extLst>
                <a:ext uri="{FF2B5EF4-FFF2-40B4-BE49-F238E27FC236}">
                  <a16:creationId xmlns:a16="http://schemas.microsoft.com/office/drawing/2014/main" id="{421CEDBA-4110-4476-A64A-B66CAF5C7FFA}"/>
                </a:ext>
              </a:extLst>
            </p:cNvPr>
            <p:cNvSpPr txBox="1"/>
            <p:nvPr/>
          </p:nvSpPr>
          <p:spPr>
            <a:xfrm>
              <a:off x="1946213" y="2425114"/>
              <a:ext cx="2531462" cy="338554"/>
            </a:xfrm>
            <a:prstGeom prst="rect">
              <a:avLst/>
            </a:prstGeom>
            <a:noFill/>
          </p:spPr>
          <p:txBody>
            <a:bodyPr wrap="square" rtlCol="0" anchor="t">
              <a:spAutoFit/>
            </a:bodyPr>
            <a:lstStyle/>
            <a:p>
              <a:pPr algn="ctr"/>
              <a:r>
                <a:rPr lang="en-US" sz="1600" b="1" dirty="0"/>
                <a:t>Acute phase </a:t>
              </a:r>
              <a:r>
                <a:rPr lang="en-US" sz="1600" dirty="0"/>
                <a:t>(in-hospital)</a:t>
              </a:r>
            </a:p>
          </p:txBody>
        </p:sp>
        <p:sp>
          <p:nvSpPr>
            <p:cNvPr id="27" name="TextBox 26">
              <a:extLst>
                <a:ext uri="{FF2B5EF4-FFF2-40B4-BE49-F238E27FC236}">
                  <a16:creationId xmlns:a16="http://schemas.microsoft.com/office/drawing/2014/main" id="{849538D0-EE27-42E0-A926-2FEE36887C89}"/>
                </a:ext>
              </a:extLst>
            </p:cNvPr>
            <p:cNvSpPr txBox="1"/>
            <p:nvPr/>
          </p:nvSpPr>
          <p:spPr>
            <a:xfrm>
              <a:off x="7366667" y="2425114"/>
              <a:ext cx="971740" cy="338554"/>
            </a:xfrm>
            <a:prstGeom prst="rect">
              <a:avLst/>
            </a:prstGeom>
            <a:noFill/>
          </p:spPr>
          <p:txBody>
            <a:bodyPr wrap="square" rtlCol="0" anchor="t">
              <a:spAutoFit/>
            </a:bodyPr>
            <a:lstStyle/>
            <a:p>
              <a:pPr algn="ctr"/>
              <a:r>
                <a:rPr lang="en-US" sz="1600" b="1" dirty="0"/>
                <a:t>8 weeks</a:t>
              </a:r>
              <a:endParaRPr lang="en-US" sz="1600" dirty="0"/>
            </a:p>
          </p:txBody>
        </p:sp>
        <p:sp>
          <p:nvSpPr>
            <p:cNvPr id="28" name="TextBox 27">
              <a:extLst>
                <a:ext uri="{FF2B5EF4-FFF2-40B4-BE49-F238E27FC236}">
                  <a16:creationId xmlns:a16="http://schemas.microsoft.com/office/drawing/2014/main" id="{4BF72243-6BA5-49FF-AF9C-759F2D59A010}"/>
                </a:ext>
              </a:extLst>
            </p:cNvPr>
            <p:cNvSpPr txBox="1"/>
            <p:nvPr/>
          </p:nvSpPr>
          <p:spPr>
            <a:xfrm>
              <a:off x="6426200" y="2763668"/>
              <a:ext cx="2664453" cy="1069106"/>
            </a:xfrm>
            <a:prstGeom prst="rect">
              <a:avLst/>
            </a:prstGeom>
            <a:solidFill>
              <a:srgbClr val="00B0F0"/>
            </a:solidFill>
          </p:spPr>
          <p:txBody>
            <a:bodyPr wrap="square" lIns="91440" tIns="91440" rIns="91440" bIns="91440" rtlCol="0" anchor="ctr">
              <a:noAutofit/>
            </a:bodyPr>
            <a:lstStyle/>
            <a:p>
              <a:pPr marL="742950" algn="ctr">
                <a:lnSpc>
                  <a:spcPct val="85000"/>
                </a:lnSpc>
                <a:spcBef>
                  <a:spcPts val="300"/>
                </a:spcBef>
              </a:pPr>
              <a:r>
                <a:rPr lang="en-US" sz="1600" b="1" dirty="0">
                  <a:solidFill>
                    <a:schemeClr val="bg1"/>
                  </a:solidFill>
                </a:rPr>
                <a:t>Attainment of LDL-C target </a:t>
              </a:r>
              <a:br>
                <a:rPr lang="en-US" sz="1600" b="1" dirty="0">
                  <a:solidFill>
                    <a:schemeClr val="bg1"/>
                  </a:solidFill>
                </a:rPr>
              </a:br>
              <a:r>
                <a:rPr lang="en-US" sz="1600" b="1" dirty="0">
                  <a:solidFill>
                    <a:schemeClr val="bg1"/>
                  </a:solidFill>
                </a:rPr>
                <a:t>&lt;1.8 mmol/L</a:t>
              </a:r>
              <a:endParaRPr lang="en-US" sz="1600" dirty="0">
                <a:solidFill>
                  <a:schemeClr val="bg1"/>
                </a:solidFill>
              </a:endParaRPr>
            </a:p>
          </p:txBody>
        </p:sp>
        <p:pic>
          <p:nvPicPr>
            <p:cNvPr id="31" name="Graphic 30" descr="Bullseye">
              <a:extLst>
                <a:ext uri="{FF2B5EF4-FFF2-40B4-BE49-F238E27FC236}">
                  <a16:creationId xmlns:a16="http://schemas.microsoft.com/office/drawing/2014/main" id="{986319D5-57FE-4F8B-9EA9-9CC32D88746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26200" y="2826722"/>
              <a:ext cx="947176" cy="947176"/>
            </a:xfrm>
            <a:prstGeom prst="rect">
              <a:avLst/>
            </a:prstGeom>
          </p:spPr>
        </p:pic>
        <p:sp>
          <p:nvSpPr>
            <p:cNvPr id="32" name="Plus Sign 31">
              <a:extLst>
                <a:ext uri="{FF2B5EF4-FFF2-40B4-BE49-F238E27FC236}">
                  <a16:creationId xmlns:a16="http://schemas.microsoft.com/office/drawing/2014/main" id="{E94D5640-63E2-4D2A-B0D8-CE5FB0597ACA}"/>
                </a:ext>
              </a:extLst>
            </p:cNvPr>
            <p:cNvSpPr/>
            <p:nvPr/>
          </p:nvSpPr>
          <p:spPr>
            <a:xfrm>
              <a:off x="3068181" y="3832774"/>
              <a:ext cx="474252" cy="474252"/>
            </a:xfrm>
            <a:prstGeom prst="mathPlus">
              <a:avLst>
                <a:gd name="adj1" fmla="val 17589"/>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sp>
        <p:nvSpPr>
          <p:cNvPr id="38" name="TextBox 37">
            <a:extLst>
              <a:ext uri="{FF2B5EF4-FFF2-40B4-BE49-F238E27FC236}">
                <a16:creationId xmlns:a16="http://schemas.microsoft.com/office/drawing/2014/main" id="{254A3B19-F8CA-4292-8473-7728F5273F1A}"/>
              </a:ext>
            </a:extLst>
          </p:cNvPr>
          <p:cNvSpPr txBox="1"/>
          <p:nvPr/>
        </p:nvSpPr>
        <p:spPr>
          <a:xfrm>
            <a:off x="1096382" y="5396192"/>
            <a:ext cx="4525120" cy="1069106"/>
          </a:xfrm>
          <a:prstGeom prst="rect">
            <a:avLst/>
          </a:prstGeom>
          <a:noFill/>
        </p:spPr>
        <p:txBody>
          <a:bodyPr wrap="square" lIns="91440" tIns="91440" rIns="91440" bIns="91440" rtlCol="0" anchor="ctr">
            <a:noAutofit/>
          </a:bodyPr>
          <a:lstStyle/>
          <a:p>
            <a:pPr>
              <a:lnSpc>
                <a:spcPct val="85000"/>
              </a:lnSpc>
              <a:spcBef>
                <a:spcPts val="300"/>
              </a:spcBef>
            </a:pPr>
            <a:r>
              <a:rPr lang="en-US" sz="1400" b="1" dirty="0"/>
              <a:t>Patients with elevated LDL-C at baseline</a:t>
            </a:r>
          </a:p>
          <a:p>
            <a:pPr marL="171450" indent="-171450">
              <a:lnSpc>
                <a:spcPct val="85000"/>
              </a:lnSpc>
              <a:spcBef>
                <a:spcPts val="300"/>
              </a:spcBef>
              <a:buFont typeface="Arial" panose="020B0604020202020204" pitchFamily="34" charset="0"/>
              <a:buChar char="•"/>
            </a:pPr>
            <a:r>
              <a:rPr lang="en-US" sz="1400" dirty="0"/>
              <a:t>≥3.2 mmol/L on no statin</a:t>
            </a:r>
          </a:p>
          <a:p>
            <a:pPr marL="171450" indent="-171450">
              <a:lnSpc>
                <a:spcPct val="85000"/>
              </a:lnSpc>
              <a:spcBef>
                <a:spcPts val="300"/>
              </a:spcBef>
              <a:buFont typeface="Arial" panose="020B0604020202020204" pitchFamily="34" charset="0"/>
              <a:buChar char="•"/>
            </a:pPr>
            <a:r>
              <a:rPr lang="en-US" sz="1400" dirty="0"/>
              <a:t>≥2.3 mmol/L on low/moderate intensity statin</a:t>
            </a:r>
          </a:p>
          <a:p>
            <a:pPr marL="171450" indent="-171450">
              <a:lnSpc>
                <a:spcPct val="85000"/>
              </a:lnSpc>
              <a:spcBef>
                <a:spcPts val="300"/>
              </a:spcBef>
              <a:buFont typeface="Arial" panose="020B0604020202020204" pitchFamily="34" charset="0"/>
              <a:buChar char="•"/>
            </a:pPr>
            <a:r>
              <a:rPr lang="en-US" sz="1400" dirty="0"/>
              <a:t>≥1.8 mmol/L on high-intensity statin</a:t>
            </a:r>
          </a:p>
        </p:txBody>
      </p:sp>
      <p:grpSp>
        <p:nvGrpSpPr>
          <p:cNvPr id="57" name="Group 56">
            <a:extLst>
              <a:ext uri="{FF2B5EF4-FFF2-40B4-BE49-F238E27FC236}">
                <a16:creationId xmlns:a16="http://schemas.microsoft.com/office/drawing/2014/main" id="{F347B577-0196-41D9-B14E-81DF2127D015}"/>
              </a:ext>
            </a:extLst>
          </p:cNvPr>
          <p:cNvGrpSpPr/>
          <p:nvPr/>
        </p:nvGrpSpPr>
        <p:grpSpPr>
          <a:xfrm>
            <a:off x="383134" y="3786374"/>
            <a:ext cx="11427865" cy="2105496"/>
            <a:chOff x="383134" y="3773897"/>
            <a:chExt cx="11427865" cy="2105496"/>
          </a:xfrm>
        </p:grpSpPr>
        <p:sp>
          <p:nvSpPr>
            <p:cNvPr id="33" name="TextBox 32">
              <a:extLst>
                <a:ext uri="{FF2B5EF4-FFF2-40B4-BE49-F238E27FC236}">
                  <a16:creationId xmlns:a16="http://schemas.microsoft.com/office/drawing/2014/main" id="{49DA3889-BC3A-4225-B9EE-AB3EF320D9E2}"/>
                </a:ext>
              </a:extLst>
            </p:cNvPr>
            <p:cNvSpPr txBox="1"/>
            <p:nvPr/>
          </p:nvSpPr>
          <p:spPr>
            <a:xfrm>
              <a:off x="2205169" y="4108999"/>
              <a:ext cx="2013548" cy="488950"/>
            </a:xfrm>
            <a:prstGeom prst="rect">
              <a:avLst/>
            </a:prstGeom>
            <a:solidFill>
              <a:schemeClr val="accent1"/>
            </a:solidFill>
          </p:spPr>
          <p:txBody>
            <a:bodyPr wrap="square" lIns="91440" tIns="91440" rIns="91440" bIns="91440" rtlCol="0" anchor="ctr">
              <a:noAutofit/>
            </a:bodyPr>
            <a:lstStyle/>
            <a:p>
              <a:pPr algn="ctr">
                <a:lnSpc>
                  <a:spcPct val="85000"/>
                </a:lnSpc>
                <a:spcBef>
                  <a:spcPts val="600"/>
                </a:spcBef>
              </a:pPr>
              <a:r>
                <a:rPr lang="en-US" sz="1600" b="1" dirty="0">
                  <a:solidFill>
                    <a:schemeClr val="bg1"/>
                  </a:solidFill>
                </a:rPr>
                <a:t>Intensive statin + </a:t>
              </a:r>
              <a:br>
                <a:rPr lang="en-US" sz="1600" b="1" dirty="0">
                  <a:solidFill>
                    <a:schemeClr val="bg1"/>
                  </a:solidFill>
                </a:rPr>
              </a:br>
              <a:r>
                <a:rPr lang="en-US" sz="1600" b="1" dirty="0">
                  <a:solidFill>
                    <a:schemeClr val="bg1"/>
                  </a:solidFill>
                </a:rPr>
                <a:t>Placebo SC</a:t>
              </a:r>
            </a:p>
          </p:txBody>
        </p:sp>
        <p:sp>
          <p:nvSpPr>
            <p:cNvPr id="35" name="Rectangle 34">
              <a:extLst>
                <a:ext uri="{FF2B5EF4-FFF2-40B4-BE49-F238E27FC236}">
                  <a16:creationId xmlns:a16="http://schemas.microsoft.com/office/drawing/2014/main" id="{3A412784-5F51-4100-BE04-C57DF07EAE21}"/>
                </a:ext>
              </a:extLst>
            </p:cNvPr>
            <p:cNvSpPr/>
            <p:nvPr/>
          </p:nvSpPr>
          <p:spPr>
            <a:xfrm>
              <a:off x="632503" y="4087040"/>
              <a:ext cx="1435100" cy="510909"/>
            </a:xfrm>
            <a:prstGeom prst="rect">
              <a:avLst/>
            </a:prstGeom>
          </p:spPr>
          <p:txBody>
            <a:bodyPr wrap="square">
              <a:spAutoFit/>
            </a:bodyPr>
            <a:lstStyle/>
            <a:p>
              <a:pPr algn="r">
                <a:lnSpc>
                  <a:spcPct val="85000"/>
                </a:lnSpc>
              </a:pPr>
              <a:r>
                <a:rPr lang="en-US" sz="1600" b="1" dirty="0">
                  <a:solidFill>
                    <a:schemeClr val="accent1"/>
                  </a:solidFill>
                </a:rPr>
                <a:t>Current Paradigm</a:t>
              </a:r>
            </a:p>
          </p:txBody>
        </p:sp>
        <p:sp>
          <p:nvSpPr>
            <p:cNvPr id="36" name="TextBox 35">
              <a:extLst>
                <a:ext uri="{FF2B5EF4-FFF2-40B4-BE49-F238E27FC236}">
                  <a16:creationId xmlns:a16="http://schemas.microsoft.com/office/drawing/2014/main" id="{C2A04558-1B2D-4457-9717-B0867D397083}"/>
                </a:ext>
              </a:extLst>
            </p:cNvPr>
            <p:cNvSpPr txBox="1"/>
            <p:nvPr/>
          </p:nvSpPr>
          <p:spPr>
            <a:xfrm>
              <a:off x="2216150" y="4898372"/>
              <a:ext cx="2013548" cy="488950"/>
            </a:xfrm>
            <a:prstGeom prst="rect">
              <a:avLst/>
            </a:prstGeom>
            <a:solidFill>
              <a:schemeClr val="accent5"/>
            </a:solidFill>
          </p:spPr>
          <p:txBody>
            <a:bodyPr wrap="square" lIns="91440" tIns="91440" rIns="91440" bIns="91440" rtlCol="0" anchor="ctr">
              <a:noAutofit/>
            </a:bodyPr>
            <a:lstStyle/>
            <a:p>
              <a:pPr algn="ctr">
                <a:lnSpc>
                  <a:spcPct val="85000"/>
                </a:lnSpc>
                <a:spcBef>
                  <a:spcPts val="600"/>
                </a:spcBef>
              </a:pPr>
              <a:r>
                <a:rPr lang="en-US" sz="1600" b="1" dirty="0">
                  <a:solidFill>
                    <a:schemeClr val="bg1"/>
                  </a:solidFill>
                </a:rPr>
                <a:t>Intensive statin + </a:t>
              </a:r>
              <a:br>
                <a:rPr lang="en-US" sz="1600" b="1" dirty="0">
                  <a:solidFill>
                    <a:schemeClr val="bg1"/>
                  </a:solidFill>
                </a:rPr>
              </a:br>
              <a:r>
                <a:rPr lang="en-US" sz="1600" b="1" dirty="0" err="1">
                  <a:solidFill>
                    <a:schemeClr val="bg1"/>
                  </a:solidFill>
                </a:rPr>
                <a:t>Evolocumab</a:t>
              </a:r>
              <a:endParaRPr lang="en-US" sz="1600" b="1" dirty="0">
                <a:solidFill>
                  <a:schemeClr val="bg1"/>
                </a:solidFill>
              </a:endParaRPr>
            </a:p>
          </p:txBody>
        </p:sp>
        <p:sp>
          <p:nvSpPr>
            <p:cNvPr id="37" name="Rectangle 36">
              <a:extLst>
                <a:ext uri="{FF2B5EF4-FFF2-40B4-BE49-F238E27FC236}">
                  <a16:creationId xmlns:a16="http://schemas.microsoft.com/office/drawing/2014/main" id="{166FA2C0-D981-47F5-A171-4D7C456F026C}"/>
                </a:ext>
              </a:extLst>
            </p:cNvPr>
            <p:cNvSpPr/>
            <p:nvPr/>
          </p:nvSpPr>
          <p:spPr>
            <a:xfrm>
              <a:off x="383134" y="4928890"/>
              <a:ext cx="1695450" cy="510909"/>
            </a:xfrm>
            <a:prstGeom prst="rect">
              <a:avLst/>
            </a:prstGeom>
          </p:spPr>
          <p:txBody>
            <a:bodyPr wrap="square">
              <a:spAutoFit/>
            </a:bodyPr>
            <a:lstStyle/>
            <a:p>
              <a:pPr algn="r">
                <a:lnSpc>
                  <a:spcPct val="85000"/>
                </a:lnSpc>
              </a:pPr>
              <a:r>
                <a:rPr lang="en-US" sz="1600" b="1" dirty="0">
                  <a:solidFill>
                    <a:schemeClr val="accent5"/>
                  </a:solidFill>
                </a:rPr>
                <a:t>Experimental</a:t>
              </a:r>
            </a:p>
            <a:p>
              <a:pPr algn="r">
                <a:lnSpc>
                  <a:spcPct val="85000"/>
                </a:lnSpc>
              </a:pPr>
              <a:r>
                <a:rPr lang="en-US" sz="1600" b="1" dirty="0">
                  <a:solidFill>
                    <a:schemeClr val="accent5"/>
                  </a:solidFill>
                </a:rPr>
                <a:t>Design</a:t>
              </a:r>
            </a:p>
          </p:txBody>
        </p:sp>
        <p:cxnSp>
          <p:nvCxnSpPr>
            <p:cNvPr id="45" name="Straight Arrow Connector 44">
              <a:extLst>
                <a:ext uri="{FF2B5EF4-FFF2-40B4-BE49-F238E27FC236}">
                  <a16:creationId xmlns:a16="http://schemas.microsoft.com/office/drawing/2014/main" id="{9DB2A727-71D6-4878-8BCE-BC2CA946C2AA}"/>
                </a:ext>
              </a:extLst>
            </p:cNvPr>
            <p:cNvCxnSpPr/>
            <p:nvPr/>
          </p:nvCxnSpPr>
          <p:spPr>
            <a:xfrm>
              <a:off x="4292241" y="4401681"/>
              <a:ext cx="3074426"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1CE4F51F-16C9-4D97-8F38-E0D9F39C84FA}"/>
                </a:ext>
              </a:extLst>
            </p:cNvPr>
            <p:cNvCxnSpPr/>
            <p:nvPr/>
          </p:nvCxnSpPr>
          <p:spPr>
            <a:xfrm>
              <a:off x="4298950" y="5224557"/>
              <a:ext cx="3074426"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grpSp>
          <p:nvGrpSpPr>
            <p:cNvPr id="49" name="Group 48">
              <a:extLst>
                <a:ext uri="{FF2B5EF4-FFF2-40B4-BE49-F238E27FC236}">
                  <a16:creationId xmlns:a16="http://schemas.microsoft.com/office/drawing/2014/main" id="{115EB807-8248-44AD-9378-8169D98F0500}"/>
                </a:ext>
              </a:extLst>
            </p:cNvPr>
            <p:cNvGrpSpPr/>
            <p:nvPr/>
          </p:nvGrpSpPr>
          <p:grpSpPr>
            <a:xfrm>
              <a:off x="7013305" y="3773897"/>
              <a:ext cx="1934352" cy="1154993"/>
              <a:chOff x="7013305" y="3773897"/>
              <a:chExt cx="1934352" cy="1154993"/>
            </a:xfrm>
          </p:grpSpPr>
          <p:graphicFrame>
            <p:nvGraphicFramePr>
              <p:cNvPr id="41" name="Chart 40">
                <a:extLst>
                  <a:ext uri="{FF2B5EF4-FFF2-40B4-BE49-F238E27FC236}">
                    <a16:creationId xmlns:a16="http://schemas.microsoft.com/office/drawing/2014/main" id="{FE9062AD-0F76-476A-B6AF-F4EFED992960}"/>
                  </a:ext>
                </a:extLst>
              </p:cNvPr>
              <p:cNvGraphicFramePr/>
              <p:nvPr/>
            </p:nvGraphicFramePr>
            <p:xfrm>
              <a:off x="7013305" y="3773897"/>
              <a:ext cx="1732490" cy="1154993"/>
            </p:xfrm>
            <a:graphic>
              <a:graphicData uri="http://schemas.openxmlformats.org/drawingml/2006/chart">
                <c:chart xmlns:c="http://schemas.openxmlformats.org/drawingml/2006/chart" xmlns:r="http://schemas.openxmlformats.org/officeDocument/2006/relationships" r:id="rId5"/>
              </a:graphicData>
            </a:graphic>
          </p:graphicFrame>
          <p:sp>
            <p:nvSpPr>
              <p:cNvPr id="47" name="Rectangle 46">
                <a:extLst>
                  <a:ext uri="{FF2B5EF4-FFF2-40B4-BE49-F238E27FC236}">
                    <a16:creationId xmlns:a16="http://schemas.microsoft.com/office/drawing/2014/main" id="{E21F39A7-01FF-4681-A34D-3BCFBD3FF583}"/>
                  </a:ext>
                </a:extLst>
              </p:cNvPr>
              <p:cNvSpPr/>
              <p:nvPr/>
            </p:nvSpPr>
            <p:spPr>
              <a:xfrm>
                <a:off x="8254839" y="3998050"/>
                <a:ext cx="692818" cy="275460"/>
              </a:xfrm>
              <a:prstGeom prst="rect">
                <a:avLst/>
              </a:prstGeom>
            </p:spPr>
            <p:txBody>
              <a:bodyPr wrap="none">
                <a:spAutoFit/>
              </a:bodyPr>
              <a:lstStyle/>
              <a:p>
                <a:pPr>
                  <a:lnSpc>
                    <a:spcPct val="85000"/>
                  </a:lnSpc>
                </a:pPr>
                <a:r>
                  <a:rPr lang="en-US" sz="1400" b="1" dirty="0">
                    <a:solidFill>
                      <a:schemeClr val="accent1"/>
                    </a:solidFill>
                  </a:rPr>
                  <a:t>37.6%</a:t>
                </a:r>
              </a:p>
            </p:txBody>
          </p:sp>
        </p:grpSp>
        <p:grpSp>
          <p:nvGrpSpPr>
            <p:cNvPr id="50" name="Group 49">
              <a:extLst>
                <a:ext uri="{FF2B5EF4-FFF2-40B4-BE49-F238E27FC236}">
                  <a16:creationId xmlns:a16="http://schemas.microsoft.com/office/drawing/2014/main" id="{3DD11E0A-7420-4A3B-A060-900083FA615A}"/>
                </a:ext>
              </a:extLst>
            </p:cNvPr>
            <p:cNvGrpSpPr/>
            <p:nvPr/>
          </p:nvGrpSpPr>
          <p:grpSpPr>
            <a:xfrm>
              <a:off x="7013305" y="4724400"/>
              <a:ext cx="1880065" cy="1154993"/>
              <a:chOff x="7013305" y="4724400"/>
              <a:chExt cx="1880065" cy="1154993"/>
            </a:xfrm>
          </p:grpSpPr>
          <p:graphicFrame>
            <p:nvGraphicFramePr>
              <p:cNvPr id="43" name="Chart 42">
                <a:extLst>
                  <a:ext uri="{FF2B5EF4-FFF2-40B4-BE49-F238E27FC236}">
                    <a16:creationId xmlns:a16="http://schemas.microsoft.com/office/drawing/2014/main" id="{3F78EC03-6E60-48BF-8ACB-BC9A6B733AD8}"/>
                  </a:ext>
                </a:extLst>
              </p:cNvPr>
              <p:cNvGraphicFramePr/>
              <p:nvPr/>
            </p:nvGraphicFramePr>
            <p:xfrm>
              <a:off x="7013305" y="4724400"/>
              <a:ext cx="1732490" cy="1154993"/>
            </p:xfrm>
            <a:graphic>
              <a:graphicData uri="http://schemas.openxmlformats.org/drawingml/2006/chart">
                <c:chart xmlns:c="http://schemas.openxmlformats.org/drawingml/2006/chart" xmlns:r="http://schemas.openxmlformats.org/officeDocument/2006/relationships" r:id="rId6"/>
              </a:graphicData>
            </a:graphic>
          </p:graphicFrame>
          <p:sp>
            <p:nvSpPr>
              <p:cNvPr id="48" name="Rectangle 47">
                <a:extLst>
                  <a:ext uri="{FF2B5EF4-FFF2-40B4-BE49-F238E27FC236}">
                    <a16:creationId xmlns:a16="http://schemas.microsoft.com/office/drawing/2014/main" id="{433C5D21-0315-4CD0-8AD6-F4E725086B44}"/>
                  </a:ext>
                </a:extLst>
              </p:cNvPr>
              <p:cNvSpPr/>
              <p:nvPr/>
            </p:nvSpPr>
            <p:spPr>
              <a:xfrm>
                <a:off x="8200552" y="5439799"/>
                <a:ext cx="692818" cy="275460"/>
              </a:xfrm>
              <a:prstGeom prst="rect">
                <a:avLst/>
              </a:prstGeom>
            </p:spPr>
            <p:txBody>
              <a:bodyPr wrap="none">
                <a:spAutoFit/>
              </a:bodyPr>
              <a:lstStyle/>
              <a:p>
                <a:pPr>
                  <a:lnSpc>
                    <a:spcPct val="85000"/>
                  </a:lnSpc>
                </a:pPr>
                <a:r>
                  <a:rPr lang="en-US" sz="1400" b="1" dirty="0">
                    <a:solidFill>
                      <a:schemeClr val="accent1"/>
                    </a:solidFill>
                  </a:rPr>
                  <a:t>95.7%</a:t>
                </a:r>
              </a:p>
            </p:txBody>
          </p:sp>
        </p:grpSp>
        <p:cxnSp>
          <p:nvCxnSpPr>
            <p:cNvPr id="51" name="Straight Arrow Connector 50">
              <a:extLst>
                <a:ext uri="{FF2B5EF4-FFF2-40B4-BE49-F238E27FC236}">
                  <a16:creationId xmlns:a16="http://schemas.microsoft.com/office/drawing/2014/main" id="{9C2F95B9-BA45-44FA-ADD1-A86E28360E96}"/>
                </a:ext>
              </a:extLst>
            </p:cNvPr>
            <p:cNvCxnSpPr/>
            <p:nvPr/>
          </p:nvCxnSpPr>
          <p:spPr>
            <a:xfrm>
              <a:off x="8382000" y="4401681"/>
              <a:ext cx="1280160" cy="0"/>
            </a:xfrm>
            <a:prstGeom prst="straightConnector1">
              <a:avLst/>
            </a:prstGeom>
            <a:ln w="38100">
              <a:prstDash val="sysDot"/>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8FEDFD09-98A8-4134-8234-82530DF41EEC}"/>
                </a:ext>
              </a:extLst>
            </p:cNvPr>
            <p:cNvCxnSpPr/>
            <p:nvPr/>
          </p:nvCxnSpPr>
          <p:spPr>
            <a:xfrm>
              <a:off x="8388709" y="5257800"/>
              <a:ext cx="1280160" cy="0"/>
            </a:xfrm>
            <a:prstGeom prst="straightConnector1">
              <a:avLst/>
            </a:prstGeom>
            <a:ln w="38100">
              <a:prstDash val="sysDot"/>
              <a:tailEnd type="triangle"/>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EFF4673C-85A7-48E2-924A-6F15C1F9C70E}"/>
                </a:ext>
              </a:extLst>
            </p:cNvPr>
            <p:cNvSpPr txBox="1"/>
            <p:nvPr/>
          </p:nvSpPr>
          <p:spPr>
            <a:xfrm>
              <a:off x="9785350" y="4004400"/>
              <a:ext cx="2025649" cy="1760240"/>
            </a:xfrm>
            <a:prstGeom prst="rect">
              <a:avLst/>
            </a:prstGeom>
            <a:solidFill>
              <a:schemeClr val="accent6">
                <a:lumMod val="40000"/>
                <a:lumOff val="60000"/>
              </a:schemeClr>
            </a:solidFill>
          </p:spPr>
          <p:txBody>
            <a:bodyPr wrap="square" lIns="91440" tIns="91440" rIns="91440" bIns="91440" rtlCol="0" anchor="ctr">
              <a:noAutofit/>
            </a:bodyPr>
            <a:lstStyle/>
            <a:p>
              <a:pPr algn="ctr">
                <a:lnSpc>
                  <a:spcPct val="85000"/>
                </a:lnSpc>
                <a:spcBef>
                  <a:spcPts val="600"/>
                </a:spcBef>
              </a:pPr>
              <a:r>
                <a:rPr lang="en-US" sz="1600" b="1" dirty="0"/>
                <a:t>Early Clinical Outcomes</a:t>
              </a:r>
            </a:p>
            <a:p>
              <a:pPr marL="171450" indent="-171450">
                <a:lnSpc>
                  <a:spcPct val="85000"/>
                </a:lnSpc>
                <a:spcBef>
                  <a:spcPts val="600"/>
                </a:spcBef>
                <a:buFont typeface="Arial" panose="020B0604020202020204" pitchFamily="34" charset="0"/>
                <a:buChar char="•"/>
              </a:pPr>
              <a:r>
                <a:rPr lang="en-US" sz="1600" dirty="0"/>
                <a:t>Mortality</a:t>
              </a:r>
            </a:p>
            <a:p>
              <a:pPr marL="171450" indent="-171450">
                <a:lnSpc>
                  <a:spcPct val="85000"/>
                </a:lnSpc>
                <a:spcBef>
                  <a:spcPts val="600"/>
                </a:spcBef>
                <a:buFont typeface="Arial" panose="020B0604020202020204" pitchFamily="34" charset="0"/>
                <a:buChar char="•"/>
              </a:pPr>
              <a:r>
                <a:rPr lang="en-US" sz="1600" dirty="0"/>
                <a:t>Recurrent ACS</a:t>
              </a:r>
            </a:p>
            <a:p>
              <a:pPr marL="171450" indent="-171450">
                <a:lnSpc>
                  <a:spcPct val="85000"/>
                </a:lnSpc>
                <a:spcBef>
                  <a:spcPts val="600"/>
                </a:spcBef>
                <a:buFont typeface="Arial" panose="020B0604020202020204" pitchFamily="34" charset="0"/>
                <a:buChar char="•"/>
              </a:pPr>
              <a:r>
                <a:rPr lang="en-US" sz="1600" dirty="0"/>
                <a:t>Repeat revascularization</a:t>
              </a:r>
            </a:p>
          </p:txBody>
        </p:sp>
        <p:pic>
          <p:nvPicPr>
            <p:cNvPr id="55" name="Graphic 54" descr="Question mark">
              <a:extLst>
                <a:ext uri="{FF2B5EF4-FFF2-40B4-BE49-F238E27FC236}">
                  <a16:creationId xmlns:a16="http://schemas.microsoft.com/office/drawing/2014/main" id="{A1336792-D589-4B16-989D-B7F101CF8C99}"/>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090653" y="3832774"/>
              <a:ext cx="520700" cy="520700"/>
            </a:xfrm>
            <a:prstGeom prst="rect">
              <a:avLst/>
            </a:prstGeom>
          </p:spPr>
        </p:pic>
        <p:pic>
          <p:nvPicPr>
            <p:cNvPr id="56" name="Graphic 55" descr="Question mark">
              <a:extLst>
                <a:ext uri="{FF2B5EF4-FFF2-40B4-BE49-F238E27FC236}">
                  <a16:creationId xmlns:a16="http://schemas.microsoft.com/office/drawing/2014/main" id="{F0473788-15F7-494D-B25D-1B7386E61820}"/>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090653" y="4703857"/>
              <a:ext cx="520700" cy="520700"/>
            </a:xfrm>
            <a:prstGeom prst="rect">
              <a:avLst/>
            </a:prstGeom>
          </p:spPr>
        </p:pic>
      </p:grpSp>
      <p:sp>
        <p:nvSpPr>
          <p:cNvPr id="39" name="TextBox 38">
            <a:extLst>
              <a:ext uri="{FF2B5EF4-FFF2-40B4-BE49-F238E27FC236}">
                <a16:creationId xmlns:a16="http://schemas.microsoft.com/office/drawing/2014/main" id="{61B6C375-0242-49F3-8FF9-59344AE8D9BD}"/>
              </a:ext>
            </a:extLst>
          </p:cNvPr>
          <p:cNvSpPr txBox="1"/>
          <p:nvPr/>
        </p:nvSpPr>
        <p:spPr>
          <a:xfrm>
            <a:off x="190500" y="6340084"/>
            <a:ext cx="9800956" cy="407804"/>
          </a:xfrm>
          <a:prstGeom prst="rect">
            <a:avLst/>
          </a:prstGeom>
          <a:noFill/>
        </p:spPr>
        <p:txBody>
          <a:bodyPr wrap="square" rtlCol="0" anchor="b">
            <a:spAutoFit/>
          </a:bodyPr>
          <a:lstStyle/>
          <a:p>
            <a:pPr>
              <a:lnSpc>
                <a:spcPct val="90000"/>
              </a:lnSpc>
              <a:spcBef>
                <a:spcPts val="300"/>
              </a:spcBef>
            </a:pPr>
            <a:r>
              <a:rPr lang="en-GB" sz="1000" dirty="0">
                <a:solidFill>
                  <a:srgbClr val="000000"/>
                </a:solidFill>
              </a:rPr>
              <a:t>LDL-C = low-density lipoprotein cholesterol; ACS = acute coronary syndrome </a:t>
            </a:r>
          </a:p>
          <a:p>
            <a:pPr>
              <a:lnSpc>
                <a:spcPct val="90000"/>
              </a:lnSpc>
              <a:spcBef>
                <a:spcPts val="300"/>
              </a:spcBef>
            </a:pPr>
            <a:r>
              <a:rPr lang="en-US" sz="1000" dirty="0">
                <a:solidFill>
                  <a:srgbClr val="000000"/>
                </a:solidFill>
              </a:rPr>
              <a:t>Koskinas KC, et al.  </a:t>
            </a:r>
            <a:r>
              <a:rPr lang="en-US" sz="1000" i="1" dirty="0">
                <a:solidFill>
                  <a:srgbClr val="000000"/>
                </a:solidFill>
              </a:rPr>
              <a:t>JACC</a:t>
            </a:r>
            <a:r>
              <a:rPr lang="en-US" sz="1000" dirty="0">
                <a:solidFill>
                  <a:srgbClr val="000000"/>
                </a:solidFill>
              </a:rPr>
              <a:t>. [published online ahead of print August 31, 2019].  https://doi.org/10.1016/j.jacc.2019.08.010 </a:t>
            </a:r>
            <a:endParaRPr lang="fr-FR" sz="1000" dirty="0"/>
          </a:p>
        </p:txBody>
      </p:sp>
    </p:spTree>
    <p:extLst>
      <p:ext uri="{BB962C8B-B14F-4D97-AF65-F5344CB8AC3E}">
        <p14:creationId xmlns:p14="http://schemas.microsoft.com/office/powerpoint/2010/main" val="1718705284"/>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53C88-FF27-4CB7-8CF5-6E5D87241ADE}"/>
              </a:ext>
            </a:extLst>
          </p:cNvPr>
          <p:cNvSpPr>
            <a:spLocks noGrp="1"/>
          </p:cNvSpPr>
          <p:nvPr>
            <p:ph type="title"/>
          </p:nvPr>
        </p:nvSpPr>
        <p:spPr/>
        <p:txBody>
          <a:bodyPr/>
          <a:lstStyle/>
          <a:p>
            <a:r>
              <a:rPr lang="en-US" dirty="0"/>
              <a:t>Summary </a:t>
            </a:r>
          </a:p>
        </p:txBody>
      </p:sp>
      <p:sp>
        <p:nvSpPr>
          <p:cNvPr id="5" name="Content Placeholder 2">
            <a:extLst>
              <a:ext uri="{FF2B5EF4-FFF2-40B4-BE49-F238E27FC236}">
                <a16:creationId xmlns:a16="http://schemas.microsoft.com/office/drawing/2014/main" id="{F5B722C3-8921-4A96-978C-C2BDFE8AAD3D}"/>
              </a:ext>
            </a:extLst>
          </p:cNvPr>
          <p:cNvSpPr txBox="1">
            <a:spLocks/>
          </p:cNvSpPr>
          <p:nvPr/>
        </p:nvSpPr>
        <p:spPr>
          <a:xfrm>
            <a:off x="682752" y="1280160"/>
            <a:ext cx="10826496" cy="4379278"/>
          </a:xfrm>
          <a:prstGeom prst="rect">
            <a:avLst/>
          </a:prstGeom>
        </p:spPr>
        <p:txBody>
          <a:bodyPr/>
          <a:lstStyle>
            <a:lvl1pPr marL="274320" indent="-274320" algn="l" defTabSz="914400" rtl="0" eaLnBrk="1" fontAlgn="base" latinLnBrk="0" hangingPunct="1">
              <a:lnSpc>
                <a:spcPct val="100000"/>
              </a:lnSpc>
              <a:spcBef>
                <a:spcPts val="1200"/>
              </a:spcBef>
              <a:spcAft>
                <a:spcPct val="0"/>
              </a:spcAft>
              <a:buClr>
                <a:schemeClr val="accent1"/>
              </a:buClr>
              <a:buFont typeface="Arial" pitchFamily="34" charset="0"/>
              <a:buChar char="•"/>
              <a:defRPr lang="en-US" sz="2400" b="0" kern="1200" smtClean="0">
                <a:solidFill>
                  <a:schemeClr val="tx1"/>
                </a:solidFill>
                <a:latin typeface="+mn-lt"/>
                <a:ea typeface="+mn-ea"/>
                <a:cs typeface="+mn-cs"/>
              </a:defRPr>
            </a:lvl1pPr>
            <a:lvl2pPr marL="548640" indent="-274320" algn="l" defTabSz="914400" rtl="0" eaLnBrk="1" fontAlgn="base" latinLnBrk="0" hangingPunct="1">
              <a:lnSpc>
                <a:spcPct val="100000"/>
              </a:lnSpc>
              <a:spcBef>
                <a:spcPts val="600"/>
              </a:spcBef>
              <a:spcAft>
                <a:spcPct val="0"/>
              </a:spcAft>
              <a:buClr>
                <a:schemeClr val="accent1"/>
              </a:buClr>
              <a:buFont typeface="Arial" pitchFamily="34" charset="0"/>
              <a:buChar char="–"/>
              <a:defRPr lang="en-US" sz="2200" b="0" kern="1200" smtClean="0">
                <a:solidFill>
                  <a:schemeClr val="tx1"/>
                </a:solidFill>
                <a:latin typeface="+mn-lt"/>
                <a:ea typeface="+mn-ea"/>
                <a:cs typeface="+mn-cs"/>
              </a:defRPr>
            </a:lvl2pPr>
            <a:lvl3pPr marL="822960" indent="-274320" algn="l" defTabSz="914400" rtl="0" eaLnBrk="1" fontAlgn="base" latinLnBrk="0" hangingPunct="1">
              <a:lnSpc>
                <a:spcPct val="100000"/>
              </a:lnSpc>
              <a:spcBef>
                <a:spcPts val="600"/>
              </a:spcBef>
              <a:spcAft>
                <a:spcPct val="0"/>
              </a:spcAft>
              <a:buClr>
                <a:schemeClr val="accent1"/>
              </a:buClr>
              <a:buFont typeface="Arial" pitchFamily="34" charset="0"/>
              <a:buChar char="•"/>
              <a:defRPr lang="en-US" sz="2000" b="0" kern="1200" smtClean="0">
                <a:solidFill>
                  <a:schemeClr val="tx1"/>
                </a:solidFill>
                <a:latin typeface="+mn-lt"/>
                <a:ea typeface="+mn-ea"/>
                <a:cs typeface="+mn-cs"/>
              </a:defRPr>
            </a:lvl3pPr>
            <a:lvl4pPr marL="1097280" indent="-274320" algn="l" defTabSz="914400" rtl="0" eaLnBrk="1" fontAlgn="base" latinLnBrk="0" hangingPunct="1">
              <a:lnSpc>
                <a:spcPct val="100000"/>
              </a:lnSpc>
              <a:spcBef>
                <a:spcPts val="600"/>
              </a:spcBef>
              <a:spcAft>
                <a:spcPct val="0"/>
              </a:spcAft>
              <a:buClr>
                <a:schemeClr val="accent1"/>
              </a:buClr>
              <a:buFont typeface="Arial" pitchFamily="34" charset="0"/>
              <a:buChar char="–"/>
              <a:defRPr lang="en-US" sz="1800" b="0" kern="1200" smtClean="0">
                <a:solidFill>
                  <a:schemeClr val="tx1"/>
                </a:solidFill>
                <a:latin typeface="+mn-lt"/>
                <a:ea typeface="+mn-ea"/>
                <a:cs typeface="+mn-cs"/>
              </a:defRPr>
            </a:lvl4pPr>
            <a:lvl5pPr marL="1371600" indent="-274320" algn="l" defTabSz="914400" rtl="0" eaLnBrk="1" fontAlgn="base" latinLnBrk="0" hangingPunct="1">
              <a:lnSpc>
                <a:spcPct val="100000"/>
              </a:lnSpc>
              <a:spcBef>
                <a:spcPts val="600"/>
              </a:spcBef>
              <a:spcAft>
                <a:spcPct val="0"/>
              </a:spcAft>
              <a:buClr>
                <a:schemeClr val="accent1"/>
              </a:buClr>
              <a:buFont typeface="Arial" pitchFamily="34" charset="0"/>
              <a:buChar char="•"/>
              <a:defRPr lang="en-US" sz="1600" b="0" kern="1200" dirty="0" smtClean="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000" dirty="0"/>
              <a:t>The EVOPACS study demonstrated that </a:t>
            </a:r>
            <a:r>
              <a:rPr lang="en-US" sz="2000" dirty="0" err="1"/>
              <a:t>evolocumab</a:t>
            </a:r>
            <a:r>
              <a:rPr lang="en-US" sz="2000" dirty="0"/>
              <a:t>, in addition to high-intensity statin therapy, resulted in significantly greater reduction in LDL-C levels after 8 weeks, compared with high-intensity statin therapy alone </a:t>
            </a:r>
          </a:p>
          <a:p>
            <a:r>
              <a:rPr lang="en-US" sz="2000" dirty="0" err="1"/>
              <a:t>Evolocumab</a:t>
            </a:r>
            <a:r>
              <a:rPr lang="en-US" sz="2000" dirty="0"/>
              <a:t> was well tolerated, with no new safety findings</a:t>
            </a:r>
          </a:p>
          <a:p>
            <a:r>
              <a:rPr lang="en-US" sz="2000" dirty="0"/>
              <a:t>Treatment with </a:t>
            </a:r>
            <a:r>
              <a:rPr lang="en-US" sz="2000" dirty="0" err="1"/>
              <a:t>evolocumab</a:t>
            </a:r>
            <a:r>
              <a:rPr lang="en-US" sz="2000" dirty="0"/>
              <a:t> in the ACS setting enabled:</a:t>
            </a:r>
          </a:p>
          <a:p>
            <a:pPr lvl="1"/>
            <a:r>
              <a:rPr lang="en-US" sz="1800" dirty="0"/>
              <a:t> &gt; 95% of patients to achieve LDL-C targets &lt; 1.8 mmol/L (&lt;70 mg/dL), compared with 38% of patients receiving statin therapy alone</a:t>
            </a:r>
          </a:p>
          <a:p>
            <a:pPr lvl="1"/>
            <a:r>
              <a:rPr lang="en-US" sz="1800" dirty="0"/>
              <a:t> &gt; 90% of patients to achieve LDL-C targets &lt; 1.4 mmol/L (&lt;55 mg/dL), compared with 11% of patients receiving statin therapy alone, which aligns with the LDL-C goal in 2019 ESC/EAS Dyslipidemia Guidelines</a:t>
            </a:r>
          </a:p>
        </p:txBody>
      </p:sp>
      <p:sp>
        <p:nvSpPr>
          <p:cNvPr id="6" name="TextBox 5">
            <a:extLst>
              <a:ext uri="{FF2B5EF4-FFF2-40B4-BE49-F238E27FC236}">
                <a16:creationId xmlns:a16="http://schemas.microsoft.com/office/drawing/2014/main" id="{CCD64EE9-BDC7-4A83-AA19-B662C84CFA8D}"/>
              </a:ext>
            </a:extLst>
          </p:cNvPr>
          <p:cNvSpPr txBox="1"/>
          <p:nvPr/>
        </p:nvSpPr>
        <p:spPr>
          <a:xfrm>
            <a:off x="190500" y="5703625"/>
            <a:ext cx="9800956" cy="1038746"/>
          </a:xfrm>
          <a:prstGeom prst="rect">
            <a:avLst/>
          </a:prstGeom>
          <a:noFill/>
        </p:spPr>
        <p:txBody>
          <a:bodyPr wrap="square" rtlCol="0" anchor="b">
            <a:spAutoFit/>
          </a:bodyPr>
          <a:lstStyle/>
          <a:p>
            <a:pPr>
              <a:lnSpc>
                <a:spcPct val="90000"/>
              </a:lnSpc>
              <a:spcBef>
                <a:spcPts val="300"/>
              </a:spcBef>
            </a:pPr>
            <a:endParaRPr lang="en-US" sz="1000" dirty="0"/>
          </a:p>
          <a:p>
            <a:pPr>
              <a:lnSpc>
                <a:spcPct val="90000"/>
              </a:lnSpc>
              <a:spcBef>
                <a:spcPts val="300"/>
              </a:spcBef>
            </a:pPr>
            <a:r>
              <a:rPr lang="en-US" sz="1000" dirty="0"/>
              <a:t>LDL-C = low-density lipoprotein cholesterol</a:t>
            </a:r>
          </a:p>
          <a:p>
            <a:pPr>
              <a:lnSpc>
                <a:spcPct val="90000"/>
              </a:lnSpc>
              <a:spcBef>
                <a:spcPts val="300"/>
              </a:spcBef>
            </a:pPr>
            <a:r>
              <a:rPr lang="en-US" sz="1000" dirty="0">
                <a:solidFill>
                  <a:srgbClr val="000000"/>
                </a:solidFill>
              </a:rPr>
              <a:t>Koskinas KC, et al.  ESC 2019, Paris Aug 31-Sept 4.</a:t>
            </a:r>
            <a:br>
              <a:rPr lang="en-US" sz="1000" dirty="0"/>
            </a:br>
            <a:r>
              <a:rPr lang="en-US" sz="1000" dirty="0">
                <a:solidFill>
                  <a:srgbClr val="000000"/>
                </a:solidFill>
              </a:rPr>
              <a:t>Koskinas KC, et al.  </a:t>
            </a:r>
            <a:r>
              <a:rPr lang="en-US" sz="1000" i="1" dirty="0">
                <a:solidFill>
                  <a:srgbClr val="000000"/>
                </a:solidFill>
              </a:rPr>
              <a:t>JACC</a:t>
            </a:r>
            <a:r>
              <a:rPr lang="en-US" sz="1000" dirty="0">
                <a:solidFill>
                  <a:srgbClr val="000000"/>
                </a:solidFill>
              </a:rPr>
              <a:t>. [published online ahead of print August 31, 2019].  </a:t>
            </a:r>
            <a:r>
              <a:rPr lang="en-US" sz="1000" dirty="0">
                <a:solidFill>
                  <a:srgbClr val="000000"/>
                </a:solidFill>
                <a:hlinkClick r:id="rId3"/>
              </a:rPr>
              <a:t>https://doi.org/10.1016/j.jacc.2019.08.010</a:t>
            </a:r>
            <a:br>
              <a:rPr lang="en-US" sz="1000" dirty="0">
                <a:solidFill>
                  <a:srgbClr val="000000"/>
                </a:solidFill>
              </a:rPr>
            </a:br>
            <a:r>
              <a:rPr lang="fr-FR" sz="1000" dirty="0">
                <a:solidFill>
                  <a:srgbClr val="000000"/>
                </a:solidFill>
              </a:rPr>
              <a:t>Mach F, et al. </a:t>
            </a:r>
            <a:r>
              <a:rPr lang="fr-FR" sz="1000" i="1" dirty="0" err="1">
                <a:solidFill>
                  <a:srgbClr val="000000"/>
                </a:solidFill>
              </a:rPr>
              <a:t>Eur</a:t>
            </a:r>
            <a:r>
              <a:rPr lang="fr-FR" sz="1000" i="1" dirty="0">
                <a:solidFill>
                  <a:srgbClr val="000000"/>
                </a:solidFill>
              </a:rPr>
              <a:t> J </a:t>
            </a:r>
            <a:r>
              <a:rPr lang="fr-FR" sz="1000" i="1" dirty="0" err="1">
                <a:solidFill>
                  <a:srgbClr val="000000"/>
                </a:solidFill>
              </a:rPr>
              <a:t>Heart</a:t>
            </a:r>
            <a:r>
              <a:rPr lang="fr-FR" sz="1000" i="1" dirty="0">
                <a:solidFill>
                  <a:srgbClr val="000000"/>
                </a:solidFill>
              </a:rPr>
              <a:t>. </a:t>
            </a:r>
            <a:r>
              <a:rPr lang="fr-FR" sz="1000" dirty="0">
                <a:solidFill>
                  <a:srgbClr val="000000"/>
                </a:solidFill>
              </a:rPr>
              <a:t>[</a:t>
            </a:r>
            <a:r>
              <a:rPr lang="fr-FR" sz="1000" dirty="0" err="1">
                <a:solidFill>
                  <a:srgbClr val="000000"/>
                </a:solidFill>
              </a:rPr>
              <a:t>published</a:t>
            </a:r>
            <a:r>
              <a:rPr lang="fr-FR" sz="1000" dirty="0">
                <a:solidFill>
                  <a:srgbClr val="000000"/>
                </a:solidFill>
              </a:rPr>
              <a:t> online </a:t>
            </a:r>
            <a:r>
              <a:rPr lang="fr-FR" sz="1000" dirty="0" err="1">
                <a:solidFill>
                  <a:srgbClr val="000000"/>
                </a:solidFill>
              </a:rPr>
              <a:t>ahead</a:t>
            </a:r>
            <a:r>
              <a:rPr lang="fr-FR" sz="1000" dirty="0">
                <a:solidFill>
                  <a:srgbClr val="000000"/>
                </a:solidFill>
              </a:rPr>
              <a:t> of </a:t>
            </a:r>
            <a:r>
              <a:rPr lang="fr-FR" sz="1000" dirty="0" err="1">
                <a:solidFill>
                  <a:srgbClr val="000000"/>
                </a:solidFill>
              </a:rPr>
              <a:t>print</a:t>
            </a:r>
            <a:r>
              <a:rPr lang="fr-FR" sz="1000" dirty="0">
                <a:solidFill>
                  <a:srgbClr val="000000"/>
                </a:solidFill>
              </a:rPr>
              <a:t> August 31, 2019]. </a:t>
            </a:r>
            <a:r>
              <a:rPr lang="fr-FR" sz="1000" dirty="0">
                <a:solidFill>
                  <a:srgbClr val="000000"/>
                </a:solidFill>
                <a:hlinkClick r:id="rId4"/>
              </a:rPr>
              <a:t>https://doi.org/10.1093/eurheartj/ehz455</a:t>
            </a:r>
            <a:endParaRPr lang="fr-FR" sz="1000" dirty="0">
              <a:solidFill>
                <a:srgbClr val="000000"/>
              </a:solidFill>
            </a:endParaRPr>
          </a:p>
          <a:p>
            <a:pPr>
              <a:lnSpc>
                <a:spcPct val="90000"/>
              </a:lnSpc>
              <a:spcBef>
                <a:spcPts val="300"/>
              </a:spcBef>
            </a:pPr>
            <a:endParaRPr lang="fr-FR" sz="1000" dirty="0"/>
          </a:p>
        </p:txBody>
      </p:sp>
    </p:spTree>
    <p:extLst>
      <p:ext uri="{BB962C8B-B14F-4D97-AF65-F5344CB8AC3E}">
        <p14:creationId xmlns:p14="http://schemas.microsoft.com/office/powerpoint/2010/main" val="3466909828"/>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F329E-B212-4460-A5A6-5AA4020A27E0}"/>
              </a:ext>
            </a:extLst>
          </p:cNvPr>
          <p:cNvSpPr>
            <a:spLocks noGrp="1"/>
          </p:cNvSpPr>
          <p:nvPr>
            <p:ph type="title"/>
          </p:nvPr>
        </p:nvSpPr>
        <p:spPr/>
        <p:txBody>
          <a:bodyPr/>
          <a:lstStyle/>
          <a:p>
            <a:r>
              <a:rPr lang="en-US" dirty="0"/>
              <a:t>Back Up</a:t>
            </a:r>
          </a:p>
        </p:txBody>
      </p:sp>
    </p:spTree>
    <p:extLst>
      <p:ext uri="{BB962C8B-B14F-4D97-AF65-F5344CB8AC3E}">
        <p14:creationId xmlns:p14="http://schemas.microsoft.com/office/powerpoint/2010/main" val="1165054890"/>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BC782-E805-4D27-8836-97E677F5191F}"/>
              </a:ext>
            </a:extLst>
          </p:cNvPr>
          <p:cNvSpPr>
            <a:spLocks noGrp="1"/>
          </p:cNvSpPr>
          <p:nvPr>
            <p:ph type="title"/>
          </p:nvPr>
        </p:nvSpPr>
        <p:spPr/>
        <p:txBody>
          <a:bodyPr/>
          <a:lstStyle/>
          <a:p>
            <a:r>
              <a:rPr lang="en-US" dirty="0"/>
              <a:t>Acute Coronary Syndrome and PCSK9i Use Warranted Further Study</a:t>
            </a:r>
          </a:p>
        </p:txBody>
      </p:sp>
      <p:sp>
        <p:nvSpPr>
          <p:cNvPr id="3" name="Content Placeholder 2">
            <a:extLst>
              <a:ext uri="{FF2B5EF4-FFF2-40B4-BE49-F238E27FC236}">
                <a16:creationId xmlns:a16="http://schemas.microsoft.com/office/drawing/2014/main" id="{4B157417-7000-4CF3-B616-24C9D1CA21F6}"/>
              </a:ext>
            </a:extLst>
          </p:cNvPr>
          <p:cNvSpPr>
            <a:spLocks noGrp="1"/>
          </p:cNvSpPr>
          <p:nvPr>
            <p:ph idx="1"/>
          </p:nvPr>
        </p:nvSpPr>
        <p:spPr>
          <a:xfrm>
            <a:off x="293223" y="1299490"/>
            <a:ext cx="11698154" cy="4379278"/>
          </a:xfrm>
        </p:spPr>
        <p:txBody>
          <a:bodyPr/>
          <a:lstStyle/>
          <a:p>
            <a:pPr>
              <a:spcBef>
                <a:spcPts val="600"/>
              </a:spcBef>
            </a:pPr>
            <a:r>
              <a:rPr lang="en-US" sz="1650" dirty="0"/>
              <a:t>Acute coronary syndromes (ACS) represents a group of conditions (UA, STEMI, NSTEMI) associated with atherosclerosis</a:t>
            </a:r>
            <a:r>
              <a:rPr lang="en-US" sz="1650" baseline="30000" dirty="0"/>
              <a:t>1</a:t>
            </a:r>
          </a:p>
          <a:p>
            <a:pPr>
              <a:spcBef>
                <a:spcPts val="600"/>
              </a:spcBef>
            </a:pPr>
            <a:r>
              <a:rPr lang="en-US" sz="1650" dirty="0"/>
              <a:t>Patients with ACS are at an increased risk of recurrent ischemic events, especially during the early period following the first event</a:t>
            </a:r>
            <a:r>
              <a:rPr lang="en-US" sz="1650" baseline="30000" dirty="0"/>
              <a:t>2</a:t>
            </a:r>
            <a:endParaRPr lang="en-US" sz="1650" dirty="0"/>
          </a:p>
          <a:p>
            <a:pPr>
              <a:spcBef>
                <a:spcPts val="600"/>
              </a:spcBef>
            </a:pPr>
            <a:r>
              <a:rPr lang="en-US" sz="1650" dirty="0"/>
              <a:t>It has been established that reduction of LDL-C reduces CV morbidity and mortality in patients with ASCVD</a:t>
            </a:r>
            <a:r>
              <a:rPr lang="en-US" sz="1650" baseline="30000" dirty="0"/>
              <a:t>3</a:t>
            </a:r>
            <a:r>
              <a:rPr lang="en-US" sz="1650" dirty="0"/>
              <a:t> </a:t>
            </a:r>
          </a:p>
          <a:p>
            <a:pPr>
              <a:spcBef>
                <a:spcPts val="600"/>
              </a:spcBef>
            </a:pPr>
            <a:r>
              <a:rPr lang="en-US" sz="1650" dirty="0"/>
              <a:t>In the setting of ACS, early, in-hospital initiation of high-intensity statin therapy reduces the occurrence of early events,</a:t>
            </a:r>
            <a:r>
              <a:rPr lang="en-US" sz="1650" baseline="30000" dirty="0"/>
              <a:t>4</a:t>
            </a:r>
            <a:r>
              <a:rPr lang="en-US" sz="1650" dirty="0"/>
              <a:t> however, rapid and more potent lowering of LDL-C to levels even below currently recommended targets might be of potential therapeutic benefit in this setting</a:t>
            </a:r>
            <a:r>
              <a:rPr lang="en-US" sz="1650" baseline="30000" dirty="0"/>
              <a:t>5-7</a:t>
            </a:r>
          </a:p>
          <a:p>
            <a:pPr>
              <a:spcBef>
                <a:spcPts val="600"/>
              </a:spcBef>
            </a:pPr>
            <a:r>
              <a:rPr lang="en-US" sz="1650" dirty="0"/>
              <a:t>FOURIER, the </a:t>
            </a:r>
            <a:r>
              <a:rPr lang="en-US" sz="1650" dirty="0" err="1"/>
              <a:t>evolocumab</a:t>
            </a:r>
            <a:r>
              <a:rPr lang="en-US" sz="1650" dirty="0"/>
              <a:t> CV outcomes trial conducted in 27,564 patients with ASCVD, significantly reduced the risk of CV events over a median of 2.2 years, with greater risk reduction in patients closer to their index MI (&lt; 2 years)</a:t>
            </a:r>
            <a:r>
              <a:rPr lang="en-US" sz="1650" baseline="30000" dirty="0"/>
              <a:t>8,9</a:t>
            </a:r>
          </a:p>
          <a:p>
            <a:pPr>
              <a:spcBef>
                <a:spcPts val="600"/>
              </a:spcBef>
            </a:pPr>
            <a:r>
              <a:rPr lang="en-US" sz="1650" dirty="0"/>
              <a:t>The feasibility, safety, and LDL-C lowering efficacy of PCSK9i treatment initiated in the very high-risk, acute phase of ACS are unknown, thus…</a:t>
            </a:r>
          </a:p>
        </p:txBody>
      </p:sp>
      <p:sp>
        <p:nvSpPr>
          <p:cNvPr id="4" name="TextBox 3">
            <a:extLst>
              <a:ext uri="{FF2B5EF4-FFF2-40B4-BE49-F238E27FC236}">
                <a16:creationId xmlns:a16="http://schemas.microsoft.com/office/drawing/2014/main" id="{10C5B4BB-7853-427D-97FB-4FFDA1491CD5}"/>
              </a:ext>
            </a:extLst>
          </p:cNvPr>
          <p:cNvSpPr txBox="1"/>
          <p:nvPr/>
        </p:nvSpPr>
        <p:spPr>
          <a:xfrm>
            <a:off x="197126" y="5781898"/>
            <a:ext cx="10320130" cy="961802"/>
          </a:xfrm>
          <a:prstGeom prst="rect">
            <a:avLst/>
          </a:prstGeom>
          <a:noFill/>
        </p:spPr>
        <p:txBody>
          <a:bodyPr wrap="square" rtlCol="0" anchor="b">
            <a:spAutoFit/>
          </a:bodyPr>
          <a:lstStyle/>
          <a:p>
            <a:pPr>
              <a:lnSpc>
                <a:spcPct val="90000"/>
              </a:lnSpc>
              <a:spcBef>
                <a:spcPts val="300"/>
              </a:spcBef>
            </a:pPr>
            <a:r>
              <a:rPr lang="da-DK" sz="1000" dirty="0"/>
              <a:t>UA = unstable angina, STEMI = ST-Elevation Myocardial Infarction; NSTEMI = Non-ST-Elevation Myocardial Infarction; ACS = acute coronary syndrome; ASCVD = atherosclerotic cardiovascular disese; MI = myocardial infarction; LDL-C = low-density lipoprotein cholesterol; PCSK9i = proprotin-converstase subtillisn/kevin type 9 inhibitor</a:t>
            </a:r>
          </a:p>
          <a:p>
            <a:pPr>
              <a:lnSpc>
                <a:spcPct val="90000"/>
              </a:lnSpc>
              <a:spcBef>
                <a:spcPts val="300"/>
              </a:spcBef>
            </a:pPr>
            <a:r>
              <a:rPr lang="da-DK" sz="1000" dirty="0"/>
              <a:t>1. Grundy SM, et al. </a:t>
            </a:r>
            <a:r>
              <a:rPr lang="da-DK" sz="1000" i="1" dirty="0"/>
              <a:t>J Clin Lipidol. </a:t>
            </a:r>
            <a:r>
              <a:rPr lang="da-DK" sz="1000" dirty="0"/>
              <a:t>2014;8:29-60. 2. Roffi M, et al. </a:t>
            </a:r>
            <a:r>
              <a:rPr lang="da-DK" sz="1000" i="1" dirty="0"/>
              <a:t>Eur Heart J. </a:t>
            </a:r>
            <a:r>
              <a:rPr lang="da-DK" sz="1000" dirty="0"/>
              <a:t>2016;37:267-315. 3. Baigent C, et al. </a:t>
            </a:r>
            <a:r>
              <a:rPr lang="da-DK" sz="1000" i="1" dirty="0"/>
              <a:t>Lancet. </a:t>
            </a:r>
            <a:r>
              <a:rPr lang="da-DK" sz="1000" dirty="0"/>
              <a:t>2010;376:1670-1681. 4. Koskinas KC, et al. </a:t>
            </a:r>
            <a:r>
              <a:rPr lang="da-DK" sz="1000" i="1" dirty="0"/>
              <a:t>Eur Heart J</a:t>
            </a:r>
            <a:r>
              <a:rPr lang="da-DK" sz="1000" dirty="0"/>
              <a:t>. 2018;39:1172-1180. 5. Catapano AL, et al. </a:t>
            </a:r>
            <a:r>
              <a:rPr lang="da-DK" sz="1000" i="1" dirty="0"/>
              <a:t>Eur Heart J. </a:t>
            </a:r>
            <a:r>
              <a:rPr lang="da-DK" sz="1000" dirty="0"/>
              <a:t>2016;37:2999-3058. 6. Grundy SM et al. </a:t>
            </a:r>
            <a:r>
              <a:rPr lang="da-DK" sz="1000" i="1" dirty="0"/>
              <a:t>J Am Coll Cardiol</a:t>
            </a:r>
            <a:r>
              <a:rPr lang="da-DK" sz="1000" dirty="0"/>
              <a:t>. 2019;73:e285-e350. 7. Reiner Z, et al. </a:t>
            </a:r>
            <a:r>
              <a:rPr lang="da-DK" sz="1000" i="1" dirty="0"/>
              <a:t>Atherosclerosis. </a:t>
            </a:r>
            <a:r>
              <a:rPr lang="da-DK" sz="1000" dirty="0"/>
              <a:t>2016;246:243-250. 8. Sabatine MS, et al. </a:t>
            </a:r>
            <a:r>
              <a:rPr lang="da-DK" sz="1000" i="1" dirty="0"/>
              <a:t>New Engl J Med</a:t>
            </a:r>
            <a:r>
              <a:rPr lang="da-DK" sz="1000" dirty="0"/>
              <a:t>. 2017;376:1713-1722. 9. Sabatine MS, et al. </a:t>
            </a:r>
            <a:r>
              <a:rPr lang="da-DK" sz="1000" i="1" dirty="0"/>
              <a:t>Circulation</a:t>
            </a:r>
            <a:r>
              <a:rPr lang="da-DK" sz="1000" dirty="0"/>
              <a:t>. 2018;138:756-766. 10.</a:t>
            </a:r>
            <a:r>
              <a:rPr lang="en-US" sz="1000" dirty="0"/>
              <a:t> Koskinas KC, et al.  </a:t>
            </a:r>
            <a:r>
              <a:rPr lang="en-US" sz="1000" i="1" dirty="0"/>
              <a:t>JACC</a:t>
            </a:r>
            <a:r>
              <a:rPr lang="en-US" sz="1000" dirty="0"/>
              <a:t>. [published online ahead of print August 31, 2019].  </a:t>
            </a:r>
            <a:r>
              <a:rPr lang="en-US" sz="1000" u="sng" dirty="0">
                <a:hlinkClick r:id="rId3"/>
              </a:rPr>
              <a:t>https://doi.org/10.1016/j.jacc.2019.08.010</a:t>
            </a:r>
            <a:r>
              <a:rPr lang="en-US" sz="1000" dirty="0"/>
              <a:t> </a:t>
            </a:r>
            <a:endParaRPr lang="da-DK" sz="1000" dirty="0">
              <a:highlight>
                <a:srgbClr val="FFFF00"/>
              </a:highlight>
            </a:endParaRPr>
          </a:p>
        </p:txBody>
      </p:sp>
      <p:sp>
        <p:nvSpPr>
          <p:cNvPr id="7" name="Rectangle 6">
            <a:extLst>
              <a:ext uri="{FF2B5EF4-FFF2-40B4-BE49-F238E27FC236}">
                <a16:creationId xmlns:a16="http://schemas.microsoft.com/office/drawing/2014/main" id="{A16A2596-C7C3-4C75-99C5-F7BD2E59C08A}"/>
              </a:ext>
            </a:extLst>
          </p:cNvPr>
          <p:cNvSpPr/>
          <p:nvPr/>
        </p:nvSpPr>
        <p:spPr>
          <a:xfrm>
            <a:off x="0" y="4944957"/>
            <a:ext cx="12192000" cy="61600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40B1943B-0E03-4FBE-8FC4-702562886E0D}"/>
              </a:ext>
            </a:extLst>
          </p:cNvPr>
          <p:cNvSpPr txBox="1"/>
          <p:nvPr/>
        </p:nvSpPr>
        <p:spPr>
          <a:xfrm>
            <a:off x="185200" y="4934874"/>
            <a:ext cx="11806177" cy="600164"/>
          </a:xfrm>
          <a:prstGeom prst="rect">
            <a:avLst/>
          </a:prstGeom>
          <a:noFill/>
        </p:spPr>
        <p:txBody>
          <a:bodyPr wrap="square" rtlCol="0">
            <a:spAutoFit/>
          </a:bodyPr>
          <a:lstStyle/>
          <a:p>
            <a:pPr algn="ctr"/>
            <a:r>
              <a:rPr lang="en-US" sz="1650" dirty="0">
                <a:solidFill>
                  <a:schemeClr val="bg1"/>
                </a:solidFill>
              </a:rPr>
              <a:t>…EVOPACS, a randomized, placebo-controlled trial of 308 patients aimed to assess </a:t>
            </a:r>
            <a:r>
              <a:rPr lang="en-US" sz="1650" dirty="0" err="1">
                <a:solidFill>
                  <a:schemeClr val="bg1"/>
                </a:solidFill>
              </a:rPr>
              <a:t>evolocumab</a:t>
            </a:r>
            <a:r>
              <a:rPr lang="en-US" sz="1650" dirty="0">
                <a:solidFill>
                  <a:schemeClr val="bg1"/>
                </a:solidFill>
              </a:rPr>
              <a:t> administered in-hospital in addition to high-intensity statin therapy, compared with high-intensity statin therapy alone in patients presenting with ACS</a:t>
            </a:r>
            <a:r>
              <a:rPr lang="en-US" sz="1650" baseline="30000" dirty="0">
                <a:solidFill>
                  <a:schemeClr val="bg1"/>
                </a:solidFill>
              </a:rPr>
              <a:t>10</a:t>
            </a:r>
            <a:endParaRPr lang="en-US" sz="1650" dirty="0">
              <a:solidFill>
                <a:schemeClr val="bg1"/>
              </a:solidFill>
            </a:endParaRPr>
          </a:p>
        </p:txBody>
      </p:sp>
    </p:spTree>
    <p:extLst>
      <p:ext uri="{BB962C8B-B14F-4D97-AF65-F5344CB8AC3E}">
        <p14:creationId xmlns:p14="http://schemas.microsoft.com/office/powerpoint/2010/main" val="1962750111"/>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t>Inclusion Criteria</a:t>
            </a:r>
            <a:endParaRPr lang="de-CH" dirty="0"/>
          </a:p>
        </p:txBody>
      </p:sp>
      <p:sp>
        <p:nvSpPr>
          <p:cNvPr id="3" name="Inhaltsplatzhalter 2"/>
          <p:cNvSpPr>
            <a:spLocks noGrp="1"/>
          </p:cNvSpPr>
          <p:nvPr>
            <p:ph idx="1"/>
          </p:nvPr>
        </p:nvSpPr>
        <p:spPr>
          <a:xfrm>
            <a:off x="682752" y="1280160"/>
            <a:ext cx="10826496" cy="4902926"/>
          </a:xfrm>
        </p:spPr>
        <p:txBody>
          <a:bodyPr/>
          <a:lstStyle/>
          <a:p>
            <a:r>
              <a:rPr lang="en-US" sz="2000" dirty="0"/>
              <a:t>Male or female ≥ 18 years of age </a:t>
            </a:r>
          </a:p>
          <a:p>
            <a:r>
              <a:rPr lang="en-US" sz="2000" dirty="0"/>
              <a:t>Hospitalized for a recent ACS (unstable angina or NSTEMI within &lt; 72 hours, STEMI within &lt;24 hours prior to screening) </a:t>
            </a:r>
          </a:p>
          <a:p>
            <a:r>
              <a:rPr lang="en-US" sz="2000" b="1" dirty="0"/>
              <a:t>LDL-C levels </a:t>
            </a:r>
            <a:r>
              <a:rPr lang="en-US" sz="2000" dirty="0"/>
              <a:t>defined as follows: </a:t>
            </a:r>
          </a:p>
          <a:p>
            <a:pPr lvl="1"/>
            <a:r>
              <a:rPr lang="en-US" sz="1800" dirty="0"/>
              <a:t>LDL-C ≥70 mg/dL (</a:t>
            </a:r>
            <a:r>
              <a:rPr lang="en-US" sz="1800" b="1" dirty="0"/>
              <a:t>≥1.8 mmol/L) </a:t>
            </a:r>
            <a:r>
              <a:rPr lang="en-US" sz="1800" dirty="0"/>
              <a:t>or non-HDL-C ≥100 mg/dL (≥2.6 mmol/L) in patients who have been receiving stable treatment with </a:t>
            </a:r>
            <a:r>
              <a:rPr lang="en-US" sz="1800" b="1" dirty="0"/>
              <a:t>high-intensity statin </a:t>
            </a:r>
            <a:r>
              <a:rPr lang="en-US" sz="1800" dirty="0"/>
              <a:t>within ≥ 4 weeks prior to enrollment (i.e. </a:t>
            </a:r>
            <a:r>
              <a:rPr lang="en-US" sz="1800" u="sng" dirty="0"/>
              <a:t>continuous treatment that has not changed with regard to statin intensity over the past 4 weeks</a:t>
            </a:r>
            <a:r>
              <a:rPr lang="en-US" sz="1800" dirty="0"/>
              <a:t>) </a:t>
            </a:r>
          </a:p>
          <a:p>
            <a:pPr lvl="1"/>
            <a:r>
              <a:rPr lang="en-US" sz="1800" dirty="0"/>
              <a:t>LDL-C ≥90 mg/dL (</a:t>
            </a:r>
            <a:r>
              <a:rPr lang="en-US" sz="1800" b="1" dirty="0"/>
              <a:t>≥2.3 mmol/L</a:t>
            </a:r>
            <a:r>
              <a:rPr lang="en-US" sz="1800" dirty="0"/>
              <a:t>) or non-HDL-C ≥120 mg/dL (≥3.1 mmol/L) in patients who have been receiving stable treatment with </a:t>
            </a:r>
            <a:r>
              <a:rPr lang="en-US" sz="1800" b="1" dirty="0"/>
              <a:t>low- or moderate-intensity statin </a:t>
            </a:r>
            <a:r>
              <a:rPr lang="en-US" sz="1800" dirty="0"/>
              <a:t>within ≥ 4 weeks prior to enrollment </a:t>
            </a:r>
          </a:p>
          <a:p>
            <a:pPr lvl="1"/>
            <a:r>
              <a:rPr lang="en-US" sz="1800" dirty="0"/>
              <a:t>LDL-C ≥125 mg/</a:t>
            </a:r>
            <a:r>
              <a:rPr lang="en-US" sz="1800" dirty="0" err="1"/>
              <a:t>dL</a:t>
            </a:r>
            <a:r>
              <a:rPr lang="en-US" sz="1800" dirty="0"/>
              <a:t> (</a:t>
            </a:r>
            <a:r>
              <a:rPr lang="en-US" sz="1800" b="1" dirty="0"/>
              <a:t>≥3.2 mmol/L</a:t>
            </a:r>
            <a:r>
              <a:rPr lang="en-US" sz="1800" dirty="0"/>
              <a:t>) or non-HDL-C ≥155 mg/</a:t>
            </a:r>
            <a:r>
              <a:rPr lang="en-US" sz="1800" dirty="0" err="1"/>
              <a:t>dL</a:t>
            </a:r>
            <a:r>
              <a:rPr lang="en-US" sz="1800" dirty="0"/>
              <a:t> (≥4.0 mmol/L) in patients who are </a:t>
            </a:r>
            <a:r>
              <a:rPr lang="en-US" sz="1800" b="1" dirty="0"/>
              <a:t>statin-naïve</a:t>
            </a:r>
            <a:r>
              <a:rPr lang="en-US" sz="1800" dirty="0"/>
              <a:t> or have not been on a stable (unchanged) statin regimen for at least 4 weeks prior to enrollment</a:t>
            </a:r>
          </a:p>
          <a:p>
            <a:r>
              <a:rPr lang="en-US" sz="2000" dirty="0"/>
              <a:t>Ability to understand the requirements of the study and to provide informed consent </a:t>
            </a:r>
            <a:r>
              <a:rPr lang="de-CH" sz="2000" dirty="0"/>
              <a:t>	</a:t>
            </a:r>
          </a:p>
          <a:p>
            <a:endParaRPr lang="de-CH" sz="2000" dirty="0"/>
          </a:p>
        </p:txBody>
      </p:sp>
      <p:sp>
        <p:nvSpPr>
          <p:cNvPr id="5" name="Rectangle 4">
            <a:extLst>
              <a:ext uri="{FF2B5EF4-FFF2-40B4-BE49-F238E27FC236}">
                <a16:creationId xmlns:a16="http://schemas.microsoft.com/office/drawing/2014/main" id="{9E6732A2-AC86-4A21-94DD-630DA289377D}"/>
              </a:ext>
            </a:extLst>
          </p:cNvPr>
          <p:cNvSpPr/>
          <p:nvPr/>
        </p:nvSpPr>
        <p:spPr>
          <a:xfrm>
            <a:off x="190500" y="6335896"/>
            <a:ext cx="8799204" cy="407804"/>
          </a:xfrm>
          <a:prstGeom prst="rect">
            <a:avLst/>
          </a:prstGeom>
        </p:spPr>
        <p:txBody>
          <a:bodyPr wrap="none">
            <a:spAutoFit/>
          </a:bodyPr>
          <a:lstStyle/>
          <a:p>
            <a:pPr>
              <a:lnSpc>
                <a:spcPct val="90000"/>
              </a:lnSpc>
              <a:spcBef>
                <a:spcPts val="300"/>
              </a:spcBef>
            </a:pPr>
            <a:r>
              <a:rPr lang="en-GB" sz="1000" dirty="0">
                <a:solidFill>
                  <a:srgbClr val="000000"/>
                </a:solidFill>
              </a:rPr>
              <a:t>ACS = acute coronary syndrome; UA = unstable angina; STEMI = ST-Elevation Myocardial Infarction; NSTEMI = Non-ST-Elevation Myocardial Infarction</a:t>
            </a:r>
          </a:p>
          <a:p>
            <a:pPr lvl="0" defTabSz="914377" fontAlgn="base">
              <a:lnSpc>
                <a:spcPct val="95000"/>
              </a:lnSpc>
              <a:spcBef>
                <a:spcPts val="200"/>
              </a:spcBef>
              <a:spcAft>
                <a:spcPct val="0"/>
              </a:spcAft>
              <a:buClr>
                <a:srgbClr val="007CC2"/>
              </a:buClr>
              <a:defRPr/>
            </a:pPr>
            <a:r>
              <a:rPr lang="en-US" sz="1000" dirty="0">
                <a:solidFill>
                  <a:srgbClr val="000000"/>
                </a:solidFill>
              </a:rPr>
              <a:t>Koskinas KC, et al. </a:t>
            </a:r>
            <a:r>
              <a:rPr lang="en-US" sz="1000" i="1" dirty="0">
                <a:solidFill>
                  <a:srgbClr val="000000"/>
                </a:solidFill>
              </a:rPr>
              <a:t>Clinical Cardiology</a:t>
            </a:r>
            <a:r>
              <a:rPr lang="en-US" sz="1000" dirty="0">
                <a:solidFill>
                  <a:srgbClr val="000000"/>
                </a:solidFill>
              </a:rPr>
              <a:t>. 2018;41:1513-1520. </a:t>
            </a:r>
          </a:p>
        </p:txBody>
      </p:sp>
    </p:spTree>
    <p:extLst>
      <p:ext uri="{BB962C8B-B14F-4D97-AF65-F5344CB8AC3E}">
        <p14:creationId xmlns:p14="http://schemas.microsoft.com/office/powerpoint/2010/main" val="1772313144"/>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FC593FD-A434-D546-BE0B-8433E093F7A3}"/>
              </a:ext>
            </a:extLst>
          </p:cNvPr>
          <p:cNvSpPr>
            <a:spLocks noGrp="1"/>
          </p:cNvSpPr>
          <p:nvPr>
            <p:ph type="title"/>
          </p:nvPr>
        </p:nvSpPr>
        <p:spPr/>
        <p:txBody>
          <a:bodyPr/>
          <a:lstStyle/>
          <a:p>
            <a:r>
              <a:rPr lang="de-CH" dirty="0" err="1"/>
              <a:t>Exclusion</a:t>
            </a:r>
            <a:r>
              <a:rPr lang="de-CH" dirty="0"/>
              <a:t> </a:t>
            </a:r>
            <a:r>
              <a:rPr lang="de-CH" dirty="0" err="1"/>
              <a:t>Criteria</a:t>
            </a:r>
            <a:r>
              <a:rPr lang="de-CH" dirty="0"/>
              <a:t> (1/2)</a:t>
            </a:r>
            <a:endParaRPr lang="en-US" dirty="0"/>
          </a:p>
        </p:txBody>
      </p:sp>
      <p:sp>
        <p:nvSpPr>
          <p:cNvPr id="3" name="Inhaltsplatzhalter 2"/>
          <p:cNvSpPr>
            <a:spLocks noGrp="1"/>
          </p:cNvSpPr>
          <p:nvPr>
            <p:ph idx="1"/>
          </p:nvPr>
        </p:nvSpPr>
        <p:spPr>
          <a:xfrm>
            <a:off x="682752" y="1280159"/>
            <a:ext cx="10995442" cy="5259977"/>
          </a:xfrm>
        </p:spPr>
        <p:txBody>
          <a:bodyPr/>
          <a:lstStyle/>
          <a:p>
            <a:r>
              <a:rPr lang="en-US" sz="2000" b="1" dirty="0"/>
              <a:t>Unstable clinical status </a:t>
            </a:r>
            <a:r>
              <a:rPr lang="en-US" sz="2000" dirty="0"/>
              <a:t>(hemodynamic or electrical instability) </a:t>
            </a:r>
          </a:p>
          <a:p>
            <a:r>
              <a:rPr lang="en-US" sz="2000" dirty="0"/>
              <a:t>Uncontrolled cardiac </a:t>
            </a:r>
            <a:r>
              <a:rPr lang="en-US" sz="2000" b="1" dirty="0"/>
              <a:t>arrhythmia</a:t>
            </a:r>
          </a:p>
          <a:p>
            <a:r>
              <a:rPr lang="en-US" sz="2000" b="1" dirty="0"/>
              <a:t>Severe renal dysfunction</a:t>
            </a:r>
            <a:r>
              <a:rPr lang="en-US" sz="2000" dirty="0"/>
              <a:t>, defined by estimated glomerular filtration rate &lt;30 ml/min/1.73m</a:t>
            </a:r>
            <a:r>
              <a:rPr lang="en-US" sz="2000" baseline="30000" dirty="0"/>
              <a:t>2</a:t>
            </a:r>
            <a:r>
              <a:rPr lang="en-US" sz="2000" dirty="0"/>
              <a:t> </a:t>
            </a:r>
          </a:p>
          <a:p>
            <a:r>
              <a:rPr lang="en-US" sz="2000" b="1" dirty="0"/>
              <a:t>Active liver disease or hepatic dysfunction</a:t>
            </a:r>
            <a:r>
              <a:rPr lang="en-US" sz="2000" dirty="0"/>
              <a:t>, either reported in patient medical record or defined by </a:t>
            </a:r>
            <a:r>
              <a:rPr lang="en-US" sz="2000" dirty="0" err="1"/>
              <a:t>asparate</a:t>
            </a:r>
            <a:r>
              <a:rPr lang="en-US" sz="2000" dirty="0"/>
              <a:t> aminotransferase (AST) or alanine aminotransferase (ALT) levels </a:t>
            </a:r>
            <a:br>
              <a:rPr lang="en-US" sz="2000" dirty="0"/>
            </a:br>
            <a:r>
              <a:rPr lang="en-US" sz="2000" dirty="0"/>
              <a:t>&gt; 3x the upper limit of normal</a:t>
            </a:r>
          </a:p>
          <a:p>
            <a:r>
              <a:rPr lang="en-US" sz="2000" dirty="0"/>
              <a:t>Reported </a:t>
            </a:r>
            <a:r>
              <a:rPr lang="en-US" sz="2000" b="1" dirty="0"/>
              <a:t>intolerance to atorvastatin </a:t>
            </a:r>
            <a:r>
              <a:rPr lang="en-US" sz="2000" dirty="0"/>
              <a:t>(any dose) OR </a:t>
            </a:r>
            <a:r>
              <a:rPr lang="en-US" sz="2000" b="1" dirty="0"/>
              <a:t>statin intolerance </a:t>
            </a:r>
            <a:r>
              <a:rPr lang="en-US" sz="2000" dirty="0"/>
              <a:t>defined by pre-defined criteria </a:t>
            </a:r>
            <a:r>
              <a:rPr lang="en-US" sz="1600" i="1" dirty="0"/>
              <a:t>(inability to tolerate at least 2 different statins (one statin at the lowest starting average daily dose and the other statin at any dose); intolerance associated with confirmed, intolerable statin-related adverse effect(s) or significant biomarker abnormalities; symptom or biomarker changes resolution upon dose decrease or discontinuation; symptoms or biomarker changes not attributable to established predispositions such as drug-drug interactions) </a:t>
            </a:r>
          </a:p>
          <a:p>
            <a:r>
              <a:rPr lang="en-US" sz="2000" dirty="0"/>
              <a:t>Known </a:t>
            </a:r>
            <a:r>
              <a:rPr lang="en-US" sz="2000" b="1" dirty="0"/>
              <a:t>allergy </a:t>
            </a:r>
            <a:r>
              <a:rPr lang="en-US" sz="2000" dirty="0"/>
              <a:t>to contrast medium, heparin, aspirin, ticagrelor or prasugrel </a:t>
            </a:r>
          </a:p>
          <a:p>
            <a:r>
              <a:rPr lang="en-US" sz="2000" dirty="0"/>
              <a:t>Known </a:t>
            </a:r>
            <a:r>
              <a:rPr lang="en-US" sz="2000" b="1" dirty="0"/>
              <a:t>sensitivity </a:t>
            </a:r>
            <a:r>
              <a:rPr lang="en-US" sz="2000" dirty="0"/>
              <a:t>to any substances to be administered </a:t>
            </a:r>
          </a:p>
        </p:txBody>
      </p:sp>
      <p:sp>
        <p:nvSpPr>
          <p:cNvPr id="5" name="Titel 1"/>
          <p:cNvSpPr txBox="1">
            <a:spLocks/>
          </p:cNvSpPr>
          <p:nvPr/>
        </p:nvSpPr>
        <p:spPr>
          <a:xfrm>
            <a:off x="1953084" y="214291"/>
            <a:ext cx="8285832" cy="783637"/>
          </a:xfrm>
          <a:prstGeom prst="rect">
            <a:avLst/>
          </a:prstGeom>
        </p:spPr>
        <p:txBody>
          <a:bodyPr vert="horz" lIns="0" tIns="0" rIns="0" bIns="0" rtlCol="0" anchor="ctr" anchorCtr="0">
            <a:noAutofit/>
          </a:body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de-CH" sz="2800" b="1" i="0" u="none" strike="noStrike" kern="1200" cap="none" spc="0" normalizeH="0" baseline="0" noProof="0" dirty="0">
              <a:ln>
                <a:noFill/>
              </a:ln>
              <a:solidFill>
                <a:srgbClr val="FF0000"/>
              </a:solidFill>
              <a:effectLst/>
              <a:uLnTx/>
              <a:uFillTx/>
              <a:latin typeface="Arial"/>
              <a:ea typeface="+mn-ea"/>
              <a:cs typeface="+mn-cs"/>
            </a:endParaRPr>
          </a:p>
        </p:txBody>
      </p:sp>
      <p:sp>
        <p:nvSpPr>
          <p:cNvPr id="7" name="Rectangle 6">
            <a:extLst>
              <a:ext uri="{FF2B5EF4-FFF2-40B4-BE49-F238E27FC236}">
                <a16:creationId xmlns:a16="http://schemas.microsoft.com/office/drawing/2014/main" id="{8165AA3A-A3AB-463C-9C21-FFC978E6CC70}"/>
              </a:ext>
            </a:extLst>
          </p:cNvPr>
          <p:cNvSpPr/>
          <p:nvPr/>
        </p:nvSpPr>
        <p:spPr>
          <a:xfrm>
            <a:off x="190500" y="6505173"/>
            <a:ext cx="3599062" cy="238527"/>
          </a:xfrm>
          <a:prstGeom prst="rect">
            <a:avLst/>
          </a:prstGeom>
        </p:spPr>
        <p:txBody>
          <a:bodyPr wrap="none" anchor="b">
            <a:spAutoFit/>
          </a:bodyPr>
          <a:lstStyle/>
          <a:p>
            <a:pPr lvl="0" defTabSz="914377" fontAlgn="base">
              <a:lnSpc>
                <a:spcPct val="95000"/>
              </a:lnSpc>
              <a:spcBef>
                <a:spcPts val="200"/>
              </a:spcBef>
              <a:spcAft>
                <a:spcPct val="0"/>
              </a:spcAft>
              <a:buClr>
                <a:srgbClr val="007CC2"/>
              </a:buClr>
              <a:defRPr/>
            </a:pPr>
            <a:r>
              <a:rPr lang="en-US" sz="1000" dirty="0">
                <a:solidFill>
                  <a:srgbClr val="000000"/>
                </a:solidFill>
              </a:rPr>
              <a:t>Koskinas KC, et al. </a:t>
            </a:r>
            <a:r>
              <a:rPr lang="en-US" sz="1000" i="1" dirty="0">
                <a:solidFill>
                  <a:srgbClr val="000000"/>
                </a:solidFill>
              </a:rPr>
              <a:t>Clinical Cardiology</a:t>
            </a:r>
            <a:r>
              <a:rPr lang="en-US" sz="1000" dirty="0">
                <a:solidFill>
                  <a:srgbClr val="000000"/>
                </a:solidFill>
              </a:rPr>
              <a:t>. 2018;41:1513-1520. </a:t>
            </a:r>
          </a:p>
        </p:txBody>
      </p:sp>
    </p:spTree>
    <p:extLst>
      <p:ext uri="{BB962C8B-B14F-4D97-AF65-F5344CB8AC3E}">
        <p14:creationId xmlns:p14="http://schemas.microsoft.com/office/powerpoint/2010/main" val="1536233682"/>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E89E1D8-80BA-E849-98FC-FE454CFB7C89}"/>
              </a:ext>
            </a:extLst>
          </p:cNvPr>
          <p:cNvSpPr>
            <a:spLocks noGrp="1"/>
          </p:cNvSpPr>
          <p:nvPr>
            <p:ph type="title"/>
          </p:nvPr>
        </p:nvSpPr>
        <p:spPr/>
        <p:txBody>
          <a:bodyPr/>
          <a:lstStyle/>
          <a:p>
            <a:r>
              <a:rPr lang="de-CH" dirty="0" err="1"/>
              <a:t>Exclusion</a:t>
            </a:r>
            <a:r>
              <a:rPr lang="de-CH" dirty="0"/>
              <a:t> </a:t>
            </a:r>
            <a:r>
              <a:rPr lang="de-CH" dirty="0" err="1"/>
              <a:t>Criteria</a:t>
            </a:r>
            <a:r>
              <a:rPr lang="de-CH" dirty="0"/>
              <a:t> (2/2)</a:t>
            </a:r>
            <a:endParaRPr lang="en-US" dirty="0"/>
          </a:p>
        </p:txBody>
      </p:sp>
      <p:sp>
        <p:nvSpPr>
          <p:cNvPr id="3" name="Inhaltsplatzhalter 2"/>
          <p:cNvSpPr>
            <a:spLocks noGrp="1"/>
          </p:cNvSpPr>
          <p:nvPr>
            <p:ph idx="1"/>
          </p:nvPr>
        </p:nvSpPr>
        <p:spPr/>
        <p:txBody>
          <a:bodyPr/>
          <a:lstStyle/>
          <a:p>
            <a:r>
              <a:rPr lang="en-US" sz="2000" dirty="0"/>
              <a:t>Patients who previously received </a:t>
            </a:r>
            <a:r>
              <a:rPr lang="en-US" sz="2000" b="1" dirty="0" err="1"/>
              <a:t>evolocumab</a:t>
            </a:r>
            <a:r>
              <a:rPr lang="en-US" sz="2000" dirty="0"/>
              <a:t> or other </a:t>
            </a:r>
            <a:r>
              <a:rPr lang="en-US" sz="2000" b="1" dirty="0"/>
              <a:t>PCSK9 inhibitor </a:t>
            </a:r>
          </a:p>
          <a:p>
            <a:r>
              <a:rPr lang="en-US" sz="2000" dirty="0"/>
              <a:t>Patient who received </a:t>
            </a:r>
            <a:r>
              <a:rPr lang="en-US" sz="2000" b="1" dirty="0"/>
              <a:t>cholesterol ester transfer protein inhibitors </a:t>
            </a:r>
            <a:r>
              <a:rPr lang="en-US" sz="2000" dirty="0"/>
              <a:t>in the past 12 months </a:t>
            </a:r>
          </a:p>
          <a:p>
            <a:r>
              <a:rPr lang="en-US" sz="2000" dirty="0"/>
              <a:t>Treatment with systemic </a:t>
            </a:r>
            <a:r>
              <a:rPr lang="en-US" sz="2000" b="1" dirty="0"/>
              <a:t>steroids</a:t>
            </a:r>
            <a:r>
              <a:rPr lang="en-US" sz="2000" dirty="0"/>
              <a:t> or systemic </a:t>
            </a:r>
            <a:r>
              <a:rPr lang="en-US" sz="2000" b="1" dirty="0"/>
              <a:t>cyclosporine </a:t>
            </a:r>
            <a:r>
              <a:rPr lang="en-US" sz="2000" dirty="0"/>
              <a:t>in the past 3 months  </a:t>
            </a:r>
          </a:p>
          <a:p>
            <a:r>
              <a:rPr lang="en-US" sz="2000" dirty="0"/>
              <a:t>Known active infection or </a:t>
            </a:r>
            <a:r>
              <a:rPr lang="en-US" sz="2000" b="1" dirty="0"/>
              <a:t>major hematologic, metabolic, or endocrine dysfunction </a:t>
            </a:r>
            <a:r>
              <a:rPr lang="en-US" sz="2000" dirty="0"/>
              <a:t>in the judgment of the Investigator </a:t>
            </a:r>
          </a:p>
          <a:p>
            <a:r>
              <a:rPr lang="en-US" sz="2000" dirty="0"/>
              <a:t>Patients who will not be available for </a:t>
            </a:r>
            <a:r>
              <a:rPr lang="en-US" sz="2000" b="1" dirty="0"/>
              <a:t>study-required procedures </a:t>
            </a:r>
            <a:r>
              <a:rPr lang="en-US" sz="2000" dirty="0"/>
              <a:t>in the judgment of the Investigator </a:t>
            </a:r>
          </a:p>
          <a:p>
            <a:r>
              <a:rPr lang="en-US" sz="2000" dirty="0"/>
              <a:t>Current enrollment in another investigational device or drug study </a:t>
            </a:r>
          </a:p>
          <a:p>
            <a:r>
              <a:rPr lang="de-CH" sz="2000" dirty="0" err="1"/>
              <a:t>Active</a:t>
            </a:r>
            <a:r>
              <a:rPr lang="de-CH" sz="2000" dirty="0"/>
              <a:t> </a:t>
            </a:r>
            <a:r>
              <a:rPr lang="de-CH" sz="2000" b="1" dirty="0" err="1"/>
              <a:t>malignancy</a:t>
            </a:r>
            <a:r>
              <a:rPr lang="de-CH" sz="2000" dirty="0"/>
              <a:t> </a:t>
            </a:r>
            <a:r>
              <a:rPr lang="de-CH" sz="2000" dirty="0" err="1"/>
              <a:t>requiring</a:t>
            </a:r>
            <a:r>
              <a:rPr lang="de-CH" sz="2000" dirty="0"/>
              <a:t> </a:t>
            </a:r>
            <a:r>
              <a:rPr lang="de-CH" sz="2000" dirty="0" err="1"/>
              <a:t>treatment</a:t>
            </a:r>
            <a:r>
              <a:rPr lang="de-CH" sz="2000" dirty="0"/>
              <a:t> </a:t>
            </a:r>
          </a:p>
          <a:p>
            <a:r>
              <a:rPr lang="en-US" sz="2000" dirty="0"/>
              <a:t>Pregnant women. For female of childbearing potential (age &lt;50 years and last menstruation within the last 12 months), who did not undergo tubal ligation, ovariectomy or hysterectomy, pregnancy will be excluded by a </a:t>
            </a:r>
            <a:r>
              <a:rPr lang="en-US" sz="2000" u="sng" dirty="0"/>
              <a:t>pregnancy test</a:t>
            </a:r>
            <a:r>
              <a:rPr lang="en-US" sz="2000" dirty="0"/>
              <a:t> prior to inclusion in the study</a:t>
            </a:r>
          </a:p>
          <a:p>
            <a:endParaRPr lang="de-CH" sz="2000" dirty="0"/>
          </a:p>
        </p:txBody>
      </p:sp>
      <p:sp>
        <p:nvSpPr>
          <p:cNvPr id="5" name="Titel 1"/>
          <p:cNvSpPr txBox="1">
            <a:spLocks/>
          </p:cNvSpPr>
          <p:nvPr/>
        </p:nvSpPr>
        <p:spPr>
          <a:xfrm>
            <a:off x="1953084" y="214291"/>
            <a:ext cx="8285832" cy="783637"/>
          </a:xfrm>
          <a:prstGeom prst="rect">
            <a:avLst/>
          </a:prstGeom>
        </p:spPr>
        <p:txBody>
          <a:bodyPr vert="horz" lIns="0" tIns="0" rIns="0" bIns="0" rtlCol="0" anchor="ctr" anchorCtr="0">
            <a:noAutofit/>
          </a:body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de-CH" sz="2800" b="1" i="0" u="none" strike="noStrike" kern="1200" cap="none" spc="0" normalizeH="0" baseline="0" noProof="0" dirty="0">
              <a:ln>
                <a:noFill/>
              </a:ln>
              <a:solidFill>
                <a:srgbClr val="FF0000"/>
              </a:solidFill>
              <a:effectLst/>
              <a:uLnTx/>
              <a:uFillTx/>
              <a:latin typeface="Arial"/>
              <a:ea typeface="+mn-ea"/>
              <a:cs typeface="+mn-cs"/>
            </a:endParaRPr>
          </a:p>
        </p:txBody>
      </p:sp>
      <p:sp>
        <p:nvSpPr>
          <p:cNvPr id="7" name="Rectangle 6">
            <a:extLst>
              <a:ext uri="{FF2B5EF4-FFF2-40B4-BE49-F238E27FC236}">
                <a16:creationId xmlns:a16="http://schemas.microsoft.com/office/drawing/2014/main" id="{3D6DB40E-472E-4D96-961D-07605A8C7241}"/>
              </a:ext>
            </a:extLst>
          </p:cNvPr>
          <p:cNvSpPr/>
          <p:nvPr/>
        </p:nvSpPr>
        <p:spPr>
          <a:xfrm>
            <a:off x="190500" y="6505173"/>
            <a:ext cx="3599062" cy="238527"/>
          </a:xfrm>
          <a:prstGeom prst="rect">
            <a:avLst/>
          </a:prstGeom>
        </p:spPr>
        <p:txBody>
          <a:bodyPr wrap="none" anchor="b">
            <a:spAutoFit/>
          </a:bodyPr>
          <a:lstStyle/>
          <a:p>
            <a:pPr lvl="0" defTabSz="914377" fontAlgn="base">
              <a:lnSpc>
                <a:spcPct val="95000"/>
              </a:lnSpc>
              <a:spcBef>
                <a:spcPts val="200"/>
              </a:spcBef>
              <a:spcAft>
                <a:spcPct val="0"/>
              </a:spcAft>
              <a:buClr>
                <a:srgbClr val="007CC2"/>
              </a:buClr>
              <a:defRPr/>
            </a:pPr>
            <a:r>
              <a:rPr lang="en-US" sz="1000" dirty="0">
                <a:solidFill>
                  <a:srgbClr val="000000"/>
                </a:solidFill>
              </a:rPr>
              <a:t>Koskinas KC, et al. </a:t>
            </a:r>
            <a:r>
              <a:rPr lang="en-US" sz="1000" i="1" dirty="0">
                <a:solidFill>
                  <a:srgbClr val="000000"/>
                </a:solidFill>
              </a:rPr>
              <a:t>Clinical Cardiology</a:t>
            </a:r>
            <a:r>
              <a:rPr lang="en-US" sz="1000" dirty="0">
                <a:solidFill>
                  <a:srgbClr val="000000"/>
                </a:solidFill>
              </a:rPr>
              <a:t>. 2018;41:1513-1520. </a:t>
            </a:r>
          </a:p>
        </p:txBody>
      </p:sp>
    </p:spTree>
    <p:extLst>
      <p:ext uri="{BB962C8B-B14F-4D97-AF65-F5344CB8AC3E}">
        <p14:creationId xmlns:p14="http://schemas.microsoft.com/office/powerpoint/2010/main" val="450759118"/>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t>Exloratory Endpoints (1 / 2) </a:t>
            </a:r>
            <a:endParaRPr lang="de-CH" dirty="0"/>
          </a:p>
        </p:txBody>
      </p:sp>
      <p:sp>
        <p:nvSpPr>
          <p:cNvPr id="3" name="Inhaltsplatzhalter 2"/>
          <p:cNvSpPr>
            <a:spLocks noGrp="1"/>
          </p:cNvSpPr>
          <p:nvPr>
            <p:ph idx="1"/>
          </p:nvPr>
        </p:nvSpPr>
        <p:spPr>
          <a:xfrm>
            <a:off x="682752" y="1280159"/>
            <a:ext cx="10826496" cy="5268687"/>
          </a:xfrm>
        </p:spPr>
        <p:txBody>
          <a:bodyPr/>
          <a:lstStyle/>
          <a:p>
            <a:pPr>
              <a:spcBef>
                <a:spcPts val="600"/>
              </a:spcBef>
            </a:pPr>
            <a:r>
              <a:rPr lang="en-US" sz="2000" dirty="0"/>
              <a:t>Nominal change in calculated </a:t>
            </a:r>
            <a:r>
              <a:rPr lang="en-US" sz="2000" b="1" dirty="0">
                <a:solidFill>
                  <a:schemeClr val="accent4"/>
                </a:solidFill>
              </a:rPr>
              <a:t>LDL-C</a:t>
            </a:r>
            <a:r>
              <a:rPr lang="en-US" sz="2000" dirty="0"/>
              <a:t> from baseline to 8 weeks</a:t>
            </a:r>
          </a:p>
          <a:p>
            <a:pPr>
              <a:spcBef>
                <a:spcPts val="600"/>
              </a:spcBef>
            </a:pPr>
            <a:r>
              <a:rPr lang="en-US" sz="2000" dirty="0"/>
              <a:t>Percent of patients reaching LDL-C level &lt;70 mg/</a:t>
            </a:r>
            <a:r>
              <a:rPr lang="en-US" sz="2000" dirty="0" err="1"/>
              <a:t>dL</a:t>
            </a:r>
            <a:r>
              <a:rPr lang="en-US" sz="2000" dirty="0"/>
              <a:t> (&lt;1.8 mmol/L) at 8 weeks</a:t>
            </a:r>
          </a:p>
          <a:p>
            <a:pPr>
              <a:spcBef>
                <a:spcPts val="600"/>
              </a:spcBef>
            </a:pPr>
            <a:r>
              <a:rPr lang="en-US" sz="2000" dirty="0"/>
              <a:t>Change on other </a:t>
            </a:r>
            <a:r>
              <a:rPr lang="en-US" sz="2000" b="1" dirty="0"/>
              <a:t>lipid parameters </a:t>
            </a:r>
            <a:r>
              <a:rPr lang="en-US" sz="2000" dirty="0"/>
              <a:t>(total cholesterol, HDL-C, triglycerides, non-HDL-C, Apo B, Apo A-1, ratio Apo B/Apo A-1, etc.) at 8 weeks</a:t>
            </a:r>
          </a:p>
          <a:p>
            <a:pPr>
              <a:spcBef>
                <a:spcPts val="600"/>
              </a:spcBef>
            </a:pPr>
            <a:r>
              <a:rPr lang="en-US" sz="2000" dirty="0"/>
              <a:t>Percent change in </a:t>
            </a:r>
            <a:r>
              <a:rPr lang="en-US" sz="2000" b="1" dirty="0" err="1"/>
              <a:t>hs</a:t>
            </a:r>
            <a:r>
              <a:rPr lang="en-US" sz="2000" b="1" dirty="0"/>
              <a:t>-CRP</a:t>
            </a:r>
            <a:r>
              <a:rPr lang="en-US" sz="2000" dirty="0"/>
              <a:t> from baseline to 8 weeks</a:t>
            </a:r>
          </a:p>
          <a:p>
            <a:pPr>
              <a:spcBef>
                <a:spcPts val="600"/>
              </a:spcBef>
            </a:pPr>
            <a:r>
              <a:rPr lang="en-US" sz="2000" dirty="0"/>
              <a:t>Percent of patients reaching a dual target of LDL-C (&lt;70 mg/</a:t>
            </a:r>
            <a:r>
              <a:rPr lang="en-US" sz="2000" dirty="0" err="1"/>
              <a:t>dL</a:t>
            </a:r>
            <a:r>
              <a:rPr lang="en-US" sz="2000" dirty="0"/>
              <a:t>) and </a:t>
            </a:r>
            <a:r>
              <a:rPr lang="en-US" sz="2000" dirty="0" err="1"/>
              <a:t>hs</a:t>
            </a:r>
            <a:r>
              <a:rPr lang="en-US" sz="2000" dirty="0"/>
              <a:t>-CRP (&lt;2 mg/</a:t>
            </a:r>
            <a:r>
              <a:rPr lang="en-US" sz="2000" dirty="0" err="1"/>
              <a:t>dL</a:t>
            </a:r>
            <a:r>
              <a:rPr lang="en-US" sz="2000" dirty="0"/>
              <a:t>) at 8 weeks</a:t>
            </a:r>
          </a:p>
          <a:p>
            <a:pPr>
              <a:spcBef>
                <a:spcPts val="600"/>
              </a:spcBef>
            </a:pPr>
            <a:r>
              <a:rPr lang="en-US" sz="2000" dirty="0"/>
              <a:t>Change in other </a:t>
            </a:r>
            <a:r>
              <a:rPr lang="en-US" sz="2000" b="1" dirty="0">
                <a:solidFill>
                  <a:schemeClr val="accent4"/>
                </a:solidFill>
              </a:rPr>
              <a:t>inflammatory biomarkers </a:t>
            </a:r>
            <a:r>
              <a:rPr lang="en-US" sz="2000" dirty="0"/>
              <a:t>(IL-1b, IL-6) from baseline to 8 weeks </a:t>
            </a:r>
          </a:p>
          <a:p>
            <a:pPr>
              <a:spcBef>
                <a:spcPts val="600"/>
              </a:spcBef>
            </a:pPr>
            <a:r>
              <a:rPr lang="en-US" sz="2000" dirty="0"/>
              <a:t>Change in biomarkers of </a:t>
            </a:r>
            <a:r>
              <a:rPr lang="en-US" sz="2000" b="1" dirty="0">
                <a:solidFill>
                  <a:schemeClr val="accent4"/>
                </a:solidFill>
              </a:rPr>
              <a:t>myocardial injury </a:t>
            </a:r>
            <a:r>
              <a:rPr lang="en-US" sz="2000" dirty="0"/>
              <a:t>(high-sensitivity troponin T) from baseline to </a:t>
            </a:r>
            <a:br>
              <a:rPr lang="en-US" sz="2000" dirty="0"/>
            </a:br>
            <a:r>
              <a:rPr lang="en-US" sz="2000" dirty="0"/>
              <a:t>72 hours</a:t>
            </a:r>
          </a:p>
          <a:p>
            <a:pPr>
              <a:spcBef>
                <a:spcPts val="600"/>
              </a:spcBef>
            </a:pPr>
            <a:r>
              <a:rPr lang="en-US" sz="2000" b="1" dirty="0">
                <a:solidFill>
                  <a:schemeClr val="accent4"/>
                </a:solidFill>
              </a:rPr>
              <a:t>Platelet function </a:t>
            </a:r>
            <a:r>
              <a:rPr lang="en-US" sz="2000" dirty="0"/>
              <a:t>assessed by impedance aggregometry (</a:t>
            </a:r>
            <a:r>
              <a:rPr lang="en-US" sz="2000" dirty="0" err="1"/>
              <a:t>Multiplate</a:t>
            </a:r>
            <a:r>
              <a:rPr lang="en-US" sz="2000" dirty="0"/>
              <a:t> Analyzer</a:t>
            </a:r>
            <a:r>
              <a:rPr lang="en-US" sz="2000" baseline="30000" dirty="0"/>
              <a:t>®</a:t>
            </a:r>
            <a:r>
              <a:rPr lang="en-US" sz="2000" dirty="0"/>
              <a:t>) in whole blood stimulated with ADP and TRAP test at 72 hours and 8 weeks</a:t>
            </a:r>
            <a:endParaRPr lang="de-CH" sz="2000" dirty="0"/>
          </a:p>
        </p:txBody>
      </p:sp>
      <p:sp>
        <p:nvSpPr>
          <p:cNvPr id="6" name="Rectangle 5">
            <a:extLst>
              <a:ext uri="{FF2B5EF4-FFF2-40B4-BE49-F238E27FC236}">
                <a16:creationId xmlns:a16="http://schemas.microsoft.com/office/drawing/2014/main" id="{8CD64620-E614-4322-BD2D-C8DD3AAECDFA}"/>
              </a:ext>
            </a:extLst>
          </p:cNvPr>
          <p:cNvSpPr/>
          <p:nvPr/>
        </p:nvSpPr>
        <p:spPr>
          <a:xfrm>
            <a:off x="190500" y="6197397"/>
            <a:ext cx="9345386" cy="546303"/>
          </a:xfrm>
          <a:prstGeom prst="rect">
            <a:avLst/>
          </a:prstGeom>
        </p:spPr>
        <p:txBody>
          <a:bodyPr wrap="square" anchor="b">
            <a:spAutoFit/>
          </a:bodyPr>
          <a:lstStyle/>
          <a:p>
            <a:pPr>
              <a:lnSpc>
                <a:spcPct val="90000"/>
              </a:lnSpc>
              <a:spcBef>
                <a:spcPts val="300"/>
              </a:spcBef>
              <a:defRPr/>
            </a:pPr>
            <a:r>
              <a:rPr lang="en-GB" sz="1000" dirty="0">
                <a:solidFill>
                  <a:srgbClr val="000000"/>
                </a:solidFill>
              </a:rPr>
              <a:t>LDL-C = low-density lipoprotein cholesterol; </a:t>
            </a:r>
            <a:r>
              <a:rPr lang="en-GB" sz="1000" dirty="0" err="1">
                <a:solidFill>
                  <a:srgbClr val="000000"/>
                </a:solidFill>
              </a:rPr>
              <a:t>hs</a:t>
            </a:r>
            <a:r>
              <a:rPr lang="en-GB" sz="1000" dirty="0">
                <a:solidFill>
                  <a:srgbClr val="000000"/>
                </a:solidFill>
              </a:rPr>
              <a:t>-CRP = high-sensitivity C-reactive protein; ADP = adenosine di-phosphate; TRAP = </a:t>
            </a:r>
            <a:r>
              <a:rPr lang="en-GB" sz="1000" dirty="0" err="1">
                <a:solidFill>
                  <a:srgbClr val="000000"/>
                </a:solidFill>
              </a:rPr>
              <a:t>tumor</a:t>
            </a:r>
            <a:r>
              <a:rPr lang="en-GB" sz="1000" dirty="0">
                <a:solidFill>
                  <a:srgbClr val="000000"/>
                </a:solidFill>
              </a:rPr>
              <a:t> necrosis factor receptor; HDL-C = High-density lipoprotein cholesterol; </a:t>
            </a:r>
            <a:r>
              <a:rPr lang="en-GB" sz="1000" dirty="0" err="1">
                <a:solidFill>
                  <a:srgbClr val="000000"/>
                </a:solidFill>
              </a:rPr>
              <a:t>ApoA</a:t>
            </a:r>
            <a:r>
              <a:rPr lang="en-GB" sz="1000" dirty="0">
                <a:solidFill>
                  <a:srgbClr val="000000"/>
                </a:solidFill>
              </a:rPr>
              <a:t> = apolipoprotein A; </a:t>
            </a:r>
            <a:r>
              <a:rPr lang="en-GB" sz="1000" dirty="0" err="1">
                <a:solidFill>
                  <a:srgbClr val="000000"/>
                </a:solidFill>
              </a:rPr>
              <a:t>ApoB</a:t>
            </a:r>
            <a:r>
              <a:rPr lang="en-GB" sz="1000" dirty="0">
                <a:solidFill>
                  <a:srgbClr val="000000"/>
                </a:solidFill>
              </a:rPr>
              <a:t> = apolipoprotein B  </a:t>
            </a:r>
          </a:p>
          <a:p>
            <a:pPr lvl="0" defTabSz="914377" fontAlgn="base">
              <a:lnSpc>
                <a:spcPct val="95000"/>
              </a:lnSpc>
              <a:spcBef>
                <a:spcPts val="200"/>
              </a:spcBef>
              <a:spcAft>
                <a:spcPct val="0"/>
              </a:spcAft>
              <a:buClr>
                <a:srgbClr val="007CC2"/>
              </a:buClr>
              <a:defRPr/>
            </a:pPr>
            <a:r>
              <a:rPr lang="en-US" sz="1000" dirty="0">
                <a:solidFill>
                  <a:srgbClr val="000000"/>
                </a:solidFill>
              </a:rPr>
              <a:t>Koskinas KC, et al. </a:t>
            </a:r>
            <a:r>
              <a:rPr lang="en-US" sz="1000" i="1" dirty="0">
                <a:solidFill>
                  <a:srgbClr val="000000"/>
                </a:solidFill>
              </a:rPr>
              <a:t>Clinical Cardiology</a:t>
            </a:r>
            <a:r>
              <a:rPr lang="en-US" sz="1000" dirty="0">
                <a:solidFill>
                  <a:srgbClr val="000000"/>
                </a:solidFill>
              </a:rPr>
              <a:t>. 2018;41:1513-1520. </a:t>
            </a:r>
          </a:p>
        </p:txBody>
      </p:sp>
    </p:spTree>
    <p:extLst>
      <p:ext uri="{BB962C8B-B14F-4D97-AF65-F5344CB8AC3E}">
        <p14:creationId xmlns:p14="http://schemas.microsoft.com/office/powerpoint/2010/main" val="291307650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a:t>Exloratory Endpoints (2 / 2) </a:t>
            </a:r>
            <a:endParaRPr lang="de-CH" dirty="0"/>
          </a:p>
        </p:txBody>
      </p:sp>
      <p:sp>
        <p:nvSpPr>
          <p:cNvPr id="3" name="Inhaltsplatzhalter 2"/>
          <p:cNvSpPr>
            <a:spLocks noGrp="1"/>
          </p:cNvSpPr>
          <p:nvPr>
            <p:ph idx="1"/>
          </p:nvPr>
        </p:nvSpPr>
        <p:spPr>
          <a:xfrm>
            <a:off x="682752" y="1280160"/>
            <a:ext cx="10826496" cy="5303520"/>
          </a:xfrm>
        </p:spPr>
        <p:txBody>
          <a:bodyPr/>
          <a:lstStyle/>
          <a:p>
            <a:pPr>
              <a:spcBef>
                <a:spcPts val="600"/>
              </a:spcBef>
            </a:pPr>
            <a:r>
              <a:rPr lang="en-US" sz="1800" dirty="0"/>
              <a:t>Incidence of </a:t>
            </a:r>
            <a:r>
              <a:rPr lang="en-US" sz="1800" b="1" dirty="0"/>
              <a:t>contrast-induced </a:t>
            </a:r>
            <a:r>
              <a:rPr lang="en-US" sz="1800" b="1" dirty="0">
                <a:solidFill>
                  <a:schemeClr val="accent4"/>
                </a:solidFill>
              </a:rPr>
              <a:t>acute kidney injury </a:t>
            </a:r>
            <a:r>
              <a:rPr lang="en-US" sz="1800" b="1" dirty="0"/>
              <a:t>(CI-AKI) </a:t>
            </a:r>
            <a:r>
              <a:rPr lang="en-US" sz="1800" dirty="0"/>
              <a:t>at 72 hours in the subset of patients undergoing diagnostic coronary angiography (with or without PCI) at baseline</a:t>
            </a:r>
            <a:br>
              <a:rPr lang="en-US" sz="1800" dirty="0"/>
            </a:br>
            <a:endParaRPr lang="en-US" sz="1800" dirty="0"/>
          </a:p>
          <a:p>
            <a:pPr>
              <a:spcBef>
                <a:spcPts val="600"/>
              </a:spcBef>
            </a:pPr>
            <a:r>
              <a:rPr lang="en-US" sz="1800" dirty="0"/>
              <a:t>Incidence of centrally </a:t>
            </a:r>
            <a:r>
              <a:rPr lang="en-US" sz="1800" b="1" dirty="0">
                <a:solidFill>
                  <a:schemeClr val="accent4"/>
                </a:solidFill>
              </a:rPr>
              <a:t>adjudicated events</a:t>
            </a:r>
            <a:r>
              <a:rPr lang="en-US" sz="1800" dirty="0"/>
              <a:t>:  </a:t>
            </a:r>
          </a:p>
          <a:p>
            <a:pPr lvl="1">
              <a:spcBef>
                <a:spcPts val="400"/>
              </a:spcBef>
            </a:pPr>
            <a:r>
              <a:rPr lang="de-CH" sz="1800" dirty="0"/>
              <a:t>Death </a:t>
            </a:r>
            <a:r>
              <a:rPr lang="de-CH" sz="1800" dirty="0" err="1"/>
              <a:t>by</a:t>
            </a:r>
            <a:r>
              <a:rPr lang="de-CH" sz="1800" dirty="0"/>
              <a:t> </a:t>
            </a:r>
            <a:r>
              <a:rPr lang="de-CH" sz="1800" dirty="0" err="1"/>
              <a:t>any</a:t>
            </a:r>
            <a:r>
              <a:rPr lang="de-CH" sz="1800" dirty="0"/>
              <a:t> </a:t>
            </a:r>
            <a:r>
              <a:rPr lang="de-CH" sz="1800" dirty="0" err="1"/>
              <a:t>cause</a:t>
            </a:r>
            <a:r>
              <a:rPr lang="de-CH" sz="1800" dirty="0"/>
              <a:t> </a:t>
            </a:r>
          </a:p>
          <a:p>
            <a:pPr lvl="1">
              <a:spcBef>
                <a:spcPts val="400"/>
              </a:spcBef>
            </a:pPr>
            <a:r>
              <a:rPr lang="de-CH" sz="1800" dirty="0" err="1"/>
              <a:t>Cardiovascular</a:t>
            </a:r>
            <a:r>
              <a:rPr lang="de-CH" sz="1800" dirty="0"/>
              <a:t> </a:t>
            </a:r>
            <a:r>
              <a:rPr lang="de-CH" sz="1800" dirty="0" err="1"/>
              <a:t>death</a:t>
            </a:r>
            <a:r>
              <a:rPr lang="de-CH" sz="1800" dirty="0"/>
              <a:t> </a:t>
            </a:r>
          </a:p>
          <a:p>
            <a:pPr lvl="1">
              <a:spcBef>
                <a:spcPts val="400"/>
              </a:spcBef>
            </a:pPr>
            <a:r>
              <a:rPr lang="de-CH" sz="1800" dirty="0" err="1"/>
              <a:t>Myocardial</a:t>
            </a:r>
            <a:r>
              <a:rPr lang="de-CH" sz="1800" dirty="0"/>
              <a:t> </a:t>
            </a:r>
            <a:r>
              <a:rPr lang="de-CH" sz="1800" dirty="0" err="1"/>
              <a:t>infarction</a:t>
            </a:r>
            <a:r>
              <a:rPr lang="de-CH" sz="1800" dirty="0"/>
              <a:t> (</a:t>
            </a:r>
            <a:r>
              <a:rPr lang="de-CH" sz="1800" dirty="0" err="1"/>
              <a:t>re-infarction</a:t>
            </a:r>
            <a:r>
              <a:rPr lang="de-CH" sz="1800" dirty="0"/>
              <a:t>) </a:t>
            </a:r>
          </a:p>
          <a:p>
            <a:pPr lvl="1">
              <a:spcBef>
                <a:spcPts val="400"/>
              </a:spcBef>
            </a:pPr>
            <a:r>
              <a:rPr lang="de-CH" sz="1800" dirty="0" err="1"/>
              <a:t>Hospitalization</a:t>
            </a:r>
            <a:r>
              <a:rPr lang="de-CH" sz="1800" dirty="0"/>
              <a:t> </a:t>
            </a:r>
            <a:r>
              <a:rPr lang="de-CH" sz="1800" dirty="0" err="1"/>
              <a:t>for</a:t>
            </a:r>
            <a:r>
              <a:rPr lang="de-CH" sz="1800" dirty="0"/>
              <a:t> </a:t>
            </a:r>
            <a:r>
              <a:rPr lang="de-CH" sz="1800" dirty="0" err="1"/>
              <a:t>recurrent</a:t>
            </a:r>
            <a:r>
              <a:rPr lang="de-CH" sz="1800" dirty="0"/>
              <a:t> ACS </a:t>
            </a:r>
          </a:p>
          <a:p>
            <a:pPr lvl="1">
              <a:spcBef>
                <a:spcPts val="400"/>
              </a:spcBef>
            </a:pPr>
            <a:r>
              <a:rPr lang="de-CH" sz="1800" dirty="0" err="1"/>
              <a:t>Hospitalization</a:t>
            </a:r>
            <a:r>
              <a:rPr lang="de-CH" sz="1800" dirty="0"/>
              <a:t> </a:t>
            </a:r>
            <a:r>
              <a:rPr lang="de-CH" sz="1800" dirty="0" err="1"/>
              <a:t>for</a:t>
            </a:r>
            <a:r>
              <a:rPr lang="de-CH" sz="1800" dirty="0"/>
              <a:t> </a:t>
            </a:r>
            <a:r>
              <a:rPr lang="de-CH" sz="1800" dirty="0" err="1"/>
              <a:t>heart</a:t>
            </a:r>
            <a:r>
              <a:rPr lang="de-CH" sz="1800" dirty="0"/>
              <a:t> </a:t>
            </a:r>
            <a:r>
              <a:rPr lang="de-CH" sz="1800" dirty="0" err="1"/>
              <a:t>failure</a:t>
            </a:r>
            <a:r>
              <a:rPr lang="de-CH" sz="1800" dirty="0"/>
              <a:t> </a:t>
            </a:r>
          </a:p>
          <a:p>
            <a:pPr lvl="1">
              <a:spcBef>
                <a:spcPts val="400"/>
              </a:spcBef>
            </a:pPr>
            <a:r>
              <a:rPr lang="de-CH" sz="1800" dirty="0" err="1"/>
              <a:t>Coronary</a:t>
            </a:r>
            <a:r>
              <a:rPr lang="de-CH" sz="1800" dirty="0"/>
              <a:t> </a:t>
            </a:r>
            <a:r>
              <a:rPr lang="de-CH" sz="1800" dirty="0" err="1"/>
              <a:t>revascularization</a:t>
            </a:r>
            <a:r>
              <a:rPr lang="de-CH" sz="1800" dirty="0"/>
              <a:t> </a:t>
            </a:r>
          </a:p>
          <a:p>
            <a:pPr lvl="2">
              <a:spcBef>
                <a:spcPts val="400"/>
              </a:spcBef>
            </a:pPr>
            <a:r>
              <a:rPr lang="en-US" sz="1600" dirty="0"/>
              <a:t>Performed at site of index PCI (target-lesion revascularization) </a:t>
            </a:r>
          </a:p>
          <a:p>
            <a:pPr lvl="2">
              <a:spcBef>
                <a:spcPts val="400"/>
              </a:spcBef>
            </a:pPr>
            <a:r>
              <a:rPr lang="en-US" sz="1600" dirty="0"/>
              <a:t>Performed for other stenosis present at the time of index PCI (staged PCI)</a:t>
            </a:r>
          </a:p>
          <a:p>
            <a:pPr lvl="2">
              <a:spcBef>
                <a:spcPts val="400"/>
              </a:spcBef>
            </a:pPr>
            <a:r>
              <a:rPr lang="en-US" sz="1600" dirty="0"/>
              <a:t>Other, clinically indicated coronary revascularization </a:t>
            </a:r>
          </a:p>
          <a:p>
            <a:pPr lvl="1">
              <a:spcBef>
                <a:spcPts val="400"/>
              </a:spcBef>
            </a:pPr>
            <a:r>
              <a:rPr lang="de-CH" sz="1800" dirty="0" err="1"/>
              <a:t>Stroke</a:t>
            </a:r>
            <a:r>
              <a:rPr lang="de-CH" sz="1800" dirty="0"/>
              <a:t> </a:t>
            </a:r>
          </a:p>
          <a:p>
            <a:pPr lvl="1">
              <a:spcBef>
                <a:spcPts val="400"/>
              </a:spcBef>
            </a:pPr>
            <a:r>
              <a:rPr lang="de-CH" sz="1800" dirty="0"/>
              <a:t>Transient </a:t>
            </a:r>
            <a:r>
              <a:rPr lang="de-CH" sz="1800" dirty="0" err="1"/>
              <a:t>ischemic</a:t>
            </a:r>
            <a:r>
              <a:rPr lang="de-CH" sz="1800" dirty="0"/>
              <a:t> </a:t>
            </a:r>
            <a:r>
              <a:rPr lang="de-CH" sz="1800" dirty="0" err="1"/>
              <a:t>attack</a:t>
            </a:r>
            <a:r>
              <a:rPr lang="de-CH" sz="1800" dirty="0"/>
              <a:t> (TIA) </a:t>
            </a:r>
          </a:p>
          <a:p>
            <a:endParaRPr lang="en-GB" sz="1800" dirty="0"/>
          </a:p>
        </p:txBody>
      </p:sp>
      <p:sp>
        <p:nvSpPr>
          <p:cNvPr id="5" name="Rectangle 4">
            <a:extLst>
              <a:ext uri="{FF2B5EF4-FFF2-40B4-BE49-F238E27FC236}">
                <a16:creationId xmlns:a16="http://schemas.microsoft.com/office/drawing/2014/main" id="{B3D5290A-9A16-41B2-BD0D-3BDF49662B95}"/>
              </a:ext>
            </a:extLst>
          </p:cNvPr>
          <p:cNvSpPr/>
          <p:nvPr/>
        </p:nvSpPr>
        <p:spPr>
          <a:xfrm>
            <a:off x="190500" y="6335896"/>
            <a:ext cx="3599062" cy="402674"/>
          </a:xfrm>
          <a:prstGeom prst="rect">
            <a:avLst/>
          </a:prstGeom>
        </p:spPr>
        <p:txBody>
          <a:bodyPr wrap="none">
            <a:spAutoFit/>
          </a:bodyPr>
          <a:lstStyle/>
          <a:p>
            <a:pPr>
              <a:lnSpc>
                <a:spcPct val="90000"/>
              </a:lnSpc>
              <a:spcBef>
                <a:spcPts val="300"/>
              </a:spcBef>
            </a:pPr>
            <a:r>
              <a:rPr lang="en-GB" sz="1000" dirty="0">
                <a:solidFill>
                  <a:srgbClr val="000000"/>
                </a:solidFill>
              </a:rPr>
              <a:t>ACS = acute coronary syndrome </a:t>
            </a:r>
          </a:p>
          <a:p>
            <a:pPr lvl="0" defTabSz="914377" fontAlgn="base">
              <a:lnSpc>
                <a:spcPct val="95000"/>
              </a:lnSpc>
              <a:spcBef>
                <a:spcPts val="200"/>
              </a:spcBef>
              <a:spcAft>
                <a:spcPct val="0"/>
              </a:spcAft>
              <a:buClr>
                <a:srgbClr val="007CC2"/>
              </a:buClr>
              <a:defRPr/>
            </a:pPr>
            <a:r>
              <a:rPr lang="en-US" sz="1000" dirty="0">
                <a:solidFill>
                  <a:srgbClr val="000000"/>
                </a:solidFill>
              </a:rPr>
              <a:t>Koskinas KC, et al. </a:t>
            </a:r>
            <a:r>
              <a:rPr lang="en-US" sz="1000" i="1" dirty="0">
                <a:solidFill>
                  <a:srgbClr val="000000"/>
                </a:solidFill>
              </a:rPr>
              <a:t>Clinical Cardiology</a:t>
            </a:r>
            <a:r>
              <a:rPr lang="en-US" sz="1000" dirty="0">
                <a:solidFill>
                  <a:srgbClr val="000000"/>
                </a:solidFill>
              </a:rPr>
              <a:t>. 2018;41:1513-1520. </a:t>
            </a:r>
          </a:p>
        </p:txBody>
      </p:sp>
    </p:spTree>
    <p:extLst>
      <p:ext uri="{BB962C8B-B14F-4D97-AF65-F5344CB8AC3E}">
        <p14:creationId xmlns:p14="http://schemas.microsoft.com/office/powerpoint/2010/main" val="83935559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EFAB4FB-93CE-3743-88B3-410802AB5126}"/>
              </a:ext>
            </a:extLst>
          </p:cNvPr>
          <p:cNvSpPr>
            <a:spLocks noGrp="1"/>
          </p:cNvSpPr>
          <p:nvPr>
            <p:ph type="title"/>
          </p:nvPr>
        </p:nvSpPr>
        <p:spPr/>
        <p:txBody>
          <a:bodyPr/>
          <a:lstStyle/>
          <a:p>
            <a:r>
              <a:rPr lang="en-US" dirty="0"/>
              <a:t>Background </a:t>
            </a:r>
            <a:r>
              <a:rPr lang="en-US" u="sng" dirty="0">
                <a:solidFill>
                  <a:schemeClr val="accent4"/>
                </a:solidFill>
              </a:rPr>
              <a:t>Statin</a:t>
            </a:r>
            <a:r>
              <a:rPr lang="en-US" dirty="0">
                <a:solidFill>
                  <a:schemeClr val="accent4"/>
                </a:solidFill>
              </a:rPr>
              <a:t> </a:t>
            </a:r>
            <a:r>
              <a:rPr lang="en-US" dirty="0"/>
              <a:t>Treatment During the Study </a:t>
            </a:r>
          </a:p>
        </p:txBody>
      </p:sp>
      <p:sp>
        <p:nvSpPr>
          <p:cNvPr id="6" name="Content Placeholder 5">
            <a:extLst>
              <a:ext uri="{FF2B5EF4-FFF2-40B4-BE49-F238E27FC236}">
                <a16:creationId xmlns:a16="http://schemas.microsoft.com/office/drawing/2014/main" id="{7142E383-48FA-8846-8E34-2B6AA7A1A1AE}"/>
              </a:ext>
            </a:extLst>
          </p:cNvPr>
          <p:cNvSpPr>
            <a:spLocks noGrp="1"/>
          </p:cNvSpPr>
          <p:nvPr>
            <p:ph idx="1"/>
          </p:nvPr>
        </p:nvSpPr>
        <p:spPr/>
        <p:txBody>
          <a:bodyPr/>
          <a:lstStyle/>
          <a:p>
            <a:r>
              <a:rPr lang="en-US" sz="2000" dirty="0"/>
              <a:t>All patients received high-intensity statin therapy (</a:t>
            </a:r>
            <a:r>
              <a:rPr lang="en-US" sz="2000" b="1" dirty="0"/>
              <a:t>atorvastatin 40mg</a:t>
            </a:r>
            <a:r>
              <a:rPr lang="en-US" sz="2000" dirty="0"/>
              <a:t>), starting on Day 1 and up to Week 8</a:t>
            </a:r>
          </a:p>
          <a:p>
            <a:r>
              <a:rPr lang="en-US" sz="2000" dirty="0"/>
              <a:t>If patients had been on previous statin other than atorvastatin 40mg prior to screening, it was and replaced by atorvastatin 40mg</a:t>
            </a:r>
          </a:p>
          <a:p>
            <a:r>
              <a:rPr lang="en-US" sz="2000" dirty="0"/>
              <a:t>If patients had been on a more potent statin regimen prior to enrolment (i.e., atorvastatin </a:t>
            </a:r>
            <a:br>
              <a:rPr lang="en-US" sz="2000" dirty="0"/>
            </a:br>
            <a:r>
              <a:rPr lang="en-US" sz="2000" dirty="0"/>
              <a:t>&gt; 40mg or rosuvastatin &gt; 20mg QD), the background therapy was </a:t>
            </a:r>
            <a:r>
              <a:rPr lang="en-US" sz="2000" i="1" dirty="0"/>
              <a:t>atorvastatin</a:t>
            </a:r>
            <a:r>
              <a:rPr lang="en-US" sz="2000" dirty="0"/>
              <a:t> </a:t>
            </a:r>
            <a:r>
              <a:rPr lang="en-US" sz="2000" b="1" i="1" dirty="0"/>
              <a:t>80mg </a:t>
            </a:r>
            <a:r>
              <a:rPr lang="en-US" sz="2000" dirty="0"/>
              <a:t>throughout the study period</a:t>
            </a:r>
          </a:p>
          <a:p>
            <a:r>
              <a:rPr lang="en-US" sz="2000" dirty="0"/>
              <a:t>Between randomization and end of study (Week 8), changes in background statin therapy were not allowed</a:t>
            </a:r>
          </a:p>
          <a:p>
            <a:r>
              <a:rPr lang="en-US" sz="2000" dirty="0"/>
              <a:t>In the event of adverse events deemed to represent </a:t>
            </a:r>
            <a:r>
              <a:rPr lang="en-US" sz="2000" b="1" dirty="0"/>
              <a:t>statin intolerance </a:t>
            </a:r>
            <a:r>
              <a:rPr lang="en-US" sz="2000" dirty="0"/>
              <a:t>(e.g. muscle-related symptoms with or without CK elevation), reduction of the dose of atorvastatin or statin discontinuation were allowed, according to clinical judgement</a:t>
            </a:r>
          </a:p>
          <a:p>
            <a:endParaRPr lang="en-US" sz="2000" dirty="0"/>
          </a:p>
        </p:txBody>
      </p:sp>
      <p:sp>
        <p:nvSpPr>
          <p:cNvPr id="7" name="Rectangle 6">
            <a:extLst>
              <a:ext uri="{FF2B5EF4-FFF2-40B4-BE49-F238E27FC236}">
                <a16:creationId xmlns:a16="http://schemas.microsoft.com/office/drawing/2014/main" id="{9F826609-F8BC-4325-81B2-DF2343628E06}"/>
              </a:ext>
            </a:extLst>
          </p:cNvPr>
          <p:cNvSpPr/>
          <p:nvPr/>
        </p:nvSpPr>
        <p:spPr>
          <a:xfrm>
            <a:off x="190500" y="6505173"/>
            <a:ext cx="3599062" cy="238527"/>
          </a:xfrm>
          <a:prstGeom prst="rect">
            <a:avLst/>
          </a:prstGeom>
        </p:spPr>
        <p:txBody>
          <a:bodyPr wrap="none" anchor="b">
            <a:spAutoFit/>
          </a:bodyPr>
          <a:lstStyle/>
          <a:p>
            <a:pPr lvl="0" defTabSz="914377" fontAlgn="base">
              <a:lnSpc>
                <a:spcPct val="95000"/>
              </a:lnSpc>
              <a:spcBef>
                <a:spcPts val="200"/>
              </a:spcBef>
              <a:spcAft>
                <a:spcPct val="0"/>
              </a:spcAft>
              <a:buClr>
                <a:srgbClr val="007CC2"/>
              </a:buClr>
              <a:defRPr/>
            </a:pPr>
            <a:r>
              <a:rPr lang="en-US" sz="1000" dirty="0">
                <a:solidFill>
                  <a:srgbClr val="000000"/>
                </a:solidFill>
              </a:rPr>
              <a:t>Koskinas KC, et al. </a:t>
            </a:r>
            <a:r>
              <a:rPr lang="en-US" sz="1000" i="1" dirty="0">
                <a:solidFill>
                  <a:srgbClr val="000000"/>
                </a:solidFill>
              </a:rPr>
              <a:t>Clinical Cardiology</a:t>
            </a:r>
            <a:r>
              <a:rPr lang="en-US" sz="1000" dirty="0">
                <a:solidFill>
                  <a:srgbClr val="000000"/>
                </a:solidFill>
              </a:rPr>
              <a:t>. 2018;41:1513-1520. </a:t>
            </a:r>
          </a:p>
        </p:txBody>
      </p:sp>
    </p:spTree>
    <p:extLst>
      <p:ext uri="{BB962C8B-B14F-4D97-AF65-F5344CB8AC3E}">
        <p14:creationId xmlns:p14="http://schemas.microsoft.com/office/powerpoint/2010/main" val="1809364295"/>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F329E-B212-4460-A5A6-5AA4020A27E0}"/>
              </a:ext>
            </a:extLst>
          </p:cNvPr>
          <p:cNvSpPr>
            <a:spLocks noGrp="1"/>
          </p:cNvSpPr>
          <p:nvPr>
            <p:ph type="title"/>
          </p:nvPr>
        </p:nvSpPr>
        <p:spPr/>
        <p:txBody>
          <a:bodyPr/>
          <a:lstStyle/>
          <a:p>
            <a:r>
              <a:rPr lang="en-US" dirty="0"/>
              <a:t>Protocol-Defined Time Windows for Enrollment </a:t>
            </a:r>
            <a:br>
              <a:rPr lang="en-US" dirty="0"/>
            </a:br>
            <a:r>
              <a:rPr lang="en-US" dirty="0"/>
              <a:t>and Administration </a:t>
            </a:r>
          </a:p>
        </p:txBody>
      </p:sp>
      <p:sp>
        <p:nvSpPr>
          <p:cNvPr id="5" name="Rectangle 4">
            <a:extLst>
              <a:ext uri="{FF2B5EF4-FFF2-40B4-BE49-F238E27FC236}">
                <a16:creationId xmlns:a16="http://schemas.microsoft.com/office/drawing/2014/main" id="{2507F85B-D9DF-4411-B41F-40DDEEED5A05}"/>
              </a:ext>
            </a:extLst>
          </p:cNvPr>
          <p:cNvSpPr/>
          <p:nvPr/>
        </p:nvSpPr>
        <p:spPr>
          <a:xfrm>
            <a:off x="190501" y="6197397"/>
            <a:ext cx="6264571" cy="546303"/>
          </a:xfrm>
          <a:prstGeom prst="rect">
            <a:avLst/>
          </a:prstGeom>
        </p:spPr>
        <p:txBody>
          <a:bodyPr wrap="square" anchor="b">
            <a:spAutoFit/>
          </a:bodyPr>
          <a:lstStyle/>
          <a:p>
            <a:pPr>
              <a:lnSpc>
                <a:spcPct val="90000"/>
              </a:lnSpc>
              <a:spcBef>
                <a:spcPts val="300"/>
              </a:spcBef>
            </a:pPr>
            <a:r>
              <a:rPr lang="en-US" sz="1000" dirty="0"/>
              <a:t>ACS = acute coronary syndromes; IP = investigational product; STEMI = ST-Elevation Myocardial Infarction; NSTEMI = Non-ST-Elevation Myocardial Infarction </a:t>
            </a:r>
          </a:p>
          <a:p>
            <a:pPr lvl="0" defTabSz="914377" fontAlgn="base">
              <a:lnSpc>
                <a:spcPct val="95000"/>
              </a:lnSpc>
              <a:spcBef>
                <a:spcPts val="200"/>
              </a:spcBef>
              <a:spcAft>
                <a:spcPct val="0"/>
              </a:spcAft>
              <a:buClr>
                <a:srgbClr val="007CC2"/>
              </a:buClr>
              <a:defRPr/>
            </a:pPr>
            <a:r>
              <a:rPr lang="en-US" sz="1000" dirty="0">
                <a:solidFill>
                  <a:srgbClr val="000000"/>
                </a:solidFill>
              </a:rPr>
              <a:t>Koskinas KC, et al. </a:t>
            </a:r>
            <a:r>
              <a:rPr lang="en-US" sz="1000" i="1" dirty="0">
                <a:solidFill>
                  <a:srgbClr val="000000"/>
                </a:solidFill>
              </a:rPr>
              <a:t>Clinical Cardiology</a:t>
            </a:r>
            <a:r>
              <a:rPr lang="en-US" sz="1000" dirty="0">
                <a:solidFill>
                  <a:srgbClr val="000000"/>
                </a:solidFill>
              </a:rPr>
              <a:t>. 2018;41:1513-1520. </a:t>
            </a:r>
          </a:p>
        </p:txBody>
      </p:sp>
      <p:sp>
        <p:nvSpPr>
          <p:cNvPr id="6" name="Rectangle 5">
            <a:extLst>
              <a:ext uri="{FF2B5EF4-FFF2-40B4-BE49-F238E27FC236}">
                <a16:creationId xmlns:a16="http://schemas.microsoft.com/office/drawing/2014/main" id="{07F196BE-AE81-48F9-9659-D586C157D836}"/>
              </a:ext>
            </a:extLst>
          </p:cNvPr>
          <p:cNvSpPr/>
          <p:nvPr/>
        </p:nvSpPr>
        <p:spPr>
          <a:xfrm>
            <a:off x="1843541" y="1434404"/>
            <a:ext cx="8504919" cy="535531"/>
          </a:xfrm>
          <a:prstGeom prst="rect">
            <a:avLst/>
          </a:prstGeom>
        </p:spPr>
        <p:txBody>
          <a:bodyPr wrap="square" anchor="b">
            <a:spAutoFit/>
          </a:bodyPr>
          <a:lstStyle/>
          <a:p>
            <a:pPr algn="ctr">
              <a:lnSpc>
                <a:spcPct val="90000"/>
              </a:lnSpc>
            </a:pPr>
            <a:r>
              <a:rPr lang="en-US" sz="1600" b="1" dirty="0">
                <a:solidFill>
                  <a:schemeClr val="accent1"/>
                </a:solidFill>
              </a:rPr>
              <a:t>Protocol-defined time windows for enrollment and administration of the IP at baseline in relation to the time of onset of symptoms in patients presenting with ACS</a:t>
            </a:r>
          </a:p>
        </p:txBody>
      </p:sp>
      <p:grpSp>
        <p:nvGrpSpPr>
          <p:cNvPr id="7" name="Group 6">
            <a:extLst>
              <a:ext uri="{FF2B5EF4-FFF2-40B4-BE49-F238E27FC236}">
                <a16:creationId xmlns:a16="http://schemas.microsoft.com/office/drawing/2014/main" id="{2818C9E5-6F1F-4E6C-AC9A-35B96D56D523}"/>
              </a:ext>
            </a:extLst>
          </p:cNvPr>
          <p:cNvGrpSpPr/>
          <p:nvPr/>
        </p:nvGrpSpPr>
        <p:grpSpPr>
          <a:xfrm>
            <a:off x="834504" y="2181448"/>
            <a:ext cx="9896145" cy="3436838"/>
            <a:chOff x="317880" y="3021752"/>
            <a:chExt cx="5501231" cy="2751941"/>
          </a:xfrm>
        </p:grpSpPr>
        <p:sp>
          <p:nvSpPr>
            <p:cNvPr id="8" name="Rectangle 7">
              <a:extLst>
                <a:ext uri="{FF2B5EF4-FFF2-40B4-BE49-F238E27FC236}">
                  <a16:creationId xmlns:a16="http://schemas.microsoft.com/office/drawing/2014/main" id="{02EC4EF1-06F7-4145-93C7-B0CF17279C56}"/>
                </a:ext>
              </a:extLst>
            </p:cNvPr>
            <p:cNvSpPr/>
            <p:nvPr/>
          </p:nvSpPr>
          <p:spPr>
            <a:xfrm>
              <a:off x="682753" y="4126230"/>
              <a:ext cx="4978908" cy="27051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TextBox 8">
              <a:extLst>
                <a:ext uri="{FF2B5EF4-FFF2-40B4-BE49-F238E27FC236}">
                  <a16:creationId xmlns:a16="http://schemas.microsoft.com/office/drawing/2014/main" id="{87D5693A-C477-472D-BBF7-34ACEDCA59D9}"/>
                </a:ext>
              </a:extLst>
            </p:cNvPr>
            <p:cNvSpPr txBox="1"/>
            <p:nvPr/>
          </p:nvSpPr>
          <p:spPr>
            <a:xfrm>
              <a:off x="4025620" y="3021752"/>
              <a:ext cx="966135" cy="369664"/>
            </a:xfrm>
            <a:prstGeom prst="rect">
              <a:avLst/>
            </a:prstGeom>
            <a:noFill/>
          </p:spPr>
          <p:txBody>
            <a:bodyPr wrap="none" rtlCol="0" anchor="b">
              <a:spAutoFit/>
            </a:bodyPr>
            <a:lstStyle/>
            <a:p>
              <a:pPr algn="ctr"/>
              <a:r>
                <a:rPr lang="en-US" sz="2400" b="1" dirty="0">
                  <a:solidFill>
                    <a:schemeClr val="accent1"/>
                  </a:solidFill>
                </a:rPr>
                <a:t>In-hospital</a:t>
              </a:r>
            </a:p>
          </p:txBody>
        </p:sp>
        <p:sp>
          <p:nvSpPr>
            <p:cNvPr id="10" name="TextBox 9">
              <a:extLst>
                <a:ext uri="{FF2B5EF4-FFF2-40B4-BE49-F238E27FC236}">
                  <a16:creationId xmlns:a16="http://schemas.microsoft.com/office/drawing/2014/main" id="{355C0D12-55B0-4AB7-9E18-A5D481D77BA7}"/>
                </a:ext>
              </a:extLst>
            </p:cNvPr>
            <p:cNvSpPr txBox="1"/>
            <p:nvPr/>
          </p:nvSpPr>
          <p:spPr>
            <a:xfrm>
              <a:off x="3852165" y="3585389"/>
              <a:ext cx="784350" cy="320376"/>
            </a:xfrm>
            <a:prstGeom prst="rect">
              <a:avLst/>
            </a:prstGeom>
            <a:noFill/>
          </p:spPr>
          <p:txBody>
            <a:bodyPr wrap="none" rtlCol="0" anchor="b">
              <a:spAutoFit/>
            </a:bodyPr>
            <a:lstStyle/>
            <a:p>
              <a:pPr algn="ctr"/>
              <a:r>
                <a:rPr lang="en-US" sz="2000" dirty="0"/>
                <a:t>Enrollment</a:t>
              </a:r>
            </a:p>
          </p:txBody>
        </p:sp>
        <p:sp>
          <p:nvSpPr>
            <p:cNvPr id="11" name="TextBox 10">
              <a:extLst>
                <a:ext uri="{FF2B5EF4-FFF2-40B4-BE49-F238E27FC236}">
                  <a16:creationId xmlns:a16="http://schemas.microsoft.com/office/drawing/2014/main" id="{E05D195E-C009-45B0-822E-37DDD9C21715}"/>
                </a:ext>
              </a:extLst>
            </p:cNvPr>
            <p:cNvSpPr txBox="1"/>
            <p:nvPr/>
          </p:nvSpPr>
          <p:spPr>
            <a:xfrm>
              <a:off x="2836397" y="3585389"/>
              <a:ext cx="745141" cy="320376"/>
            </a:xfrm>
            <a:prstGeom prst="rect">
              <a:avLst/>
            </a:prstGeom>
            <a:noFill/>
          </p:spPr>
          <p:txBody>
            <a:bodyPr wrap="none" rtlCol="0" anchor="b">
              <a:spAutoFit/>
            </a:bodyPr>
            <a:lstStyle/>
            <a:p>
              <a:pPr algn="ctr"/>
              <a:r>
                <a:rPr lang="en-US" sz="2000" dirty="0"/>
                <a:t>Screening</a:t>
              </a:r>
            </a:p>
          </p:txBody>
        </p:sp>
        <p:sp>
          <p:nvSpPr>
            <p:cNvPr id="12" name="TextBox 11">
              <a:extLst>
                <a:ext uri="{FF2B5EF4-FFF2-40B4-BE49-F238E27FC236}">
                  <a16:creationId xmlns:a16="http://schemas.microsoft.com/office/drawing/2014/main" id="{4BC458E3-C182-4C74-9E03-9D5F6897C986}"/>
                </a:ext>
              </a:extLst>
            </p:cNvPr>
            <p:cNvSpPr txBox="1"/>
            <p:nvPr/>
          </p:nvSpPr>
          <p:spPr>
            <a:xfrm>
              <a:off x="5581899" y="3585389"/>
              <a:ext cx="237212" cy="320376"/>
            </a:xfrm>
            <a:prstGeom prst="rect">
              <a:avLst/>
            </a:prstGeom>
            <a:noFill/>
          </p:spPr>
          <p:txBody>
            <a:bodyPr wrap="none" rtlCol="0" anchor="b">
              <a:spAutoFit/>
            </a:bodyPr>
            <a:lstStyle/>
            <a:p>
              <a:pPr algn="ctr"/>
              <a:r>
                <a:rPr lang="en-US" sz="2000" dirty="0"/>
                <a:t>IP</a:t>
              </a:r>
            </a:p>
          </p:txBody>
        </p:sp>
        <p:sp>
          <p:nvSpPr>
            <p:cNvPr id="13" name="TextBox 12">
              <a:extLst>
                <a:ext uri="{FF2B5EF4-FFF2-40B4-BE49-F238E27FC236}">
                  <a16:creationId xmlns:a16="http://schemas.microsoft.com/office/drawing/2014/main" id="{EF17F51E-8F80-4870-B8BA-CDAE3C6B39FF}"/>
                </a:ext>
              </a:extLst>
            </p:cNvPr>
            <p:cNvSpPr txBox="1"/>
            <p:nvPr/>
          </p:nvSpPr>
          <p:spPr>
            <a:xfrm>
              <a:off x="317880" y="3412881"/>
              <a:ext cx="775439" cy="492885"/>
            </a:xfrm>
            <a:prstGeom prst="rect">
              <a:avLst/>
            </a:prstGeom>
            <a:noFill/>
          </p:spPr>
          <p:txBody>
            <a:bodyPr wrap="none" rtlCol="0" anchor="b">
              <a:spAutoFit/>
            </a:bodyPr>
            <a:lstStyle/>
            <a:p>
              <a:pPr algn="ctr">
                <a:lnSpc>
                  <a:spcPct val="85000"/>
                </a:lnSpc>
              </a:pPr>
              <a:r>
                <a:rPr lang="en-US" sz="2000" dirty="0"/>
                <a:t>Symptoms</a:t>
              </a:r>
            </a:p>
            <a:p>
              <a:pPr algn="ctr">
                <a:lnSpc>
                  <a:spcPct val="85000"/>
                </a:lnSpc>
              </a:pPr>
              <a:r>
                <a:rPr lang="en-US" sz="2000" dirty="0"/>
                <a:t>onset</a:t>
              </a:r>
            </a:p>
          </p:txBody>
        </p:sp>
        <p:sp>
          <p:nvSpPr>
            <p:cNvPr id="14" name="Rectangle 13">
              <a:extLst>
                <a:ext uri="{FF2B5EF4-FFF2-40B4-BE49-F238E27FC236}">
                  <a16:creationId xmlns:a16="http://schemas.microsoft.com/office/drawing/2014/main" id="{632A4616-9FED-4A6D-B1D6-704AECAB229F}"/>
                </a:ext>
              </a:extLst>
            </p:cNvPr>
            <p:cNvSpPr/>
            <p:nvPr/>
          </p:nvSpPr>
          <p:spPr>
            <a:xfrm>
              <a:off x="615950" y="3905766"/>
              <a:ext cx="161290" cy="685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5" name="Rectangle 14">
              <a:extLst>
                <a:ext uri="{FF2B5EF4-FFF2-40B4-BE49-F238E27FC236}">
                  <a16:creationId xmlns:a16="http://schemas.microsoft.com/office/drawing/2014/main" id="{EDB649D1-1958-406A-B9EB-05B55FB0AA48}"/>
                </a:ext>
              </a:extLst>
            </p:cNvPr>
            <p:cNvSpPr/>
            <p:nvPr/>
          </p:nvSpPr>
          <p:spPr>
            <a:xfrm>
              <a:off x="3272155" y="3905766"/>
              <a:ext cx="161290" cy="685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6" name="Rectangle 15">
              <a:extLst>
                <a:ext uri="{FF2B5EF4-FFF2-40B4-BE49-F238E27FC236}">
                  <a16:creationId xmlns:a16="http://schemas.microsoft.com/office/drawing/2014/main" id="{F1BB3EB8-4C6B-4DE9-8723-5C399C61A65B}"/>
                </a:ext>
              </a:extLst>
            </p:cNvPr>
            <p:cNvSpPr/>
            <p:nvPr/>
          </p:nvSpPr>
          <p:spPr>
            <a:xfrm>
              <a:off x="4038600" y="3905766"/>
              <a:ext cx="161290" cy="685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7" name="Rectangle 16">
              <a:extLst>
                <a:ext uri="{FF2B5EF4-FFF2-40B4-BE49-F238E27FC236}">
                  <a16:creationId xmlns:a16="http://schemas.microsoft.com/office/drawing/2014/main" id="{ECF10D02-6E24-4DEA-813F-6D195A4E3BE1}"/>
                </a:ext>
              </a:extLst>
            </p:cNvPr>
            <p:cNvSpPr/>
            <p:nvPr/>
          </p:nvSpPr>
          <p:spPr>
            <a:xfrm>
              <a:off x="5619861" y="3905766"/>
              <a:ext cx="161290" cy="685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8" name="TextBox 17">
              <a:extLst>
                <a:ext uri="{FF2B5EF4-FFF2-40B4-BE49-F238E27FC236}">
                  <a16:creationId xmlns:a16="http://schemas.microsoft.com/office/drawing/2014/main" id="{47C4275A-265F-4831-9DCD-043EC051AB19}"/>
                </a:ext>
              </a:extLst>
            </p:cNvPr>
            <p:cNvSpPr txBox="1"/>
            <p:nvPr/>
          </p:nvSpPr>
          <p:spPr>
            <a:xfrm>
              <a:off x="1504322" y="4529497"/>
              <a:ext cx="1287823" cy="492885"/>
            </a:xfrm>
            <a:prstGeom prst="rect">
              <a:avLst/>
            </a:prstGeom>
            <a:noFill/>
          </p:spPr>
          <p:txBody>
            <a:bodyPr wrap="none" rtlCol="0" anchor="b">
              <a:spAutoFit/>
            </a:bodyPr>
            <a:lstStyle/>
            <a:p>
              <a:pPr algn="ctr">
                <a:lnSpc>
                  <a:spcPct val="85000"/>
                </a:lnSpc>
              </a:pPr>
              <a:r>
                <a:rPr lang="en-US" sz="2000" b="1" dirty="0"/>
                <a:t>&lt;72h </a:t>
              </a:r>
              <a:r>
                <a:rPr lang="en-US" sz="2000" dirty="0"/>
                <a:t>(NSTE-ACS)</a:t>
              </a:r>
            </a:p>
            <a:p>
              <a:pPr algn="ctr">
                <a:lnSpc>
                  <a:spcPct val="85000"/>
                </a:lnSpc>
              </a:pPr>
              <a:r>
                <a:rPr lang="en-US" sz="2000" b="1" dirty="0"/>
                <a:t>&lt;24h </a:t>
              </a:r>
              <a:r>
                <a:rPr lang="en-US" sz="2000" dirty="0"/>
                <a:t>(STEMI)</a:t>
              </a:r>
            </a:p>
          </p:txBody>
        </p:sp>
        <p:sp>
          <p:nvSpPr>
            <p:cNvPr id="19" name="TextBox 18">
              <a:extLst>
                <a:ext uri="{FF2B5EF4-FFF2-40B4-BE49-F238E27FC236}">
                  <a16:creationId xmlns:a16="http://schemas.microsoft.com/office/drawing/2014/main" id="{307A731D-156B-437C-8B8A-0DA1583CCCFB}"/>
                </a:ext>
              </a:extLst>
            </p:cNvPr>
            <p:cNvSpPr txBox="1"/>
            <p:nvPr/>
          </p:nvSpPr>
          <p:spPr>
            <a:xfrm>
              <a:off x="4154013" y="4526120"/>
              <a:ext cx="1507648" cy="492885"/>
            </a:xfrm>
            <a:prstGeom prst="rect">
              <a:avLst/>
            </a:prstGeom>
            <a:noFill/>
          </p:spPr>
          <p:txBody>
            <a:bodyPr wrap="square" rtlCol="0" anchor="b">
              <a:spAutoFit/>
            </a:bodyPr>
            <a:lstStyle/>
            <a:p>
              <a:pPr algn="ctr">
                <a:lnSpc>
                  <a:spcPct val="85000"/>
                </a:lnSpc>
              </a:pPr>
              <a:r>
                <a:rPr lang="en-US" sz="2000" b="1" dirty="0"/>
                <a:t>≤24h </a:t>
              </a:r>
              <a:r>
                <a:rPr lang="en-US" sz="2000" dirty="0"/>
                <a:t>after randomization</a:t>
              </a:r>
            </a:p>
          </p:txBody>
        </p:sp>
        <p:sp>
          <p:nvSpPr>
            <p:cNvPr id="20" name="TextBox 19">
              <a:extLst>
                <a:ext uri="{FF2B5EF4-FFF2-40B4-BE49-F238E27FC236}">
                  <a16:creationId xmlns:a16="http://schemas.microsoft.com/office/drawing/2014/main" id="{09EDD097-5240-4630-ABC0-EB6084DDE01F}"/>
                </a:ext>
              </a:extLst>
            </p:cNvPr>
            <p:cNvSpPr txBox="1"/>
            <p:nvPr/>
          </p:nvSpPr>
          <p:spPr>
            <a:xfrm>
              <a:off x="2630548" y="5071332"/>
              <a:ext cx="2263233" cy="702361"/>
            </a:xfrm>
            <a:prstGeom prst="rect">
              <a:avLst/>
            </a:prstGeom>
            <a:solidFill>
              <a:schemeClr val="accent6">
                <a:lumMod val="40000"/>
                <a:lumOff val="60000"/>
              </a:schemeClr>
            </a:solidFill>
          </p:spPr>
          <p:txBody>
            <a:bodyPr wrap="square" rtlCol="0" anchor="ctr">
              <a:spAutoFit/>
            </a:bodyPr>
            <a:lstStyle/>
            <a:p>
              <a:pPr algn="ctr">
                <a:lnSpc>
                  <a:spcPct val="85000"/>
                </a:lnSpc>
              </a:pPr>
              <a:r>
                <a:rPr lang="en-US" sz="2000" dirty="0"/>
                <a:t>As soon as reasonably possible, providing patients adequate time to make an informed decision</a:t>
              </a:r>
            </a:p>
          </p:txBody>
        </p:sp>
        <p:sp>
          <p:nvSpPr>
            <p:cNvPr id="21" name="Right Brace 20">
              <a:extLst>
                <a:ext uri="{FF2B5EF4-FFF2-40B4-BE49-F238E27FC236}">
                  <a16:creationId xmlns:a16="http://schemas.microsoft.com/office/drawing/2014/main" id="{F2BEB3F6-8444-43CA-95FD-07D391DF8CAD}"/>
                </a:ext>
              </a:extLst>
            </p:cNvPr>
            <p:cNvSpPr/>
            <p:nvPr/>
          </p:nvSpPr>
          <p:spPr>
            <a:xfrm rot="16200000">
              <a:off x="4385883" y="2229498"/>
              <a:ext cx="229571" cy="2570056"/>
            </a:xfrm>
            <a:prstGeom prst="rightBrace">
              <a:avLst>
                <a:gd name="adj1" fmla="val 44367"/>
                <a:gd name="adj2" fmla="val 50000"/>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cxnSp>
          <p:nvCxnSpPr>
            <p:cNvPr id="22" name="Straight Arrow Connector 21">
              <a:extLst>
                <a:ext uri="{FF2B5EF4-FFF2-40B4-BE49-F238E27FC236}">
                  <a16:creationId xmlns:a16="http://schemas.microsoft.com/office/drawing/2014/main" id="{2D2592EF-E4F3-4A14-8E06-D79CC1FE8C36}"/>
                </a:ext>
              </a:extLst>
            </p:cNvPr>
            <p:cNvCxnSpPr/>
            <p:nvPr/>
          </p:nvCxnSpPr>
          <p:spPr>
            <a:xfrm>
              <a:off x="849630" y="4465320"/>
              <a:ext cx="2366010" cy="0"/>
            </a:xfrm>
            <a:prstGeom prst="straightConnector1">
              <a:avLst/>
            </a:prstGeom>
            <a:ln w="28575">
              <a:solidFill>
                <a:schemeClr val="accent5"/>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D342116D-766D-4F5D-8C74-5CAF4E76FB1A}"/>
                </a:ext>
              </a:extLst>
            </p:cNvPr>
            <p:cNvCxnSpPr>
              <a:cxnSpLocks/>
            </p:cNvCxnSpPr>
            <p:nvPr/>
          </p:nvCxnSpPr>
          <p:spPr>
            <a:xfrm>
              <a:off x="3520440" y="4465320"/>
              <a:ext cx="445770" cy="0"/>
            </a:xfrm>
            <a:prstGeom prst="straightConnector1">
              <a:avLst/>
            </a:prstGeom>
            <a:ln w="28575">
              <a:solidFill>
                <a:schemeClr val="accent5"/>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54D04264-94C9-4487-8362-C63BB8F9463E}"/>
                </a:ext>
              </a:extLst>
            </p:cNvPr>
            <p:cNvCxnSpPr>
              <a:cxnSpLocks/>
            </p:cNvCxnSpPr>
            <p:nvPr/>
          </p:nvCxnSpPr>
          <p:spPr>
            <a:xfrm>
              <a:off x="4191000" y="4465320"/>
              <a:ext cx="1375410" cy="0"/>
            </a:xfrm>
            <a:prstGeom prst="straightConnector1">
              <a:avLst/>
            </a:prstGeom>
            <a:ln w="28575">
              <a:solidFill>
                <a:schemeClr val="accent5"/>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D7D12C20-5990-4275-BC8F-F7D72009E7A8}"/>
                </a:ext>
              </a:extLst>
            </p:cNvPr>
            <p:cNvCxnSpPr>
              <a:cxnSpLocks/>
            </p:cNvCxnSpPr>
            <p:nvPr/>
          </p:nvCxnSpPr>
          <p:spPr>
            <a:xfrm>
              <a:off x="3762165" y="4508096"/>
              <a:ext cx="0" cy="559637"/>
            </a:xfrm>
            <a:prstGeom prst="straightConnector1">
              <a:avLst/>
            </a:prstGeom>
            <a:ln w="28575">
              <a:solidFill>
                <a:schemeClr val="accent6"/>
              </a:solidFill>
              <a:headEnd type="none"/>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01897205"/>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1C9FE8-5CBA-BF42-B372-4751AA36B5E5}"/>
              </a:ext>
            </a:extLst>
          </p:cNvPr>
          <p:cNvSpPr>
            <a:spLocks noGrp="1"/>
          </p:cNvSpPr>
          <p:nvPr>
            <p:ph type="title"/>
          </p:nvPr>
        </p:nvSpPr>
        <p:spPr>
          <a:xfrm>
            <a:off x="682752" y="36576"/>
            <a:ext cx="10826496" cy="1097280"/>
          </a:xfrm>
        </p:spPr>
        <p:txBody>
          <a:bodyPr/>
          <a:lstStyle/>
          <a:p>
            <a:r>
              <a:rPr lang="en-US" altLang="en-US" dirty="0">
                <a:solidFill>
                  <a:srgbClr val="000000"/>
                </a:solidFill>
                <a:latin typeface="Arial" charset="0"/>
                <a:cs typeface="Arial" charset="0"/>
              </a:rPr>
              <a:t>EVOP</a:t>
            </a:r>
            <a:r>
              <a:rPr lang="en-US" altLang="en-US" dirty="0">
                <a:solidFill>
                  <a:srgbClr val="C00000"/>
                </a:solidFill>
                <a:latin typeface="Arial" charset="0"/>
                <a:cs typeface="Arial" charset="0"/>
              </a:rPr>
              <a:t>ACS</a:t>
            </a:r>
            <a:r>
              <a:rPr lang="en-US" altLang="en-US" dirty="0">
                <a:solidFill>
                  <a:srgbClr val="000000"/>
                </a:solidFill>
                <a:latin typeface="Arial" charset="0"/>
                <a:cs typeface="Arial" charset="0"/>
              </a:rPr>
              <a:t>: Summary of Study Protocol </a:t>
            </a:r>
            <a:endParaRPr lang="en-US" dirty="0"/>
          </a:p>
        </p:txBody>
      </p:sp>
      <p:sp>
        <p:nvSpPr>
          <p:cNvPr id="7" name="Inhaltsplatzhalter 2">
            <a:extLst>
              <a:ext uri="{FF2B5EF4-FFF2-40B4-BE49-F238E27FC236}">
                <a16:creationId xmlns:a16="http://schemas.microsoft.com/office/drawing/2014/main" id="{34E27D15-DBE5-B248-ACAA-8B6A922CCF52}"/>
              </a:ext>
            </a:extLst>
          </p:cNvPr>
          <p:cNvSpPr txBox="1">
            <a:spLocks/>
          </p:cNvSpPr>
          <p:nvPr/>
        </p:nvSpPr>
        <p:spPr>
          <a:xfrm rot="16200000">
            <a:off x="3002162" y="2807409"/>
            <a:ext cx="3191256" cy="435864"/>
          </a:xfrm>
          <a:prstGeom prst="roundRect">
            <a:avLst/>
          </a:prstGeom>
          <a:solidFill>
            <a:schemeClr val="tx2"/>
          </a:solidFill>
        </p:spPr>
        <p:txBody>
          <a:bodyPr wrap="square" tIns="91440" bIns="91440" anchor="ctr">
            <a:spAutoFit/>
          </a:bodyPr>
          <a:lstStyle>
            <a:lvl1pPr marL="274320" indent="-274320" algn="l" defTabSz="914400" rtl="0" eaLnBrk="1" fontAlgn="base" latinLnBrk="0" hangingPunct="1">
              <a:lnSpc>
                <a:spcPct val="100000"/>
              </a:lnSpc>
              <a:spcBef>
                <a:spcPts val="1200"/>
              </a:spcBef>
              <a:spcAft>
                <a:spcPct val="0"/>
              </a:spcAft>
              <a:buClr>
                <a:schemeClr val="accent1"/>
              </a:buClr>
              <a:buFont typeface="Arial" pitchFamily="34" charset="0"/>
              <a:buChar char="•"/>
              <a:defRPr lang="en-US" sz="2400" b="0" kern="1200" smtClean="0">
                <a:solidFill>
                  <a:schemeClr val="tx1"/>
                </a:solidFill>
                <a:latin typeface="+mn-lt"/>
                <a:ea typeface="+mn-ea"/>
                <a:cs typeface="+mn-cs"/>
              </a:defRPr>
            </a:lvl1pPr>
            <a:lvl2pPr marL="548640" indent="-274320" algn="l" defTabSz="914400" rtl="0" eaLnBrk="1" fontAlgn="base" latinLnBrk="0" hangingPunct="1">
              <a:lnSpc>
                <a:spcPct val="100000"/>
              </a:lnSpc>
              <a:spcBef>
                <a:spcPts val="600"/>
              </a:spcBef>
              <a:spcAft>
                <a:spcPct val="0"/>
              </a:spcAft>
              <a:buClr>
                <a:schemeClr val="accent1"/>
              </a:buClr>
              <a:buFont typeface="Arial" pitchFamily="34" charset="0"/>
              <a:buChar char="–"/>
              <a:defRPr lang="en-US" sz="2200" b="0" kern="1200" smtClean="0">
                <a:solidFill>
                  <a:schemeClr val="tx1"/>
                </a:solidFill>
                <a:latin typeface="+mn-lt"/>
                <a:ea typeface="+mn-ea"/>
                <a:cs typeface="+mn-cs"/>
              </a:defRPr>
            </a:lvl2pPr>
            <a:lvl3pPr marL="822960" indent="-274320" algn="l" defTabSz="914400" rtl="0" eaLnBrk="1" fontAlgn="base" latinLnBrk="0" hangingPunct="1">
              <a:lnSpc>
                <a:spcPct val="100000"/>
              </a:lnSpc>
              <a:spcBef>
                <a:spcPts val="600"/>
              </a:spcBef>
              <a:spcAft>
                <a:spcPct val="0"/>
              </a:spcAft>
              <a:buClr>
                <a:schemeClr val="accent1"/>
              </a:buClr>
              <a:buFont typeface="Arial" pitchFamily="34" charset="0"/>
              <a:buChar char="•"/>
              <a:defRPr lang="en-US" sz="2000" b="0" kern="1200" smtClean="0">
                <a:solidFill>
                  <a:schemeClr val="tx1"/>
                </a:solidFill>
                <a:latin typeface="+mn-lt"/>
                <a:ea typeface="+mn-ea"/>
                <a:cs typeface="+mn-cs"/>
              </a:defRPr>
            </a:lvl3pPr>
            <a:lvl4pPr marL="1097280" indent="-274320" algn="l" defTabSz="914400" rtl="0" eaLnBrk="1" fontAlgn="base" latinLnBrk="0" hangingPunct="1">
              <a:lnSpc>
                <a:spcPct val="100000"/>
              </a:lnSpc>
              <a:spcBef>
                <a:spcPts val="600"/>
              </a:spcBef>
              <a:spcAft>
                <a:spcPct val="0"/>
              </a:spcAft>
              <a:buClr>
                <a:schemeClr val="accent1"/>
              </a:buClr>
              <a:buFont typeface="Arial" pitchFamily="34" charset="0"/>
              <a:buChar char="–"/>
              <a:defRPr lang="en-US" sz="1800" b="0" kern="1200" smtClean="0">
                <a:solidFill>
                  <a:schemeClr val="tx1"/>
                </a:solidFill>
                <a:latin typeface="+mn-lt"/>
                <a:ea typeface="+mn-ea"/>
                <a:cs typeface="+mn-cs"/>
              </a:defRPr>
            </a:lvl4pPr>
            <a:lvl5pPr marL="1371600" indent="-274320" algn="l" defTabSz="914400" rtl="0" eaLnBrk="1" fontAlgn="base" latinLnBrk="0" hangingPunct="1">
              <a:lnSpc>
                <a:spcPct val="100000"/>
              </a:lnSpc>
              <a:spcBef>
                <a:spcPts val="600"/>
              </a:spcBef>
              <a:spcAft>
                <a:spcPct val="0"/>
              </a:spcAft>
              <a:buClr>
                <a:schemeClr val="accent1"/>
              </a:buClr>
              <a:buFont typeface="Arial" pitchFamily="34" charset="0"/>
              <a:buChar char="•"/>
              <a:defRPr lang="en-US" sz="1600" b="0" kern="1200" dirty="0" smtClean="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85000"/>
              </a:lnSpc>
              <a:spcBef>
                <a:spcPts val="0"/>
              </a:spcBef>
              <a:buNone/>
            </a:pPr>
            <a:r>
              <a:rPr lang="en-US" sz="1600" b="1" dirty="0">
                <a:solidFill>
                  <a:schemeClr val="bg1"/>
                </a:solidFill>
              </a:rPr>
              <a:t>Randomization 1:1</a:t>
            </a:r>
            <a:endParaRPr lang="en-US" sz="1600" dirty="0">
              <a:solidFill>
                <a:schemeClr val="bg1"/>
              </a:solidFill>
            </a:endParaRPr>
          </a:p>
        </p:txBody>
      </p:sp>
      <p:sp>
        <p:nvSpPr>
          <p:cNvPr id="8" name="Inhaltsplatzhalter 2">
            <a:extLst>
              <a:ext uri="{FF2B5EF4-FFF2-40B4-BE49-F238E27FC236}">
                <a16:creationId xmlns:a16="http://schemas.microsoft.com/office/drawing/2014/main" id="{836FFDD6-735A-444D-89FE-DA1AE9F189BA}"/>
              </a:ext>
            </a:extLst>
          </p:cNvPr>
          <p:cNvSpPr txBox="1">
            <a:spLocks/>
          </p:cNvSpPr>
          <p:nvPr/>
        </p:nvSpPr>
        <p:spPr>
          <a:xfrm rot="16200000">
            <a:off x="9574149" y="2807409"/>
            <a:ext cx="3191256" cy="435864"/>
          </a:xfrm>
          <a:prstGeom prst="roundRect">
            <a:avLst/>
          </a:prstGeom>
          <a:solidFill>
            <a:schemeClr val="tx2"/>
          </a:solidFill>
        </p:spPr>
        <p:txBody>
          <a:bodyPr wrap="square" tIns="91440" bIns="91440" anchor="ctr">
            <a:spAutoFit/>
          </a:bodyPr>
          <a:lstStyle>
            <a:lvl1pPr marL="274320" indent="-274320" algn="l" defTabSz="914400" rtl="0" eaLnBrk="1" fontAlgn="base" latinLnBrk="0" hangingPunct="1">
              <a:lnSpc>
                <a:spcPct val="100000"/>
              </a:lnSpc>
              <a:spcBef>
                <a:spcPts val="1200"/>
              </a:spcBef>
              <a:spcAft>
                <a:spcPct val="0"/>
              </a:spcAft>
              <a:buClr>
                <a:schemeClr val="accent1"/>
              </a:buClr>
              <a:buFont typeface="Arial" pitchFamily="34" charset="0"/>
              <a:buChar char="•"/>
              <a:defRPr lang="en-US" sz="2400" b="0" kern="1200" smtClean="0">
                <a:solidFill>
                  <a:schemeClr val="tx1"/>
                </a:solidFill>
                <a:latin typeface="+mn-lt"/>
                <a:ea typeface="+mn-ea"/>
                <a:cs typeface="+mn-cs"/>
              </a:defRPr>
            </a:lvl1pPr>
            <a:lvl2pPr marL="548640" indent="-274320" algn="l" defTabSz="914400" rtl="0" eaLnBrk="1" fontAlgn="base" latinLnBrk="0" hangingPunct="1">
              <a:lnSpc>
                <a:spcPct val="100000"/>
              </a:lnSpc>
              <a:spcBef>
                <a:spcPts val="600"/>
              </a:spcBef>
              <a:spcAft>
                <a:spcPct val="0"/>
              </a:spcAft>
              <a:buClr>
                <a:schemeClr val="accent1"/>
              </a:buClr>
              <a:buFont typeface="Arial" pitchFamily="34" charset="0"/>
              <a:buChar char="–"/>
              <a:defRPr lang="en-US" sz="2200" b="0" kern="1200" smtClean="0">
                <a:solidFill>
                  <a:schemeClr val="tx1"/>
                </a:solidFill>
                <a:latin typeface="+mn-lt"/>
                <a:ea typeface="+mn-ea"/>
                <a:cs typeface="+mn-cs"/>
              </a:defRPr>
            </a:lvl2pPr>
            <a:lvl3pPr marL="822960" indent="-274320" algn="l" defTabSz="914400" rtl="0" eaLnBrk="1" fontAlgn="base" latinLnBrk="0" hangingPunct="1">
              <a:lnSpc>
                <a:spcPct val="100000"/>
              </a:lnSpc>
              <a:spcBef>
                <a:spcPts val="600"/>
              </a:spcBef>
              <a:spcAft>
                <a:spcPct val="0"/>
              </a:spcAft>
              <a:buClr>
                <a:schemeClr val="accent1"/>
              </a:buClr>
              <a:buFont typeface="Arial" pitchFamily="34" charset="0"/>
              <a:buChar char="•"/>
              <a:defRPr lang="en-US" sz="2000" b="0" kern="1200" smtClean="0">
                <a:solidFill>
                  <a:schemeClr val="tx1"/>
                </a:solidFill>
                <a:latin typeface="+mn-lt"/>
                <a:ea typeface="+mn-ea"/>
                <a:cs typeface="+mn-cs"/>
              </a:defRPr>
            </a:lvl3pPr>
            <a:lvl4pPr marL="1097280" indent="-274320" algn="l" defTabSz="914400" rtl="0" eaLnBrk="1" fontAlgn="base" latinLnBrk="0" hangingPunct="1">
              <a:lnSpc>
                <a:spcPct val="100000"/>
              </a:lnSpc>
              <a:spcBef>
                <a:spcPts val="600"/>
              </a:spcBef>
              <a:spcAft>
                <a:spcPct val="0"/>
              </a:spcAft>
              <a:buClr>
                <a:schemeClr val="accent1"/>
              </a:buClr>
              <a:buFont typeface="Arial" pitchFamily="34" charset="0"/>
              <a:buChar char="–"/>
              <a:defRPr lang="en-US" sz="1800" b="0" kern="1200" smtClean="0">
                <a:solidFill>
                  <a:schemeClr val="tx1"/>
                </a:solidFill>
                <a:latin typeface="+mn-lt"/>
                <a:ea typeface="+mn-ea"/>
                <a:cs typeface="+mn-cs"/>
              </a:defRPr>
            </a:lvl4pPr>
            <a:lvl5pPr marL="1371600" indent="-274320" algn="l" defTabSz="914400" rtl="0" eaLnBrk="1" fontAlgn="base" latinLnBrk="0" hangingPunct="1">
              <a:lnSpc>
                <a:spcPct val="100000"/>
              </a:lnSpc>
              <a:spcBef>
                <a:spcPts val="600"/>
              </a:spcBef>
              <a:spcAft>
                <a:spcPct val="0"/>
              </a:spcAft>
              <a:buClr>
                <a:schemeClr val="accent1"/>
              </a:buClr>
              <a:buFont typeface="Arial" pitchFamily="34" charset="0"/>
              <a:buChar char="•"/>
              <a:defRPr lang="en-US" sz="1600" b="0" kern="1200" dirty="0" smtClean="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85000"/>
              </a:lnSpc>
              <a:spcBef>
                <a:spcPts val="0"/>
              </a:spcBef>
              <a:buNone/>
            </a:pPr>
            <a:r>
              <a:rPr lang="en-US" sz="1600" b="1" dirty="0">
                <a:solidFill>
                  <a:schemeClr val="bg1"/>
                </a:solidFill>
              </a:rPr>
              <a:t>End of Study </a:t>
            </a:r>
            <a:endParaRPr lang="en-US" sz="1600" dirty="0">
              <a:solidFill>
                <a:schemeClr val="bg1"/>
              </a:solidFill>
            </a:endParaRPr>
          </a:p>
        </p:txBody>
      </p:sp>
      <p:cxnSp>
        <p:nvCxnSpPr>
          <p:cNvPr id="12" name="Straight Arrow Connector 11">
            <a:extLst>
              <a:ext uri="{FF2B5EF4-FFF2-40B4-BE49-F238E27FC236}">
                <a16:creationId xmlns:a16="http://schemas.microsoft.com/office/drawing/2014/main" id="{2B5F68F1-97AC-C04C-894D-666E5F0A5B69}"/>
              </a:ext>
            </a:extLst>
          </p:cNvPr>
          <p:cNvCxnSpPr>
            <a:cxnSpLocks/>
          </p:cNvCxnSpPr>
          <p:nvPr/>
        </p:nvCxnSpPr>
        <p:spPr>
          <a:xfrm flipV="1">
            <a:off x="4060784" y="2995381"/>
            <a:ext cx="307499" cy="1"/>
          </a:xfrm>
          <a:prstGeom prst="straightConnector1">
            <a:avLst/>
          </a:prstGeom>
          <a:ln w="25400">
            <a:solidFill>
              <a:schemeClr val="accent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48B460BC-BEFD-B14B-ABE5-3D26D57E8B7B}"/>
              </a:ext>
            </a:extLst>
          </p:cNvPr>
          <p:cNvCxnSpPr>
            <a:cxnSpLocks/>
          </p:cNvCxnSpPr>
          <p:nvPr/>
        </p:nvCxnSpPr>
        <p:spPr>
          <a:xfrm flipV="1">
            <a:off x="4809282" y="2080981"/>
            <a:ext cx="307499" cy="1"/>
          </a:xfrm>
          <a:prstGeom prst="straightConnector1">
            <a:avLst/>
          </a:prstGeom>
          <a:ln w="25400">
            <a:solidFill>
              <a:schemeClr val="accent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03EF9B33-42C0-3B45-92A6-847A88608B2E}"/>
              </a:ext>
            </a:extLst>
          </p:cNvPr>
          <p:cNvCxnSpPr>
            <a:cxnSpLocks/>
          </p:cNvCxnSpPr>
          <p:nvPr/>
        </p:nvCxnSpPr>
        <p:spPr>
          <a:xfrm flipV="1">
            <a:off x="4809282" y="3810000"/>
            <a:ext cx="307499" cy="1"/>
          </a:xfrm>
          <a:prstGeom prst="straightConnector1">
            <a:avLst/>
          </a:prstGeom>
          <a:ln w="25400">
            <a:solidFill>
              <a:schemeClr val="accent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F15C664E-3C01-E047-B32B-CAAA91464FF6}"/>
              </a:ext>
            </a:extLst>
          </p:cNvPr>
          <p:cNvCxnSpPr>
            <a:cxnSpLocks/>
          </p:cNvCxnSpPr>
          <p:nvPr/>
        </p:nvCxnSpPr>
        <p:spPr>
          <a:xfrm flipV="1">
            <a:off x="10638100" y="2080980"/>
            <a:ext cx="307499" cy="0"/>
          </a:xfrm>
          <a:prstGeom prst="straightConnector1">
            <a:avLst/>
          </a:prstGeom>
          <a:ln w="25400">
            <a:solidFill>
              <a:schemeClr val="accent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5D2F4FBB-A359-B149-8753-2A0DEF794487}"/>
              </a:ext>
            </a:extLst>
          </p:cNvPr>
          <p:cNvCxnSpPr>
            <a:cxnSpLocks/>
          </p:cNvCxnSpPr>
          <p:nvPr/>
        </p:nvCxnSpPr>
        <p:spPr>
          <a:xfrm flipV="1">
            <a:off x="10638100" y="3809999"/>
            <a:ext cx="307499" cy="0"/>
          </a:xfrm>
          <a:prstGeom prst="straightConnector1">
            <a:avLst/>
          </a:prstGeom>
          <a:ln w="25400">
            <a:solidFill>
              <a:schemeClr val="accent1"/>
            </a:solidFill>
            <a:tailEnd type="triangle" w="lg" len="lg"/>
          </a:ln>
        </p:spPr>
        <p:style>
          <a:lnRef idx="1">
            <a:schemeClr val="accent1"/>
          </a:lnRef>
          <a:fillRef idx="0">
            <a:schemeClr val="accent1"/>
          </a:fillRef>
          <a:effectRef idx="0">
            <a:schemeClr val="accent1"/>
          </a:effectRef>
          <a:fontRef idx="minor">
            <a:schemeClr val="tx1"/>
          </a:fontRef>
        </p:style>
      </p:cxnSp>
      <p:sp>
        <p:nvSpPr>
          <p:cNvPr id="6" name="Inhaltsplatzhalter 2">
            <a:extLst>
              <a:ext uri="{FF2B5EF4-FFF2-40B4-BE49-F238E27FC236}">
                <a16:creationId xmlns:a16="http://schemas.microsoft.com/office/drawing/2014/main" id="{271EC2C8-81BD-E84C-8C94-7F386D658E53}"/>
              </a:ext>
            </a:extLst>
          </p:cNvPr>
          <p:cNvSpPr txBox="1">
            <a:spLocks/>
          </p:cNvSpPr>
          <p:nvPr/>
        </p:nvSpPr>
        <p:spPr>
          <a:xfrm>
            <a:off x="762000" y="1430338"/>
            <a:ext cx="3361883" cy="3377300"/>
          </a:xfrm>
          <a:prstGeom prst="roundRect">
            <a:avLst>
              <a:gd name="adj" fmla="val 3679"/>
            </a:avLst>
          </a:prstGeom>
          <a:solidFill>
            <a:schemeClr val="tx2"/>
          </a:solidFill>
        </p:spPr>
        <p:txBody>
          <a:bodyPr wrap="square" tIns="91440" bIns="91440">
            <a:spAutoFit/>
          </a:bodyPr>
          <a:lstStyle>
            <a:lvl1pPr marL="274320" indent="-274320" algn="l" defTabSz="914400" rtl="0" eaLnBrk="1" fontAlgn="base" latinLnBrk="0" hangingPunct="1">
              <a:lnSpc>
                <a:spcPct val="100000"/>
              </a:lnSpc>
              <a:spcBef>
                <a:spcPts val="1200"/>
              </a:spcBef>
              <a:spcAft>
                <a:spcPct val="0"/>
              </a:spcAft>
              <a:buClr>
                <a:schemeClr val="accent1"/>
              </a:buClr>
              <a:buFont typeface="Arial" pitchFamily="34" charset="0"/>
              <a:buChar char="•"/>
              <a:defRPr lang="en-US" sz="2400" b="0" kern="1200" smtClean="0">
                <a:solidFill>
                  <a:schemeClr val="tx1"/>
                </a:solidFill>
                <a:latin typeface="+mn-lt"/>
                <a:ea typeface="+mn-ea"/>
                <a:cs typeface="+mn-cs"/>
              </a:defRPr>
            </a:lvl1pPr>
            <a:lvl2pPr marL="548640" indent="-274320" algn="l" defTabSz="914400" rtl="0" eaLnBrk="1" fontAlgn="base" latinLnBrk="0" hangingPunct="1">
              <a:lnSpc>
                <a:spcPct val="100000"/>
              </a:lnSpc>
              <a:spcBef>
                <a:spcPts val="600"/>
              </a:spcBef>
              <a:spcAft>
                <a:spcPct val="0"/>
              </a:spcAft>
              <a:buClr>
                <a:schemeClr val="accent1"/>
              </a:buClr>
              <a:buFont typeface="Arial" pitchFamily="34" charset="0"/>
              <a:buChar char="–"/>
              <a:defRPr lang="en-US" sz="2200" b="0" kern="1200" smtClean="0">
                <a:solidFill>
                  <a:schemeClr val="tx1"/>
                </a:solidFill>
                <a:latin typeface="+mn-lt"/>
                <a:ea typeface="+mn-ea"/>
                <a:cs typeface="+mn-cs"/>
              </a:defRPr>
            </a:lvl2pPr>
            <a:lvl3pPr marL="822960" indent="-274320" algn="l" defTabSz="914400" rtl="0" eaLnBrk="1" fontAlgn="base" latinLnBrk="0" hangingPunct="1">
              <a:lnSpc>
                <a:spcPct val="100000"/>
              </a:lnSpc>
              <a:spcBef>
                <a:spcPts val="600"/>
              </a:spcBef>
              <a:spcAft>
                <a:spcPct val="0"/>
              </a:spcAft>
              <a:buClr>
                <a:schemeClr val="accent1"/>
              </a:buClr>
              <a:buFont typeface="Arial" pitchFamily="34" charset="0"/>
              <a:buChar char="•"/>
              <a:defRPr lang="en-US" sz="2000" b="0" kern="1200" smtClean="0">
                <a:solidFill>
                  <a:schemeClr val="tx1"/>
                </a:solidFill>
                <a:latin typeface="+mn-lt"/>
                <a:ea typeface="+mn-ea"/>
                <a:cs typeface="+mn-cs"/>
              </a:defRPr>
            </a:lvl3pPr>
            <a:lvl4pPr marL="1097280" indent="-274320" algn="l" defTabSz="914400" rtl="0" eaLnBrk="1" fontAlgn="base" latinLnBrk="0" hangingPunct="1">
              <a:lnSpc>
                <a:spcPct val="100000"/>
              </a:lnSpc>
              <a:spcBef>
                <a:spcPts val="600"/>
              </a:spcBef>
              <a:spcAft>
                <a:spcPct val="0"/>
              </a:spcAft>
              <a:buClr>
                <a:schemeClr val="accent1"/>
              </a:buClr>
              <a:buFont typeface="Arial" pitchFamily="34" charset="0"/>
              <a:buChar char="–"/>
              <a:defRPr lang="en-US" sz="1800" b="0" kern="1200" smtClean="0">
                <a:solidFill>
                  <a:schemeClr val="tx1"/>
                </a:solidFill>
                <a:latin typeface="+mn-lt"/>
                <a:ea typeface="+mn-ea"/>
                <a:cs typeface="+mn-cs"/>
              </a:defRPr>
            </a:lvl4pPr>
            <a:lvl5pPr marL="1371600" indent="-274320" algn="l" defTabSz="914400" rtl="0" eaLnBrk="1" fontAlgn="base" latinLnBrk="0" hangingPunct="1">
              <a:lnSpc>
                <a:spcPct val="100000"/>
              </a:lnSpc>
              <a:spcBef>
                <a:spcPts val="600"/>
              </a:spcBef>
              <a:spcAft>
                <a:spcPct val="0"/>
              </a:spcAft>
              <a:buClr>
                <a:schemeClr val="accent1"/>
              </a:buClr>
              <a:buFont typeface="Arial" pitchFamily="34" charset="0"/>
              <a:buChar char="•"/>
              <a:defRPr lang="en-US" sz="1600" b="0" kern="1200" dirty="0" smtClean="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85000"/>
              </a:lnSpc>
              <a:buNone/>
            </a:pPr>
            <a:r>
              <a:rPr lang="en-US" sz="1600" b="1" dirty="0">
                <a:solidFill>
                  <a:schemeClr val="bg1"/>
                </a:solidFill>
              </a:rPr>
              <a:t>Patients with ACS </a:t>
            </a:r>
            <a:r>
              <a:rPr lang="en-US" sz="1600" dirty="0">
                <a:solidFill>
                  <a:schemeClr val="bg1"/>
                </a:solidFill>
              </a:rPr>
              <a:t>(n = 308)</a:t>
            </a:r>
          </a:p>
          <a:p>
            <a:pPr marL="114300" indent="-114300">
              <a:lnSpc>
                <a:spcPct val="85000"/>
              </a:lnSpc>
              <a:buClrTx/>
            </a:pPr>
            <a:r>
              <a:rPr lang="en-US" sz="1400" dirty="0">
                <a:solidFill>
                  <a:schemeClr val="bg1"/>
                </a:solidFill>
              </a:rPr>
              <a:t>ACS (NSTEMI / UA &lt; 72 hours, STEMI &lt;24 hours) </a:t>
            </a:r>
          </a:p>
          <a:p>
            <a:pPr marL="114300" indent="-114300">
              <a:lnSpc>
                <a:spcPct val="85000"/>
              </a:lnSpc>
              <a:buClrTx/>
            </a:pPr>
            <a:r>
              <a:rPr lang="en-US" sz="1400" b="1" dirty="0">
                <a:solidFill>
                  <a:schemeClr val="bg1"/>
                </a:solidFill>
              </a:rPr>
              <a:t>LDL-C levels </a:t>
            </a:r>
            <a:r>
              <a:rPr lang="en-US" sz="1400" dirty="0">
                <a:solidFill>
                  <a:schemeClr val="bg1"/>
                </a:solidFill>
              </a:rPr>
              <a:t>defined as follows: </a:t>
            </a:r>
          </a:p>
          <a:p>
            <a:pPr marL="342900" lvl="1" indent="-228600">
              <a:lnSpc>
                <a:spcPct val="85000"/>
              </a:lnSpc>
              <a:buClrTx/>
            </a:pPr>
            <a:r>
              <a:rPr lang="en-US" sz="1400" dirty="0">
                <a:solidFill>
                  <a:schemeClr val="bg1"/>
                </a:solidFill>
              </a:rPr>
              <a:t>≥1.8 mmol/L (70 mg/dL) in patients previously on stable treatment with </a:t>
            </a:r>
            <a:r>
              <a:rPr lang="en-US" sz="1400" b="1" dirty="0">
                <a:solidFill>
                  <a:schemeClr val="bg1"/>
                </a:solidFill>
              </a:rPr>
              <a:t>high-intensity statin</a:t>
            </a:r>
            <a:r>
              <a:rPr lang="en-US" sz="1400" dirty="0">
                <a:solidFill>
                  <a:schemeClr val="bg1"/>
                </a:solidFill>
              </a:rPr>
              <a:t>, OR</a:t>
            </a:r>
          </a:p>
          <a:p>
            <a:pPr marL="342900" lvl="1" indent="-228600">
              <a:lnSpc>
                <a:spcPct val="85000"/>
              </a:lnSpc>
              <a:buClrTx/>
            </a:pPr>
            <a:r>
              <a:rPr lang="en-US" sz="1400" dirty="0">
                <a:solidFill>
                  <a:schemeClr val="bg1"/>
                </a:solidFill>
              </a:rPr>
              <a:t>≥2.8 mmol/L (90 mg/dL) in patients previously on stable treatment with </a:t>
            </a:r>
            <a:r>
              <a:rPr lang="en-US" sz="1400" b="1" dirty="0">
                <a:solidFill>
                  <a:schemeClr val="bg1"/>
                </a:solidFill>
              </a:rPr>
              <a:t>low- or moderate-intensity statin</a:t>
            </a:r>
            <a:r>
              <a:rPr lang="en-US" sz="1400" dirty="0">
                <a:solidFill>
                  <a:schemeClr val="bg1"/>
                </a:solidFill>
              </a:rPr>
              <a:t>, OR</a:t>
            </a:r>
          </a:p>
          <a:p>
            <a:pPr marL="342900" lvl="1" indent="-228600">
              <a:lnSpc>
                <a:spcPct val="85000"/>
              </a:lnSpc>
              <a:buClrTx/>
            </a:pPr>
            <a:r>
              <a:rPr lang="en-US" sz="1400" dirty="0">
                <a:solidFill>
                  <a:schemeClr val="bg1"/>
                </a:solidFill>
              </a:rPr>
              <a:t>≥3.2 mmol/L (125 mg/dL) in </a:t>
            </a:r>
            <a:r>
              <a:rPr lang="en-US" sz="1400" b="1" dirty="0">
                <a:solidFill>
                  <a:schemeClr val="bg1"/>
                </a:solidFill>
              </a:rPr>
              <a:t>statin-naïve</a:t>
            </a:r>
            <a:r>
              <a:rPr lang="en-US" sz="1400" dirty="0">
                <a:solidFill>
                  <a:schemeClr val="bg1"/>
                </a:solidFill>
              </a:rPr>
              <a:t> patients or patients not on stable statin treatment</a:t>
            </a:r>
          </a:p>
        </p:txBody>
      </p:sp>
      <p:sp>
        <p:nvSpPr>
          <p:cNvPr id="9" name="Inhaltsplatzhalter 2">
            <a:extLst>
              <a:ext uri="{FF2B5EF4-FFF2-40B4-BE49-F238E27FC236}">
                <a16:creationId xmlns:a16="http://schemas.microsoft.com/office/drawing/2014/main" id="{3C4048FC-533A-C042-A951-5D1C1226AB11}"/>
              </a:ext>
            </a:extLst>
          </p:cNvPr>
          <p:cNvSpPr txBox="1">
            <a:spLocks/>
          </p:cNvSpPr>
          <p:nvPr/>
        </p:nvSpPr>
        <p:spPr>
          <a:xfrm>
            <a:off x="5123221" y="1430337"/>
            <a:ext cx="5521124" cy="1387130"/>
          </a:xfrm>
          <a:prstGeom prst="roundRect">
            <a:avLst/>
          </a:prstGeom>
          <a:solidFill>
            <a:srgbClr val="FC840C"/>
          </a:solidFill>
        </p:spPr>
        <p:txBody>
          <a:bodyPr wrap="square" tIns="91440" bIns="91440" anchor="ctr">
            <a:noAutofit/>
          </a:bodyPr>
          <a:lstStyle>
            <a:lvl1pPr marL="274320" indent="-274320" algn="l" defTabSz="914400" rtl="0" eaLnBrk="1" fontAlgn="base" latinLnBrk="0" hangingPunct="1">
              <a:lnSpc>
                <a:spcPct val="100000"/>
              </a:lnSpc>
              <a:spcBef>
                <a:spcPts val="1200"/>
              </a:spcBef>
              <a:spcAft>
                <a:spcPct val="0"/>
              </a:spcAft>
              <a:buClr>
                <a:schemeClr val="accent1"/>
              </a:buClr>
              <a:buFont typeface="Arial" pitchFamily="34" charset="0"/>
              <a:buChar char="•"/>
              <a:defRPr lang="en-US" sz="2400" b="0" kern="1200" smtClean="0">
                <a:solidFill>
                  <a:schemeClr val="tx1"/>
                </a:solidFill>
                <a:latin typeface="+mn-lt"/>
                <a:ea typeface="+mn-ea"/>
                <a:cs typeface="+mn-cs"/>
              </a:defRPr>
            </a:lvl1pPr>
            <a:lvl2pPr marL="548640" indent="-274320" algn="l" defTabSz="914400" rtl="0" eaLnBrk="1" fontAlgn="base" latinLnBrk="0" hangingPunct="1">
              <a:lnSpc>
                <a:spcPct val="100000"/>
              </a:lnSpc>
              <a:spcBef>
                <a:spcPts val="600"/>
              </a:spcBef>
              <a:spcAft>
                <a:spcPct val="0"/>
              </a:spcAft>
              <a:buClr>
                <a:schemeClr val="accent1"/>
              </a:buClr>
              <a:buFont typeface="Arial" pitchFamily="34" charset="0"/>
              <a:buChar char="–"/>
              <a:defRPr lang="en-US" sz="2200" b="0" kern="1200" smtClean="0">
                <a:solidFill>
                  <a:schemeClr val="tx1"/>
                </a:solidFill>
                <a:latin typeface="+mn-lt"/>
                <a:ea typeface="+mn-ea"/>
                <a:cs typeface="+mn-cs"/>
              </a:defRPr>
            </a:lvl2pPr>
            <a:lvl3pPr marL="822960" indent="-274320" algn="l" defTabSz="914400" rtl="0" eaLnBrk="1" fontAlgn="base" latinLnBrk="0" hangingPunct="1">
              <a:lnSpc>
                <a:spcPct val="100000"/>
              </a:lnSpc>
              <a:spcBef>
                <a:spcPts val="600"/>
              </a:spcBef>
              <a:spcAft>
                <a:spcPct val="0"/>
              </a:spcAft>
              <a:buClr>
                <a:schemeClr val="accent1"/>
              </a:buClr>
              <a:buFont typeface="Arial" pitchFamily="34" charset="0"/>
              <a:buChar char="•"/>
              <a:defRPr lang="en-US" sz="2000" b="0" kern="1200" smtClean="0">
                <a:solidFill>
                  <a:schemeClr val="tx1"/>
                </a:solidFill>
                <a:latin typeface="+mn-lt"/>
                <a:ea typeface="+mn-ea"/>
                <a:cs typeface="+mn-cs"/>
              </a:defRPr>
            </a:lvl3pPr>
            <a:lvl4pPr marL="1097280" indent="-274320" algn="l" defTabSz="914400" rtl="0" eaLnBrk="1" fontAlgn="base" latinLnBrk="0" hangingPunct="1">
              <a:lnSpc>
                <a:spcPct val="100000"/>
              </a:lnSpc>
              <a:spcBef>
                <a:spcPts val="600"/>
              </a:spcBef>
              <a:spcAft>
                <a:spcPct val="0"/>
              </a:spcAft>
              <a:buClr>
                <a:schemeClr val="accent1"/>
              </a:buClr>
              <a:buFont typeface="Arial" pitchFamily="34" charset="0"/>
              <a:buChar char="–"/>
              <a:defRPr lang="en-US" sz="1800" b="0" kern="1200" smtClean="0">
                <a:solidFill>
                  <a:schemeClr val="tx1"/>
                </a:solidFill>
                <a:latin typeface="+mn-lt"/>
                <a:ea typeface="+mn-ea"/>
                <a:cs typeface="+mn-cs"/>
              </a:defRPr>
            </a:lvl4pPr>
            <a:lvl5pPr marL="1371600" indent="-274320" algn="l" defTabSz="914400" rtl="0" eaLnBrk="1" fontAlgn="base" latinLnBrk="0" hangingPunct="1">
              <a:lnSpc>
                <a:spcPct val="100000"/>
              </a:lnSpc>
              <a:spcBef>
                <a:spcPts val="600"/>
              </a:spcBef>
              <a:spcAft>
                <a:spcPct val="0"/>
              </a:spcAft>
              <a:buClr>
                <a:schemeClr val="accent1"/>
              </a:buClr>
              <a:buFont typeface="Arial" pitchFamily="34" charset="0"/>
              <a:buChar char="•"/>
              <a:defRPr lang="en-US" sz="1600" b="0" kern="1200" dirty="0" smtClean="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r>
              <a:rPr lang="en-US" sz="1600" b="1" dirty="0" err="1">
                <a:solidFill>
                  <a:schemeClr val="bg1"/>
                </a:solidFill>
              </a:rPr>
              <a:t>Evolocumab</a:t>
            </a:r>
            <a:r>
              <a:rPr lang="en-US" sz="1600" b="1" dirty="0">
                <a:solidFill>
                  <a:schemeClr val="bg1"/>
                </a:solidFill>
              </a:rPr>
              <a:t> SC 420 mg +</a:t>
            </a:r>
          </a:p>
          <a:p>
            <a:pPr marL="0" indent="0" algn="ctr">
              <a:spcBef>
                <a:spcPts val="0"/>
              </a:spcBef>
              <a:buNone/>
            </a:pPr>
            <a:r>
              <a:rPr lang="en-US" sz="1600" b="1" dirty="0">
                <a:solidFill>
                  <a:schemeClr val="bg1"/>
                </a:solidFill>
              </a:rPr>
              <a:t>Atorvastatin 40mg QD</a:t>
            </a:r>
            <a:endParaRPr lang="en-US" sz="1600" dirty="0">
              <a:solidFill>
                <a:schemeClr val="bg1"/>
              </a:solidFill>
            </a:endParaRPr>
          </a:p>
        </p:txBody>
      </p:sp>
      <p:sp>
        <p:nvSpPr>
          <p:cNvPr id="10" name="Inhaltsplatzhalter 2">
            <a:extLst>
              <a:ext uri="{FF2B5EF4-FFF2-40B4-BE49-F238E27FC236}">
                <a16:creationId xmlns:a16="http://schemas.microsoft.com/office/drawing/2014/main" id="{ACDCC83B-CAD6-7F4E-82DD-925DD28C13FF}"/>
              </a:ext>
            </a:extLst>
          </p:cNvPr>
          <p:cNvSpPr txBox="1">
            <a:spLocks/>
          </p:cNvSpPr>
          <p:nvPr/>
        </p:nvSpPr>
        <p:spPr>
          <a:xfrm>
            <a:off x="5123221" y="3173294"/>
            <a:ext cx="5521124" cy="1387130"/>
          </a:xfrm>
          <a:prstGeom prst="roundRect">
            <a:avLst/>
          </a:prstGeom>
          <a:solidFill>
            <a:schemeClr val="accent5"/>
          </a:solidFill>
        </p:spPr>
        <p:txBody>
          <a:bodyPr wrap="square" tIns="91440" bIns="91440" anchor="ctr">
            <a:noAutofit/>
          </a:bodyPr>
          <a:lstStyle>
            <a:lvl1pPr marL="274320" indent="-274320" algn="l" defTabSz="914400" rtl="0" eaLnBrk="1" fontAlgn="base" latinLnBrk="0" hangingPunct="1">
              <a:lnSpc>
                <a:spcPct val="100000"/>
              </a:lnSpc>
              <a:spcBef>
                <a:spcPts val="1200"/>
              </a:spcBef>
              <a:spcAft>
                <a:spcPct val="0"/>
              </a:spcAft>
              <a:buClr>
                <a:schemeClr val="accent1"/>
              </a:buClr>
              <a:buFont typeface="Arial" pitchFamily="34" charset="0"/>
              <a:buChar char="•"/>
              <a:defRPr lang="en-US" sz="2400" b="0" kern="1200" smtClean="0">
                <a:solidFill>
                  <a:schemeClr val="tx1"/>
                </a:solidFill>
                <a:latin typeface="+mn-lt"/>
                <a:ea typeface="+mn-ea"/>
                <a:cs typeface="+mn-cs"/>
              </a:defRPr>
            </a:lvl1pPr>
            <a:lvl2pPr marL="548640" indent="-274320" algn="l" defTabSz="914400" rtl="0" eaLnBrk="1" fontAlgn="base" latinLnBrk="0" hangingPunct="1">
              <a:lnSpc>
                <a:spcPct val="100000"/>
              </a:lnSpc>
              <a:spcBef>
                <a:spcPts val="600"/>
              </a:spcBef>
              <a:spcAft>
                <a:spcPct val="0"/>
              </a:spcAft>
              <a:buClr>
                <a:schemeClr val="accent1"/>
              </a:buClr>
              <a:buFont typeface="Arial" pitchFamily="34" charset="0"/>
              <a:buChar char="–"/>
              <a:defRPr lang="en-US" sz="2200" b="0" kern="1200" smtClean="0">
                <a:solidFill>
                  <a:schemeClr val="tx1"/>
                </a:solidFill>
                <a:latin typeface="+mn-lt"/>
                <a:ea typeface="+mn-ea"/>
                <a:cs typeface="+mn-cs"/>
              </a:defRPr>
            </a:lvl2pPr>
            <a:lvl3pPr marL="822960" indent="-274320" algn="l" defTabSz="914400" rtl="0" eaLnBrk="1" fontAlgn="base" latinLnBrk="0" hangingPunct="1">
              <a:lnSpc>
                <a:spcPct val="100000"/>
              </a:lnSpc>
              <a:spcBef>
                <a:spcPts val="600"/>
              </a:spcBef>
              <a:spcAft>
                <a:spcPct val="0"/>
              </a:spcAft>
              <a:buClr>
                <a:schemeClr val="accent1"/>
              </a:buClr>
              <a:buFont typeface="Arial" pitchFamily="34" charset="0"/>
              <a:buChar char="•"/>
              <a:defRPr lang="en-US" sz="2000" b="0" kern="1200" smtClean="0">
                <a:solidFill>
                  <a:schemeClr val="tx1"/>
                </a:solidFill>
                <a:latin typeface="+mn-lt"/>
                <a:ea typeface="+mn-ea"/>
                <a:cs typeface="+mn-cs"/>
              </a:defRPr>
            </a:lvl3pPr>
            <a:lvl4pPr marL="1097280" indent="-274320" algn="l" defTabSz="914400" rtl="0" eaLnBrk="1" fontAlgn="base" latinLnBrk="0" hangingPunct="1">
              <a:lnSpc>
                <a:spcPct val="100000"/>
              </a:lnSpc>
              <a:spcBef>
                <a:spcPts val="600"/>
              </a:spcBef>
              <a:spcAft>
                <a:spcPct val="0"/>
              </a:spcAft>
              <a:buClr>
                <a:schemeClr val="accent1"/>
              </a:buClr>
              <a:buFont typeface="Arial" pitchFamily="34" charset="0"/>
              <a:buChar char="–"/>
              <a:defRPr lang="en-US" sz="1800" b="0" kern="1200" smtClean="0">
                <a:solidFill>
                  <a:schemeClr val="tx1"/>
                </a:solidFill>
                <a:latin typeface="+mn-lt"/>
                <a:ea typeface="+mn-ea"/>
                <a:cs typeface="+mn-cs"/>
              </a:defRPr>
            </a:lvl4pPr>
            <a:lvl5pPr marL="1371600" indent="-274320" algn="l" defTabSz="914400" rtl="0" eaLnBrk="1" fontAlgn="base" latinLnBrk="0" hangingPunct="1">
              <a:lnSpc>
                <a:spcPct val="100000"/>
              </a:lnSpc>
              <a:spcBef>
                <a:spcPts val="600"/>
              </a:spcBef>
              <a:spcAft>
                <a:spcPct val="0"/>
              </a:spcAft>
              <a:buClr>
                <a:schemeClr val="accent1"/>
              </a:buClr>
              <a:buFont typeface="Arial" pitchFamily="34" charset="0"/>
              <a:buChar char="•"/>
              <a:defRPr lang="en-US" sz="1600" b="0" kern="1200" dirty="0" smtClean="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r>
              <a:rPr lang="en-US" sz="1600" b="1" dirty="0">
                <a:solidFill>
                  <a:schemeClr val="bg1"/>
                </a:solidFill>
              </a:rPr>
              <a:t>Placebo SC+</a:t>
            </a:r>
          </a:p>
          <a:p>
            <a:pPr marL="0" indent="0" algn="ctr">
              <a:spcBef>
                <a:spcPts val="0"/>
              </a:spcBef>
              <a:buNone/>
            </a:pPr>
            <a:r>
              <a:rPr lang="en-US" sz="1600" b="1" dirty="0">
                <a:solidFill>
                  <a:schemeClr val="bg1"/>
                </a:solidFill>
              </a:rPr>
              <a:t>Atorvastatin 40mg QD</a:t>
            </a:r>
            <a:endParaRPr lang="en-US" sz="1600" dirty="0">
              <a:solidFill>
                <a:schemeClr val="bg1"/>
              </a:solidFill>
            </a:endParaRPr>
          </a:p>
        </p:txBody>
      </p:sp>
      <p:grpSp>
        <p:nvGrpSpPr>
          <p:cNvPr id="53" name="Group 52">
            <a:extLst>
              <a:ext uri="{FF2B5EF4-FFF2-40B4-BE49-F238E27FC236}">
                <a16:creationId xmlns:a16="http://schemas.microsoft.com/office/drawing/2014/main" id="{FDA2243D-D831-D847-AC7C-A606CFD08995}"/>
              </a:ext>
            </a:extLst>
          </p:cNvPr>
          <p:cNvGrpSpPr/>
          <p:nvPr/>
        </p:nvGrpSpPr>
        <p:grpSpPr>
          <a:xfrm>
            <a:off x="4924689" y="4669194"/>
            <a:ext cx="6219844" cy="1363119"/>
            <a:chOff x="4924689" y="4628697"/>
            <a:chExt cx="6219844" cy="1983000"/>
          </a:xfrm>
        </p:grpSpPr>
        <p:grpSp>
          <p:nvGrpSpPr>
            <p:cNvPr id="25" name="Group 24">
              <a:extLst>
                <a:ext uri="{FF2B5EF4-FFF2-40B4-BE49-F238E27FC236}">
                  <a16:creationId xmlns:a16="http://schemas.microsoft.com/office/drawing/2014/main" id="{499391CB-5655-194C-8F91-9E7A773FEC03}"/>
                </a:ext>
              </a:extLst>
            </p:cNvPr>
            <p:cNvGrpSpPr/>
            <p:nvPr/>
          </p:nvGrpSpPr>
          <p:grpSpPr>
            <a:xfrm>
              <a:off x="5116010" y="5037459"/>
              <a:ext cx="5532699" cy="266218"/>
              <a:chOff x="5116010" y="4674122"/>
              <a:chExt cx="5532699" cy="266218"/>
            </a:xfrm>
          </p:grpSpPr>
          <p:cxnSp>
            <p:nvCxnSpPr>
              <p:cNvPr id="17" name="Straight Connector 16">
                <a:extLst>
                  <a:ext uri="{FF2B5EF4-FFF2-40B4-BE49-F238E27FC236}">
                    <a16:creationId xmlns:a16="http://schemas.microsoft.com/office/drawing/2014/main" id="{3DF35EA6-9502-104D-8F3E-1FCA9D34C833}"/>
                  </a:ext>
                </a:extLst>
              </p:cNvPr>
              <p:cNvCxnSpPr/>
              <p:nvPr/>
            </p:nvCxnSpPr>
            <p:spPr>
              <a:xfrm>
                <a:off x="5116010" y="4814915"/>
                <a:ext cx="553269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E19DFB31-8E39-4E48-9646-38CE9FD8929D}"/>
                  </a:ext>
                </a:extLst>
              </p:cNvPr>
              <p:cNvCxnSpPr>
                <a:cxnSpLocks/>
              </p:cNvCxnSpPr>
              <p:nvPr/>
            </p:nvCxnSpPr>
            <p:spPr>
              <a:xfrm>
                <a:off x="5125535" y="4674122"/>
                <a:ext cx="0" cy="26621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9AF8B8B-2EB8-7643-B343-2AB2C47DB3EF}"/>
                  </a:ext>
                </a:extLst>
              </p:cNvPr>
              <p:cNvCxnSpPr>
                <a:cxnSpLocks/>
              </p:cNvCxnSpPr>
              <p:nvPr/>
            </p:nvCxnSpPr>
            <p:spPr>
              <a:xfrm>
                <a:off x="7887122" y="4674122"/>
                <a:ext cx="0" cy="26621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2EFDAD5-9826-B74E-B22B-4023111F3EE0}"/>
                  </a:ext>
                </a:extLst>
              </p:cNvPr>
              <p:cNvCxnSpPr>
                <a:cxnSpLocks/>
              </p:cNvCxnSpPr>
              <p:nvPr/>
            </p:nvCxnSpPr>
            <p:spPr>
              <a:xfrm>
                <a:off x="10648709" y="4674122"/>
                <a:ext cx="0" cy="26621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3" name="Rectangle 22">
              <a:extLst>
                <a:ext uri="{FF2B5EF4-FFF2-40B4-BE49-F238E27FC236}">
                  <a16:creationId xmlns:a16="http://schemas.microsoft.com/office/drawing/2014/main" id="{B3BB39BE-EEFF-2841-A23D-96659F4A98D8}"/>
                </a:ext>
              </a:extLst>
            </p:cNvPr>
            <p:cNvSpPr/>
            <p:nvPr/>
          </p:nvSpPr>
          <p:spPr>
            <a:xfrm>
              <a:off x="4924689" y="4628697"/>
              <a:ext cx="413895" cy="447739"/>
            </a:xfrm>
            <a:prstGeom prst="rect">
              <a:avLst/>
            </a:prstGeom>
          </p:spPr>
          <p:txBody>
            <a:bodyPr wrap="none" anchor="ctr">
              <a:spAutoFit/>
            </a:bodyPr>
            <a:lstStyle/>
            <a:p>
              <a:pPr algn="ctr"/>
              <a:r>
                <a:rPr lang="en-US" sz="1400" b="1" dirty="0"/>
                <a:t>D1</a:t>
              </a:r>
              <a:endParaRPr lang="en-US" sz="1400" dirty="0"/>
            </a:p>
          </p:txBody>
        </p:sp>
        <p:sp>
          <p:nvSpPr>
            <p:cNvPr id="30" name="Rectangle 29">
              <a:extLst>
                <a:ext uri="{FF2B5EF4-FFF2-40B4-BE49-F238E27FC236}">
                  <a16:creationId xmlns:a16="http://schemas.microsoft.com/office/drawing/2014/main" id="{06F7E180-2999-7845-9FD1-1AAF2DC524E7}"/>
                </a:ext>
              </a:extLst>
            </p:cNvPr>
            <p:cNvSpPr/>
            <p:nvPr/>
          </p:nvSpPr>
          <p:spPr>
            <a:xfrm>
              <a:off x="7533762" y="4628697"/>
              <a:ext cx="702436" cy="447739"/>
            </a:xfrm>
            <a:prstGeom prst="rect">
              <a:avLst/>
            </a:prstGeom>
          </p:spPr>
          <p:txBody>
            <a:bodyPr wrap="none" anchor="ctr">
              <a:spAutoFit/>
            </a:bodyPr>
            <a:lstStyle/>
            <a:p>
              <a:pPr algn="ctr"/>
              <a:r>
                <a:rPr lang="en-US" sz="1400" b="1" dirty="0"/>
                <a:t>4 </a:t>
              </a:r>
              <a:r>
                <a:rPr lang="en-US" sz="1400" b="1" dirty="0" err="1"/>
                <a:t>Wks</a:t>
              </a:r>
              <a:endParaRPr lang="en-US" sz="1400" dirty="0"/>
            </a:p>
          </p:txBody>
        </p:sp>
        <p:sp>
          <p:nvSpPr>
            <p:cNvPr id="31" name="Rectangle 30">
              <a:extLst>
                <a:ext uri="{FF2B5EF4-FFF2-40B4-BE49-F238E27FC236}">
                  <a16:creationId xmlns:a16="http://schemas.microsoft.com/office/drawing/2014/main" id="{08E04325-6C99-FA46-AB09-9ACAC9851090}"/>
                </a:ext>
              </a:extLst>
            </p:cNvPr>
            <p:cNvSpPr/>
            <p:nvPr/>
          </p:nvSpPr>
          <p:spPr>
            <a:xfrm>
              <a:off x="10299112" y="4628697"/>
              <a:ext cx="702436" cy="447739"/>
            </a:xfrm>
            <a:prstGeom prst="rect">
              <a:avLst/>
            </a:prstGeom>
          </p:spPr>
          <p:txBody>
            <a:bodyPr wrap="none" anchor="ctr">
              <a:spAutoFit/>
            </a:bodyPr>
            <a:lstStyle/>
            <a:p>
              <a:pPr algn="ctr"/>
              <a:r>
                <a:rPr lang="en-US" sz="1400" b="1" dirty="0"/>
                <a:t>8 </a:t>
              </a:r>
              <a:r>
                <a:rPr lang="en-US" sz="1400" b="1" dirty="0" err="1"/>
                <a:t>Wks</a:t>
              </a:r>
              <a:endParaRPr lang="en-US" sz="1400" dirty="0"/>
            </a:p>
          </p:txBody>
        </p:sp>
        <p:sp>
          <p:nvSpPr>
            <p:cNvPr id="28" name="Triangle 27">
              <a:extLst>
                <a:ext uri="{FF2B5EF4-FFF2-40B4-BE49-F238E27FC236}">
                  <a16:creationId xmlns:a16="http://schemas.microsoft.com/office/drawing/2014/main" id="{27846C08-7D2F-3840-8E44-60E552DF968D}"/>
                </a:ext>
              </a:extLst>
            </p:cNvPr>
            <p:cNvSpPr/>
            <p:nvPr/>
          </p:nvSpPr>
          <p:spPr>
            <a:xfrm>
              <a:off x="5070127" y="5746792"/>
              <a:ext cx="216089" cy="257224"/>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riangle 32">
              <a:extLst>
                <a:ext uri="{FF2B5EF4-FFF2-40B4-BE49-F238E27FC236}">
                  <a16:creationId xmlns:a16="http://schemas.microsoft.com/office/drawing/2014/main" id="{EB8344F9-FC66-DF4C-A4E2-E87B2638120A}"/>
                </a:ext>
              </a:extLst>
            </p:cNvPr>
            <p:cNvSpPr/>
            <p:nvPr/>
          </p:nvSpPr>
          <p:spPr>
            <a:xfrm>
              <a:off x="7804244" y="5746792"/>
              <a:ext cx="216089" cy="257224"/>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riangle 33">
              <a:extLst>
                <a:ext uri="{FF2B5EF4-FFF2-40B4-BE49-F238E27FC236}">
                  <a16:creationId xmlns:a16="http://schemas.microsoft.com/office/drawing/2014/main" id="{A2116148-A0EA-4C4E-B531-6540D03B74B1}"/>
                </a:ext>
              </a:extLst>
            </p:cNvPr>
            <p:cNvSpPr/>
            <p:nvPr/>
          </p:nvSpPr>
          <p:spPr>
            <a:xfrm>
              <a:off x="5070127" y="6050078"/>
              <a:ext cx="216089" cy="257224"/>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riangle 34">
              <a:extLst>
                <a:ext uri="{FF2B5EF4-FFF2-40B4-BE49-F238E27FC236}">
                  <a16:creationId xmlns:a16="http://schemas.microsoft.com/office/drawing/2014/main" id="{31C7CA02-CEC0-4D4B-A576-A368EF1DEC80}"/>
                </a:ext>
              </a:extLst>
            </p:cNvPr>
            <p:cNvSpPr/>
            <p:nvPr/>
          </p:nvSpPr>
          <p:spPr>
            <a:xfrm>
              <a:off x="7804244" y="6050078"/>
              <a:ext cx="216089" cy="257224"/>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riangle 35">
              <a:extLst>
                <a:ext uri="{FF2B5EF4-FFF2-40B4-BE49-F238E27FC236}">
                  <a16:creationId xmlns:a16="http://schemas.microsoft.com/office/drawing/2014/main" id="{7EEEBB18-B372-8F46-A0B5-72E096265652}"/>
                </a:ext>
              </a:extLst>
            </p:cNvPr>
            <p:cNvSpPr/>
            <p:nvPr/>
          </p:nvSpPr>
          <p:spPr>
            <a:xfrm>
              <a:off x="5785197" y="6050078"/>
              <a:ext cx="216089" cy="257224"/>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riangle 36">
              <a:extLst>
                <a:ext uri="{FF2B5EF4-FFF2-40B4-BE49-F238E27FC236}">
                  <a16:creationId xmlns:a16="http://schemas.microsoft.com/office/drawing/2014/main" id="{F64FF2AD-C70E-1041-B452-8E3B83248EB7}"/>
                </a:ext>
              </a:extLst>
            </p:cNvPr>
            <p:cNvSpPr/>
            <p:nvPr/>
          </p:nvSpPr>
          <p:spPr>
            <a:xfrm>
              <a:off x="10584283" y="6050078"/>
              <a:ext cx="216089" cy="257224"/>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riangle 37">
              <a:extLst>
                <a:ext uri="{FF2B5EF4-FFF2-40B4-BE49-F238E27FC236}">
                  <a16:creationId xmlns:a16="http://schemas.microsoft.com/office/drawing/2014/main" id="{079E3F21-7A5C-3647-BF1C-A355F63AEBA9}"/>
                </a:ext>
              </a:extLst>
            </p:cNvPr>
            <p:cNvSpPr/>
            <p:nvPr/>
          </p:nvSpPr>
          <p:spPr>
            <a:xfrm>
              <a:off x="5070127" y="6354474"/>
              <a:ext cx="216089" cy="257223"/>
            </a:xfrm>
            <a:prstGeom prst="triangl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riangle 38">
              <a:extLst>
                <a:ext uri="{FF2B5EF4-FFF2-40B4-BE49-F238E27FC236}">
                  <a16:creationId xmlns:a16="http://schemas.microsoft.com/office/drawing/2014/main" id="{C8CD7DFC-578F-8841-AA67-45398EDBE80C}"/>
                </a:ext>
              </a:extLst>
            </p:cNvPr>
            <p:cNvSpPr/>
            <p:nvPr/>
          </p:nvSpPr>
          <p:spPr>
            <a:xfrm>
              <a:off x="7804244" y="6354474"/>
              <a:ext cx="216089" cy="257223"/>
            </a:xfrm>
            <a:prstGeom prst="triangle">
              <a:avLst/>
            </a:prstGeom>
            <a:solidFill>
              <a:srgbClr val="00D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riangle 39">
              <a:extLst>
                <a:ext uri="{FF2B5EF4-FFF2-40B4-BE49-F238E27FC236}">
                  <a16:creationId xmlns:a16="http://schemas.microsoft.com/office/drawing/2014/main" id="{3EC4062B-0450-A849-869E-07CC4E3D35C8}"/>
                </a:ext>
              </a:extLst>
            </p:cNvPr>
            <p:cNvSpPr/>
            <p:nvPr/>
          </p:nvSpPr>
          <p:spPr>
            <a:xfrm>
              <a:off x="10584283" y="6354474"/>
              <a:ext cx="216089" cy="257223"/>
            </a:xfrm>
            <a:prstGeom prst="triangle">
              <a:avLst/>
            </a:prstGeom>
            <a:solidFill>
              <a:srgbClr val="00D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riangle 40">
              <a:extLst>
                <a:ext uri="{FF2B5EF4-FFF2-40B4-BE49-F238E27FC236}">
                  <a16:creationId xmlns:a16="http://schemas.microsoft.com/office/drawing/2014/main" id="{4838AE67-C241-D442-B04F-5F0A372D80C9}"/>
                </a:ext>
              </a:extLst>
            </p:cNvPr>
            <p:cNvSpPr/>
            <p:nvPr/>
          </p:nvSpPr>
          <p:spPr>
            <a:xfrm>
              <a:off x="10928444" y="6354474"/>
              <a:ext cx="216089" cy="257223"/>
            </a:xfrm>
            <a:prstGeom prst="triangl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212142DC-2875-FE46-BDDB-4F01B4ADC50E}"/>
                </a:ext>
              </a:extLst>
            </p:cNvPr>
            <p:cNvSpPr/>
            <p:nvPr/>
          </p:nvSpPr>
          <p:spPr>
            <a:xfrm>
              <a:off x="5129118" y="5425844"/>
              <a:ext cx="908343" cy="25579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 name="Group 31">
            <a:extLst>
              <a:ext uri="{FF2B5EF4-FFF2-40B4-BE49-F238E27FC236}">
                <a16:creationId xmlns:a16="http://schemas.microsoft.com/office/drawing/2014/main" id="{7C7A317D-DDB1-1143-8CD6-DD4E1B71FDA3}"/>
              </a:ext>
            </a:extLst>
          </p:cNvPr>
          <p:cNvGrpSpPr/>
          <p:nvPr/>
        </p:nvGrpSpPr>
        <p:grpSpPr>
          <a:xfrm>
            <a:off x="762000" y="4911116"/>
            <a:ext cx="2198194" cy="1265626"/>
            <a:chOff x="956789" y="5395566"/>
            <a:chExt cx="2198194" cy="1265626"/>
          </a:xfrm>
        </p:grpSpPr>
        <p:sp>
          <p:nvSpPr>
            <p:cNvPr id="29" name="Rectangle 28">
              <a:extLst>
                <a:ext uri="{FF2B5EF4-FFF2-40B4-BE49-F238E27FC236}">
                  <a16:creationId xmlns:a16="http://schemas.microsoft.com/office/drawing/2014/main" id="{0FFF2954-19C5-9C49-9809-B45502ED7DC7}"/>
                </a:ext>
              </a:extLst>
            </p:cNvPr>
            <p:cNvSpPr/>
            <p:nvPr/>
          </p:nvSpPr>
          <p:spPr>
            <a:xfrm>
              <a:off x="956789" y="5395566"/>
              <a:ext cx="2198194" cy="1265626"/>
            </a:xfrm>
            <a:prstGeom prst="rect">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riangle 42">
              <a:extLst>
                <a:ext uri="{FF2B5EF4-FFF2-40B4-BE49-F238E27FC236}">
                  <a16:creationId xmlns:a16="http://schemas.microsoft.com/office/drawing/2014/main" id="{8F1BC69D-3A1C-8945-A78D-D21F90F916CC}"/>
                </a:ext>
              </a:extLst>
            </p:cNvPr>
            <p:cNvSpPr/>
            <p:nvPr/>
          </p:nvSpPr>
          <p:spPr>
            <a:xfrm>
              <a:off x="1052165" y="5730991"/>
              <a:ext cx="195295" cy="168358"/>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riangle 43">
              <a:extLst>
                <a:ext uri="{FF2B5EF4-FFF2-40B4-BE49-F238E27FC236}">
                  <a16:creationId xmlns:a16="http://schemas.microsoft.com/office/drawing/2014/main" id="{4CA6F044-C006-9044-9135-669C8D45961F}"/>
                </a:ext>
              </a:extLst>
            </p:cNvPr>
            <p:cNvSpPr/>
            <p:nvPr/>
          </p:nvSpPr>
          <p:spPr>
            <a:xfrm>
              <a:off x="1052165" y="5953023"/>
              <a:ext cx="195295" cy="16835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riangle 44">
              <a:extLst>
                <a:ext uri="{FF2B5EF4-FFF2-40B4-BE49-F238E27FC236}">
                  <a16:creationId xmlns:a16="http://schemas.microsoft.com/office/drawing/2014/main" id="{A71A1ADE-E705-9D44-B7D3-CDEA5A3F875B}"/>
                </a:ext>
              </a:extLst>
            </p:cNvPr>
            <p:cNvSpPr/>
            <p:nvPr/>
          </p:nvSpPr>
          <p:spPr>
            <a:xfrm>
              <a:off x="1052165" y="6175056"/>
              <a:ext cx="195295" cy="168358"/>
            </a:xfrm>
            <a:prstGeom prst="triangle">
              <a:avLst/>
            </a:prstGeom>
            <a:solidFill>
              <a:srgbClr val="00D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4C5B720A-C294-2C4C-A437-84ADC77D0B09}"/>
                </a:ext>
              </a:extLst>
            </p:cNvPr>
            <p:cNvSpPr/>
            <p:nvPr/>
          </p:nvSpPr>
          <p:spPr>
            <a:xfrm>
              <a:off x="1070333" y="5508959"/>
              <a:ext cx="144479" cy="16835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0045CFAD-E28C-7C45-9234-7ACE15A9DD14}"/>
                </a:ext>
              </a:extLst>
            </p:cNvPr>
            <p:cNvSpPr/>
            <p:nvPr/>
          </p:nvSpPr>
          <p:spPr>
            <a:xfrm>
              <a:off x="1199699" y="5454639"/>
              <a:ext cx="1377300" cy="276999"/>
            </a:xfrm>
            <a:prstGeom prst="rect">
              <a:avLst/>
            </a:prstGeom>
          </p:spPr>
          <p:txBody>
            <a:bodyPr wrap="none">
              <a:spAutoFit/>
            </a:bodyPr>
            <a:lstStyle/>
            <a:p>
              <a:r>
                <a:rPr lang="en-US" sz="1200" dirty="0"/>
                <a:t>In-hospital (≥72h)</a:t>
              </a:r>
            </a:p>
          </p:txBody>
        </p:sp>
        <p:sp>
          <p:nvSpPr>
            <p:cNvPr id="48" name="Rectangle 47">
              <a:extLst>
                <a:ext uri="{FF2B5EF4-FFF2-40B4-BE49-F238E27FC236}">
                  <a16:creationId xmlns:a16="http://schemas.microsoft.com/office/drawing/2014/main" id="{62E8E5AD-85EB-9346-84AE-66FA0CCAC6F3}"/>
                </a:ext>
              </a:extLst>
            </p:cNvPr>
            <p:cNvSpPr/>
            <p:nvPr/>
          </p:nvSpPr>
          <p:spPr>
            <a:xfrm>
              <a:off x="1199699" y="5676671"/>
              <a:ext cx="1324850" cy="276999"/>
            </a:xfrm>
            <a:prstGeom prst="rect">
              <a:avLst/>
            </a:prstGeom>
          </p:spPr>
          <p:txBody>
            <a:bodyPr wrap="none">
              <a:spAutoFit/>
            </a:bodyPr>
            <a:lstStyle/>
            <a:p>
              <a:r>
                <a:rPr lang="en-US" sz="1200" dirty="0"/>
                <a:t>IP administration</a:t>
              </a:r>
            </a:p>
          </p:txBody>
        </p:sp>
        <p:sp>
          <p:nvSpPr>
            <p:cNvPr id="49" name="Rectangle 48">
              <a:extLst>
                <a:ext uri="{FF2B5EF4-FFF2-40B4-BE49-F238E27FC236}">
                  <a16:creationId xmlns:a16="http://schemas.microsoft.com/office/drawing/2014/main" id="{A4409BA5-3B55-0440-8FC5-26942D946812}"/>
                </a:ext>
              </a:extLst>
            </p:cNvPr>
            <p:cNvSpPr/>
            <p:nvPr/>
          </p:nvSpPr>
          <p:spPr>
            <a:xfrm>
              <a:off x="1199699" y="5898703"/>
              <a:ext cx="934871" cy="276999"/>
            </a:xfrm>
            <a:prstGeom prst="rect">
              <a:avLst/>
            </a:prstGeom>
          </p:spPr>
          <p:txBody>
            <a:bodyPr wrap="none">
              <a:spAutoFit/>
            </a:bodyPr>
            <a:lstStyle/>
            <a:p>
              <a:r>
                <a:rPr lang="en-US" sz="1200" dirty="0"/>
                <a:t>Lab testing</a:t>
              </a:r>
            </a:p>
          </p:txBody>
        </p:sp>
        <p:sp>
          <p:nvSpPr>
            <p:cNvPr id="50" name="Triangle 49">
              <a:extLst>
                <a:ext uri="{FF2B5EF4-FFF2-40B4-BE49-F238E27FC236}">
                  <a16:creationId xmlns:a16="http://schemas.microsoft.com/office/drawing/2014/main" id="{B98CBE01-7F6F-A645-A4CD-238B9F85176A}"/>
                </a:ext>
              </a:extLst>
            </p:cNvPr>
            <p:cNvSpPr/>
            <p:nvPr/>
          </p:nvSpPr>
          <p:spPr>
            <a:xfrm>
              <a:off x="1052165" y="6397089"/>
              <a:ext cx="195295" cy="168358"/>
            </a:xfrm>
            <a:prstGeom prst="triangl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B2857908-E389-DE47-AA90-D44C2A93B3C0}"/>
                </a:ext>
              </a:extLst>
            </p:cNvPr>
            <p:cNvSpPr/>
            <p:nvPr/>
          </p:nvSpPr>
          <p:spPr>
            <a:xfrm>
              <a:off x="1199699" y="6120735"/>
              <a:ext cx="1332416" cy="276999"/>
            </a:xfrm>
            <a:prstGeom prst="rect">
              <a:avLst/>
            </a:prstGeom>
          </p:spPr>
          <p:txBody>
            <a:bodyPr wrap="none">
              <a:spAutoFit/>
            </a:bodyPr>
            <a:lstStyle/>
            <a:p>
              <a:r>
                <a:rPr lang="en-US" sz="1200" dirty="0"/>
                <a:t>Clinical follow-up</a:t>
              </a:r>
            </a:p>
          </p:txBody>
        </p:sp>
        <p:sp>
          <p:nvSpPr>
            <p:cNvPr id="52" name="Rectangle 51">
              <a:extLst>
                <a:ext uri="{FF2B5EF4-FFF2-40B4-BE49-F238E27FC236}">
                  <a16:creationId xmlns:a16="http://schemas.microsoft.com/office/drawing/2014/main" id="{FA500EF9-3DAA-B145-8761-22A0E51BF843}"/>
                </a:ext>
              </a:extLst>
            </p:cNvPr>
            <p:cNvSpPr/>
            <p:nvPr/>
          </p:nvSpPr>
          <p:spPr>
            <a:xfrm>
              <a:off x="1199699" y="6342769"/>
              <a:ext cx="1941557" cy="276999"/>
            </a:xfrm>
            <a:prstGeom prst="rect">
              <a:avLst/>
            </a:prstGeom>
          </p:spPr>
          <p:txBody>
            <a:bodyPr wrap="none">
              <a:spAutoFit/>
            </a:bodyPr>
            <a:lstStyle/>
            <a:p>
              <a:r>
                <a:rPr lang="en-US" sz="1200" dirty="0"/>
                <a:t>NIRS (imaging sub-study)</a:t>
              </a:r>
            </a:p>
          </p:txBody>
        </p:sp>
      </p:grpSp>
      <p:sp>
        <p:nvSpPr>
          <p:cNvPr id="3" name="Rectangle 2">
            <a:extLst>
              <a:ext uri="{FF2B5EF4-FFF2-40B4-BE49-F238E27FC236}">
                <a16:creationId xmlns:a16="http://schemas.microsoft.com/office/drawing/2014/main" id="{9884F578-DBB8-424D-A07E-DB07E3EFD90A}"/>
              </a:ext>
            </a:extLst>
          </p:cNvPr>
          <p:cNvSpPr/>
          <p:nvPr/>
        </p:nvSpPr>
        <p:spPr>
          <a:xfrm>
            <a:off x="190500" y="6189385"/>
            <a:ext cx="8853202" cy="823302"/>
          </a:xfrm>
          <a:prstGeom prst="rect">
            <a:avLst/>
          </a:prstGeom>
        </p:spPr>
        <p:txBody>
          <a:bodyPr wrap="square" anchor="b">
            <a:spAutoFit/>
          </a:bodyPr>
          <a:lstStyle/>
          <a:p>
            <a:pPr>
              <a:lnSpc>
                <a:spcPct val="90000"/>
              </a:lnSpc>
              <a:spcBef>
                <a:spcPts val="300"/>
              </a:spcBef>
            </a:pPr>
            <a:r>
              <a:rPr lang="en-GB" sz="1000" dirty="0">
                <a:solidFill>
                  <a:srgbClr val="000000"/>
                </a:solidFill>
              </a:rPr>
              <a:t>ACS = acute coronary syndrome; UA = unstable angina; STEMI = ST-Elevation Myocardial Infarction; NSTEMI = Non-ST-Elevation Myocardial Infarction; QD = daily; SC = subcutaneous; IP = investigational product </a:t>
            </a:r>
          </a:p>
          <a:p>
            <a:pPr>
              <a:lnSpc>
                <a:spcPct val="90000"/>
              </a:lnSpc>
              <a:spcBef>
                <a:spcPts val="300"/>
              </a:spcBef>
            </a:pPr>
            <a:r>
              <a:rPr lang="en-US" sz="1000" dirty="0">
                <a:solidFill>
                  <a:srgbClr val="000000"/>
                </a:solidFill>
              </a:rPr>
              <a:t>Koskinas KC, et al. </a:t>
            </a:r>
            <a:r>
              <a:rPr lang="en-US" sz="1000" i="1" dirty="0">
                <a:solidFill>
                  <a:srgbClr val="000000"/>
                </a:solidFill>
              </a:rPr>
              <a:t>Clinical Cardiology</a:t>
            </a:r>
            <a:r>
              <a:rPr lang="en-US" sz="1000" dirty="0">
                <a:solidFill>
                  <a:srgbClr val="000000"/>
                </a:solidFill>
              </a:rPr>
              <a:t>. 2018;41:1513-1520</a:t>
            </a:r>
            <a:br>
              <a:rPr lang="en-US" sz="1000" dirty="0">
                <a:solidFill>
                  <a:srgbClr val="000000"/>
                </a:solidFill>
              </a:rPr>
            </a:br>
            <a:r>
              <a:rPr lang="en-US" sz="1000" dirty="0">
                <a:solidFill>
                  <a:srgbClr val="000000"/>
                </a:solidFill>
              </a:rPr>
              <a:t>Koskinas KC, et al.  </a:t>
            </a:r>
            <a:r>
              <a:rPr lang="en-US" sz="1000" i="1" dirty="0">
                <a:solidFill>
                  <a:srgbClr val="000000"/>
                </a:solidFill>
              </a:rPr>
              <a:t>JACC</a:t>
            </a:r>
            <a:r>
              <a:rPr lang="en-US" sz="1000" dirty="0">
                <a:solidFill>
                  <a:srgbClr val="000000"/>
                </a:solidFill>
              </a:rPr>
              <a:t>. [published online ahead of print August 31, 2019].  </a:t>
            </a:r>
            <a:r>
              <a:rPr lang="en-US" sz="1000" dirty="0">
                <a:solidFill>
                  <a:srgbClr val="000000"/>
                </a:solidFill>
                <a:hlinkClick r:id="rId3"/>
              </a:rPr>
              <a:t>https://doi.org/10.1016/j.jacc.2019.08.010</a:t>
            </a:r>
            <a:br>
              <a:rPr lang="en-US" sz="1000" dirty="0">
                <a:solidFill>
                  <a:srgbClr val="000000"/>
                </a:solidFill>
              </a:rPr>
            </a:br>
            <a:endParaRPr lang="it-IT" sz="1000" dirty="0">
              <a:solidFill>
                <a:srgbClr val="000000"/>
              </a:solidFill>
            </a:endParaRPr>
          </a:p>
        </p:txBody>
      </p:sp>
    </p:spTree>
    <p:extLst>
      <p:ext uri="{BB962C8B-B14F-4D97-AF65-F5344CB8AC3E}">
        <p14:creationId xmlns:p14="http://schemas.microsoft.com/office/powerpoint/2010/main" val="1906067738"/>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5" name="Straight Arrow Connector 44">
            <a:extLst>
              <a:ext uri="{FF2B5EF4-FFF2-40B4-BE49-F238E27FC236}">
                <a16:creationId xmlns:a16="http://schemas.microsoft.com/office/drawing/2014/main" id="{8E33F5E8-1401-4347-81AF-984D5534E2B1}"/>
              </a:ext>
            </a:extLst>
          </p:cNvPr>
          <p:cNvCxnSpPr>
            <a:cxnSpLocks/>
          </p:cNvCxnSpPr>
          <p:nvPr/>
        </p:nvCxnSpPr>
        <p:spPr>
          <a:xfrm flipH="1">
            <a:off x="2153283" y="3222530"/>
            <a:ext cx="2195669" cy="0"/>
          </a:xfrm>
          <a:prstGeom prst="straightConnector1">
            <a:avLst/>
          </a:prstGeom>
          <a:ln w="25400">
            <a:solidFill>
              <a:schemeClr val="accent1"/>
            </a:solidFill>
            <a:tailEnd type="non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4C3C0324-7689-9D4D-9A8D-7B90F3872A4B}"/>
              </a:ext>
            </a:extLst>
          </p:cNvPr>
          <p:cNvCxnSpPr>
            <a:cxnSpLocks/>
          </p:cNvCxnSpPr>
          <p:nvPr/>
        </p:nvCxnSpPr>
        <p:spPr>
          <a:xfrm flipH="1">
            <a:off x="2153283" y="4568995"/>
            <a:ext cx="2195669" cy="0"/>
          </a:xfrm>
          <a:prstGeom prst="straightConnector1">
            <a:avLst/>
          </a:prstGeom>
          <a:ln w="25400">
            <a:solidFill>
              <a:schemeClr val="accent1"/>
            </a:solidFill>
            <a:tailEnd type="non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1AD79988-FC83-B446-A423-263879C64F35}"/>
              </a:ext>
            </a:extLst>
          </p:cNvPr>
          <p:cNvCxnSpPr>
            <a:cxnSpLocks/>
          </p:cNvCxnSpPr>
          <p:nvPr/>
        </p:nvCxnSpPr>
        <p:spPr>
          <a:xfrm flipH="1">
            <a:off x="7957098" y="3222530"/>
            <a:ext cx="2195669" cy="0"/>
          </a:xfrm>
          <a:prstGeom prst="straightConnector1">
            <a:avLst/>
          </a:prstGeom>
          <a:ln w="25400">
            <a:solidFill>
              <a:schemeClr val="accent1"/>
            </a:solidFill>
            <a:tailEnd type="non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BCCD8183-DDE4-8446-8F0C-411B9DA7EBCC}"/>
              </a:ext>
            </a:extLst>
          </p:cNvPr>
          <p:cNvCxnSpPr>
            <a:cxnSpLocks/>
          </p:cNvCxnSpPr>
          <p:nvPr/>
        </p:nvCxnSpPr>
        <p:spPr>
          <a:xfrm flipH="1">
            <a:off x="7957098" y="4557420"/>
            <a:ext cx="2195669" cy="0"/>
          </a:xfrm>
          <a:prstGeom prst="straightConnector1">
            <a:avLst/>
          </a:prstGeom>
          <a:ln w="254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247D056-F728-304F-BC2A-45669E378B01}"/>
              </a:ext>
            </a:extLst>
          </p:cNvPr>
          <p:cNvSpPr>
            <a:spLocks noGrp="1"/>
          </p:cNvSpPr>
          <p:nvPr>
            <p:ph type="title"/>
          </p:nvPr>
        </p:nvSpPr>
        <p:spPr/>
        <p:txBody>
          <a:bodyPr/>
          <a:lstStyle/>
          <a:p>
            <a:r>
              <a:rPr lang="en-US" dirty="0"/>
              <a:t>Study Flowchart</a:t>
            </a:r>
          </a:p>
        </p:txBody>
      </p:sp>
      <p:sp>
        <p:nvSpPr>
          <p:cNvPr id="3" name="TextBox 2">
            <a:extLst>
              <a:ext uri="{FF2B5EF4-FFF2-40B4-BE49-F238E27FC236}">
                <a16:creationId xmlns:a16="http://schemas.microsoft.com/office/drawing/2014/main" id="{66F45429-0E99-ED4E-B186-048E4ED03FC3}"/>
              </a:ext>
            </a:extLst>
          </p:cNvPr>
          <p:cNvSpPr txBox="1"/>
          <p:nvPr/>
        </p:nvSpPr>
        <p:spPr>
          <a:xfrm>
            <a:off x="0" y="6497133"/>
            <a:ext cx="7774249" cy="380104"/>
          </a:xfrm>
          <a:prstGeom prst="rect">
            <a:avLst/>
          </a:prstGeom>
          <a:noFill/>
        </p:spPr>
        <p:txBody>
          <a:bodyPr wrap="square" rtlCol="0" anchor="b">
            <a:spAutoFit/>
          </a:bodyPr>
          <a:lstStyle/>
          <a:p>
            <a:pPr>
              <a:lnSpc>
                <a:spcPct val="90000"/>
              </a:lnSpc>
              <a:spcBef>
                <a:spcPts val="300"/>
              </a:spcBef>
            </a:pPr>
            <a:r>
              <a:rPr lang="en-US" sz="900" dirty="0"/>
              <a:t>*Primary endpoint: change in calculated LDL-C from baseline to week 8</a:t>
            </a:r>
          </a:p>
          <a:p>
            <a:pPr>
              <a:lnSpc>
                <a:spcPct val="90000"/>
              </a:lnSpc>
              <a:spcBef>
                <a:spcPts val="300"/>
              </a:spcBef>
            </a:pPr>
            <a:r>
              <a:rPr lang="en-US" sz="900" dirty="0">
                <a:solidFill>
                  <a:srgbClr val="000000"/>
                </a:solidFill>
              </a:rPr>
              <a:t>Koskinas KC, et al.  </a:t>
            </a:r>
            <a:r>
              <a:rPr lang="en-US" sz="900" i="1" dirty="0">
                <a:solidFill>
                  <a:srgbClr val="000000"/>
                </a:solidFill>
              </a:rPr>
              <a:t>JACC</a:t>
            </a:r>
            <a:r>
              <a:rPr lang="en-US" sz="900" dirty="0">
                <a:solidFill>
                  <a:srgbClr val="000000"/>
                </a:solidFill>
              </a:rPr>
              <a:t>. [published online ahead of print August 31, 2019].  </a:t>
            </a:r>
            <a:r>
              <a:rPr lang="en-US" sz="900" dirty="0">
                <a:solidFill>
                  <a:srgbClr val="000000"/>
                </a:solidFill>
                <a:hlinkClick r:id="rId3"/>
              </a:rPr>
              <a:t>https://doi.org/10.1016/j.jacc.2019.08.010</a:t>
            </a:r>
            <a:endParaRPr lang="en-US" sz="900" dirty="0">
              <a:solidFill>
                <a:srgbClr val="000000"/>
              </a:solidFill>
            </a:endParaRPr>
          </a:p>
        </p:txBody>
      </p:sp>
      <p:sp>
        <p:nvSpPr>
          <p:cNvPr id="6" name="TextBox 5">
            <a:extLst>
              <a:ext uri="{FF2B5EF4-FFF2-40B4-BE49-F238E27FC236}">
                <a16:creationId xmlns:a16="http://schemas.microsoft.com/office/drawing/2014/main" id="{D4259060-FBC1-2140-8661-D476DA37A4CC}"/>
              </a:ext>
            </a:extLst>
          </p:cNvPr>
          <p:cNvSpPr txBox="1"/>
          <p:nvPr/>
        </p:nvSpPr>
        <p:spPr>
          <a:xfrm>
            <a:off x="2874376" y="1291838"/>
            <a:ext cx="7086600" cy="223138"/>
          </a:xfrm>
          <a:prstGeom prst="rect">
            <a:avLst/>
          </a:prstGeom>
          <a:solidFill>
            <a:schemeClr val="accent1"/>
          </a:solidFill>
        </p:spPr>
        <p:txBody>
          <a:bodyPr wrap="none" rtlCol="0">
            <a:spAutoFit/>
          </a:bodyPr>
          <a:lstStyle/>
          <a:p>
            <a:pPr algn="ctr">
              <a:lnSpc>
                <a:spcPct val="85000"/>
              </a:lnSpc>
              <a:spcAft>
                <a:spcPts val="200"/>
              </a:spcAft>
            </a:pPr>
            <a:r>
              <a:rPr lang="en-US" sz="1000" b="1" dirty="0">
                <a:solidFill>
                  <a:schemeClr val="bg1"/>
                </a:solidFill>
              </a:rPr>
              <a:t>3579 assessed for eligibility</a:t>
            </a:r>
          </a:p>
        </p:txBody>
      </p:sp>
      <p:sp>
        <p:nvSpPr>
          <p:cNvPr id="7" name="TextBox 6">
            <a:extLst>
              <a:ext uri="{FF2B5EF4-FFF2-40B4-BE49-F238E27FC236}">
                <a16:creationId xmlns:a16="http://schemas.microsoft.com/office/drawing/2014/main" id="{3CDA8AE0-B36C-3646-B4FE-44D8B0293E0F}"/>
              </a:ext>
            </a:extLst>
          </p:cNvPr>
          <p:cNvSpPr txBox="1"/>
          <p:nvPr/>
        </p:nvSpPr>
        <p:spPr>
          <a:xfrm>
            <a:off x="2874376" y="1614252"/>
            <a:ext cx="7087134" cy="223138"/>
          </a:xfrm>
          <a:prstGeom prst="rect">
            <a:avLst/>
          </a:prstGeom>
          <a:solidFill>
            <a:schemeClr val="accent1"/>
          </a:solidFill>
        </p:spPr>
        <p:txBody>
          <a:bodyPr wrap="square" rtlCol="0">
            <a:spAutoFit/>
          </a:bodyPr>
          <a:lstStyle/>
          <a:p>
            <a:pPr algn="ctr">
              <a:lnSpc>
                <a:spcPct val="85000"/>
              </a:lnSpc>
              <a:spcAft>
                <a:spcPts val="200"/>
              </a:spcAft>
            </a:pPr>
            <a:r>
              <a:rPr lang="en-US" sz="1000" b="1" dirty="0">
                <a:solidFill>
                  <a:schemeClr val="bg1"/>
                </a:solidFill>
              </a:rPr>
              <a:t>308 patients randomized</a:t>
            </a:r>
          </a:p>
        </p:txBody>
      </p:sp>
      <p:sp>
        <p:nvSpPr>
          <p:cNvPr id="8" name="TextBox 7">
            <a:extLst>
              <a:ext uri="{FF2B5EF4-FFF2-40B4-BE49-F238E27FC236}">
                <a16:creationId xmlns:a16="http://schemas.microsoft.com/office/drawing/2014/main" id="{6F5382C2-190F-4A4E-8FEA-B56C8F5174CC}"/>
              </a:ext>
            </a:extLst>
          </p:cNvPr>
          <p:cNvSpPr txBox="1"/>
          <p:nvPr/>
        </p:nvSpPr>
        <p:spPr>
          <a:xfrm>
            <a:off x="5975928" y="1936666"/>
            <a:ext cx="3977640" cy="1238801"/>
          </a:xfrm>
          <a:prstGeom prst="rect">
            <a:avLst/>
          </a:prstGeom>
          <a:solidFill>
            <a:schemeClr val="accent5"/>
          </a:solidFill>
        </p:spPr>
        <p:txBody>
          <a:bodyPr wrap="none" rtlCol="0">
            <a:noAutofit/>
          </a:bodyPr>
          <a:lstStyle/>
          <a:p>
            <a:pPr>
              <a:lnSpc>
                <a:spcPct val="85000"/>
              </a:lnSpc>
              <a:spcAft>
                <a:spcPts val="200"/>
              </a:spcAft>
              <a:tabLst>
                <a:tab pos="168275" algn="l"/>
                <a:tab pos="338138" algn="l"/>
              </a:tabLst>
            </a:pPr>
            <a:r>
              <a:rPr lang="en-US" sz="1000" b="1" dirty="0">
                <a:solidFill>
                  <a:schemeClr val="bg1"/>
                </a:solidFill>
              </a:rPr>
              <a:t>153 allocated to placebo</a:t>
            </a:r>
          </a:p>
          <a:p>
            <a:pPr>
              <a:lnSpc>
                <a:spcPct val="85000"/>
              </a:lnSpc>
              <a:spcAft>
                <a:spcPts val="200"/>
              </a:spcAft>
              <a:tabLst>
                <a:tab pos="168275" algn="l"/>
                <a:tab pos="338138" algn="l"/>
              </a:tabLst>
            </a:pPr>
            <a:r>
              <a:rPr lang="en-US" sz="1000" dirty="0">
                <a:solidFill>
                  <a:schemeClr val="bg1"/>
                </a:solidFill>
              </a:rPr>
              <a:t>	152 received placebo</a:t>
            </a:r>
          </a:p>
          <a:p>
            <a:pPr>
              <a:lnSpc>
                <a:spcPct val="85000"/>
              </a:lnSpc>
              <a:spcAft>
                <a:spcPts val="200"/>
              </a:spcAft>
              <a:tabLst>
                <a:tab pos="168275" algn="l"/>
                <a:tab pos="338138" algn="l"/>
              </a:tabLst>
            </a:pPr>
            <a:r>
              <a:rPr lang="en-US" sz="1000" dirty="0">
                <a:solidFill>
                  <a:schemeClr val="bg1"/>
                </a:solidFill>
              </a:rPr>
              <a:t>		1 withdrew consent and refused study intervention</a:t>
            </a:r>
          </a:p>
          <a:p>
            <a:pPr>
              <a:lnSpc>
                <a:spcPct val="85000"/>
              </a:lnSpc>
              <a:spcBef>
                <a:spcPts val="300"/>
              </a:spcBef>
              <a:spcAft>
                <a:spcPts val="200"/>
              </a:spcAft>
              <a:tabLst>
                <a:tab pos="168275" algn="l"/>
                <a:tab pos="338138" algn="l"/>
              </a:tabLst>
            </a:pPr>
            <a:r>
              <a:rPr lang="en-US" sz="1000" b="1" dirty="0">
                <a:solidFill>
                  <a:schemeClr val="bg1"/>
                </a:solidFill>
              </a:rPr>
              <a:t>148 calculated LDL-C available</a:t>
            </a:r>
          </a:p>
          <a:p>
            <a:pPr>
              <a:lnSpc>
                <a:spcPct val="85000"/>
              </a:lnSpc>
              <a:spcBef>
                <a:spcPts val="300"/>
              </a:spcBef>
              <a:spcAft>
                <a:spcPts val="200"/>
              </a:spcAft>
              <a:tabLst>
                <a:tab pos="168275" algn="l"/>
                <a:tab pos="338138" algn="l"/>
              </a:tabLst>
            </a:pPr>
            <a:r>
              <a:rPr lang="en-US" sz="1000" b="1" dirty="0">
                <a:solidFill>
                  <a:schemeClr val="bg1"/>
                </a:solidFill>
              </a:rPr>
              <a:t>5 calculated LDL-C not available</a:t>
            </a:r>
          </a:p>
          <a:p>
            <a:pPr>
              <a:lnSpc>
                <a:spcPct val="85000"/>
              </a:lnSpc>
              <a:spcAft>
                <a:spcPts val="200"/>
              </a:spcAft>
              <a:tabLst>
                <a:tab pos="168275" algn="l"/>
                <a:tab pos="338138" algn="l"/>
              </a:tabLst>
            </a:pPr>
            <a:r>
              <a:rPr lang="en-US" sz="1000" dirty="0">
                <a:solidFill>
                  <a:schemeClr val="bg1"/>
                </a:solidFill>
              </a:rPr>
              <a:t>	4 elevated triglyceride level</a:t>
            </a:r>
          </a:p>
          <a:p>
            <a:pPr>
              <a:lnSpc>
                <a:spcPct val="85000"/>
              </a:lnSpc>
              <a:spcAft>
                <a:spcPts val="200"/>
              </a:spcAft>
              <a:tabLst>
                <a:tab pos="168275" algn="l"/>
                <a:tab pos="338138" algn="l"/>
              </a:tabLst>
            </a:pPr>
            <a:r>
              <a:rPr lang="en-US" sz="1000" dirty="0">
                <a:solidFill>
                  <a:schemeClr val="bg1"/>
                </a:solidFill>
              </a:rPr>
              <a:t>	1 withdrew consent and refused blood sample</a:t>
            </a:r>
          </a:p>
        </p:txBody>
      </p:sp>
      <p:sp>
        <p:nvSpPr>
          <p:cNvPr id="9" name="TextBox 8">
            <a:extLst>
              <a:ext uri="{FF2B5EF4-FFF2-40B4-BE49-F238E27FC236}">
                <a16:creationId xmlns:a16="http://schemas.microsoft.com/office/drawing/2014/main" id="{7DD339FA-8264-2342-9424-9939C5CFD78A}"/>
              </a:ext>
            </a:extLst>
          </p:cNvPr>
          <p:cNvSpPr txBox="1"/>
          <p:nvPr/>
        </p:nvSpPr>
        <p:spPr>
          <a:xfrm>
            <a:off x="5975929" y="3274743"/>
            <a:ext cx="3977640" cy="1238801"/>
          </a:xfrm>
          <a:prstGeom prst="rect">
            <a:avLst/>
          </a:prstGeom>
          <a:solidFill>
            <a:schemeClr val="accent5"/>
          </a:solidFill>
        </p:spPr>
        <p:txBody>
          <a:bodyPr wrap="none" rtlCol="0">
            <a:noAutofit/>
          </a:bodyPr>
          <a:lstStyle/>
          <a:p>
            <a:pPr>
              <a:lnSpc>
                <a:spcPct val="85000"/>
              </a:lnSpc>
              <a:spcAft>
                <a:spcPts val="200"/>
              </a:spcAft>
              <a:tabLst>
                <a:tab pos="168275" algn="l"/>
                <a:tab pos="338138" algn="l"/>
                <a:tab pos="452438" algn="l"/>
              </a:tabLst>
            </a:pPr>
            <a:r>
              <a:rPr lang="en-US" sz="1000" b="1" dirty="0">
                <a:solidFill>
                  <a:schemeClr val="bg1"/>
                </a:solidFill>
              </a:rPr>
              <a:t>146 clinical visit</a:t>
            </a:r>
          </a:p>
          <a:p>
            <a:pPr>
              <a:lnSpc>
                <a:spcPct val="85000"/>
              </a:lnSpc>
              <a:spcAft>
                <a:spcPts val="200"/>
              </a:spcAft>
              <a:tabLst>
                <a:tab pos="168275" algn="l"/>
                <a:tab pos="338138" algn="l"/>
                <a:tab pos="452438" algn="l"/>
              </a:tabLst>
            </a:pPr>
            <a:r>
              <a:rPr lang="en-US" sz="1000" dirty="0">
                <a:solidFill>
                  <a:schemeClr val="bg1"/>
                </a:solidFill>
              </a:rPr>
              <a:t>	143 received placebo</a:t>
            </a:r>
          </a:p>
          <a:p>
            <a:pPr>
              <a:lnSpc>
                <a:spcPct val="85000"/>
              </a:lnSpc>
              <a:spcAft>
                <a:spcPts val="200"/>
              </a:spcAft>
              <a:tabLst>
                <a:tab pos="168275" algn="l"/>
                <a:tab pos="338138" algn="l"/>
                <a:tab pos="452438" algn="l"/>
              </a:tabLst>
            </a:pPr>
            <a:r>
              <a:rPr lang="en-US" sz="1000" dirty="0">
                <a:solidFill>
                  <a:schemeClr val="bg1"/>
                </a:solidFill>
              </a:rPr>
              <a:t>		1 incorrectly received </a:t>
            </a:r>
            <a:r>
              <a:rPr lang="en-US" sz="1000" dirty="0" err="1">
                <a:solidFill>
                  <a:schemeClr val="bg1"/>
                </a:solidFill>
              </a:rPr>
              <a:t>evolocumab</a:t>
            </a:r>
            <a:endParaRPr lang="en-US" sz="1000" dirty="0">
              <a:solidFill>
                <a:schemeClr val="bg1"/>
              </a:solidFill>
            </a:endParaRPr>
          </a:p>
          <a:p>
            <a:pPr>
              <a:lnSpc>
                <a:spcPct val="85000"/>
              </a:lnSpc>
              <a:spcAft>
                <a:spcPts val="200"/>
              </a:spcAft>
              <a:tabLst>
                <a:tab pos="168275" algn="l"/>
                <a:tab pos="338138" algn="l"/>
                <a:tab pos="452438" algn="l"/>
              </a:tabLst>
            </a:pPr>
            <a:r>
              <a:rPr lang="en-US" sz="1000" dirty="0">
                <a:solidFill>
                  <a:schemeClr val="bg1"/>
                </a:solidFill>
              </a:rPr>
              <a:t>			2 did not receive placebo due to AE</a:t>
            </a:r>
          </a:p>
          <a:p>
            <a:pPr>
              <a:lnSpc>
                <a:spcPct val="85000"/>
              </a:lnSpc>
              <a:spcBef>
                <a:spcPts val="300"/>
              </a:spcBef>
              <a:spcAft>
                <a:spcPts val="200"/>
              </a:spcAft>
              <a:tabLst>
                <a:tab pos="168275" algn="l"/>
                <a:tab pos="338138" algn="l"/>
                <a:tab pos="452438" algn="l"/>
              </a:tabLst>
            </a:pPr>
            <a:r>
              <a:rPr lang="en-US" sz="1000" b="1" dirty="0">
                <a:solidFill>
                  <a:schemeClr val="bg1"/>
                </a:solidFill>
              </a:rPr>
              <a:t>6 no clinical visit, no study intervention</a:t>
            </a:r>
          </a:p>
          <a:p>
            <a:pPr>
              <a:lnSpc>
                <a:spcPct val="85000"/>
              </a:lnSpc>
              <a:spcBef>
                <a:spcPts val="300"/>
              </a:spcBef>
              <a:spcAft>
                <a:spcPts val="200"/>
              </a:spcAft>
              <a:tabLst>
                <a:tab pos="168275" algn="l"/>
                <a:tab pos="338138" algn="l"/>
                <a:tab pos="452438" algn="l"/>
              </a:tabLst>
            </a:pPr>
            <a:r>
              <a:rPr lang="en-US" sz="1000" b="1" dirty="0">
                <a:solidFill>
                  <a:schemeClr val="bg1"/>
                </a:solidFill>
              </a:rPr>
              <a:t>5 calculated LDL-C not available</a:t>
            </a:r>
          </a:p>
          <a:p>
            <a:pPr>
              <a:lnSpc>
                <a:spcPct val="85000"/>
              </a:lnSpc>
              <a:spcAft>
                <a:spcPts val="200"/>
              </a:spcAft>
              <a:tabLst>
                <a:tab pos="168275" algn="l"/>
                <a:tab pos="338138" algn="l"/>
                <a:tab pos="452438" algn="l"/>
              </a:tabLst>
            </a:pPr>
            <a:r>
              <a:rPr lang="en-US" sz="1000" dirty="0">
                <a:solidFill>
                  <a:schemeClr val="bg1"/>
                </a:solidFill>
              </a:rPr>
              <a:t>	2 no injection planned due to AE</a:t>
            </a:r>
          </a:p>
        </p:txBody>
      </p:sp>
      <p:sp>
        <p:nvSpPr>
          <p:cNvPr id="10" name="TextBox 9">
            <a:extLst>
              <a:ext uri="{FF2B5EF4-FFF2-40B4-BE49-F238E27FC236}">
                <a16:creationId xmlns:a16="http://schemas.microsoft.com/office/drawing/2014/main" id="{2B400775-BFB4-1C48-910E-4942609C7F74}"/>
              </a:ext>
            </a:extLst>
          </p:cNvPr>
          <p:cNvSpPr txBox="1"/>
          <p:nvPr/>
        </p:nvSpPr>
        <p:spPr>
          <a:xfrm>
            <a:off x="5975928" y="4612820"/>
            <a:ext cx="3977640" cy="887422"/>
          </a:xfrm>
          <a:prstGeom prst="rect">
            <a:avLst/>
          </a:prstGeom>
          <a:solidFill>
            <a:schemeClr val="accent5"/>
          </a:solidFill>
        </p:spPr>
        <p:txBody>
          <a:bodyPr wrap="none" rtlCol="0">
            <a:noAutofit/>
          </a:bodyPr>
          <a:lstStyle/>
          <a:p>
            <a:pPr>
              <a:lnSpc>
                <a:spcPct val="85000"/>
              </a:lnSpc>
              <a:spcAft>
                <a:spcPts val="200"/>
              </a:spcAft>
              <a:tabLst>
                <a:tab pos="168275" algn="l"/>
                <a:tab pos="338138" algn="l"/>
                <a:tab pos="452438" algn="l"/>
              </a:tabLst>
            </a:pPr>
            <a:r>
              <a:rPr lang="en-US" sz="1000" b="1" dirty="0">
                <a:solidFill>
                  <a:schemeClr val="bg1"/>
                </a:solidFill>
              </a:rPr>
              <a:t>151 clinical visit</a:t>
            </a:r>
          </a:p>
          <a:p>
            <a:pPr>
              <a:lnSpc>
                <a:spcPct val="85000"/>
              </a:lnSpc>
              <a:spcAft>
                <a:spcPts val="200"/>
              </a:spcAft>
              <a:tabLst>
                <a:tab pos="168275" algn="l"/>
                <a:tab pos="338138" algn="l"/>
                <a:tab pos="452438" algn="l"/>
              </a:tabLst>
            </a:pPr>
            <a:r>
              <a:rPr lang="en-US" sz="1000" dirty="0">
                <a:solidFill>
                  <a:schemeClr val="bg1"/>
                </a:solidFill>
              </a:rPr>
              <a:t>	149 calculated LDL-C available</a:t>
            </a:r>
          </a:p>
          <a:p>
            <a:pPr>
              <a:lnSpc>
                <a:spcPct val="85000"/>
              </a:lnSpc>
              <a:spcAft>
                <a:spcPts val="200"/>
              </a:spcAft>
              <a:tabLst>
                <a:tab pos="168275" algn="l"/>
                <a:tab pos="338138" algn="l"/>
                <a:tab pos="452438" algn="l"/>
              </a:tabLst>
            </a:pPr>
            <a:r>
              <a:rPr lang="en-US" sz="1000" dirty="0">
                <a:solidFill>
                  <a:schemeClr val="bg1"/>
                </a:solidFill>
              </a:rPr>
              <a:t>	2 calculated LDL-c not available</a:t>
            </a:r>
          </a:p>
          <a:p>
            <a:pPr>
              <a:lnSpc>
                <a:spcPct val="85000"/>
              </a:lnSpc>
              <a:spcAft>
                <a:spcPts val="200"/>
              </a:spcAft>
              <a:tabLst>
                <a:tab pos="168275" algn="l"/>
                <a:tab pos="338138" algn="l"/>
                <a:tab pos="452438" algn="l"/>
              </a:tabLst>
            </a:pPr>
            <a:r>
              <a:rPr lang="en-US" sz="1000" dirty="0">
                <a:solidFill>
                  <a:schemeClr val="bg1"/>
                </a:solidFill>
              </a:rPr>
              <a:t>		2 elevated triglyceride level</a:t>
            </a:r>
          </a:p>
          <a:p>
            <a:pPr>
              <a:lnSpc>
                <a:spcPct val="85000"/>
              </a:lnSpc>
              <a:spcBef>
                <a:spcPts val="300"/>
              </a:spcBef>
              <a:spcAft>
                <a:spcPts val="200"/>
              </a:spcAft>
              <a:tabLst>
                <a:tab pos="168275" algn="l"/>
                <a:tab pos="338138" algn="l"/>
                <a:tab pos="452438" algn="l"/>
              </a:tabLst>
            </a:pPr>
            <a:r>
              <a:rPr lang="en-US" sz="1000" b="1" dirty="0">
                <a:solidFill>
                  <a:schemeClr val="bg1"/>
                </a:solidFill>
              </a:rPr>
              <a:t>1 no clinical visit</a:t>
            </a:r>
            <a:endParaRPr lang="en-US" sz="1000" dirty="0">
              <a:solidFill>
                <a:schemeClr val="bg1"/>
              </a:solidFill>
            </a:endParaRPr>
          </a:p>
        </p:txBody>
      </p:sp>
      <p:sp>
        <p:nvSpPr>
          <p:cNvPr id="11" name="TextBox 10">
            <a:extLst>
              <a:ext uri="{FF2B5EF4-FFF2-40B4-BE49-F238E27FC236}">
                <a16:creationId xmlns:a16="http://schemas.microsoft.com/office/drawing/2014/main" id="{44BCB5AD-67E8-A14D-AA65-9C475A599B2D}"/>
              </a:ext>
            </a:extLst>
          </p:cNvPr>
          <p:cNvSpPr txBox="1"/>
          <p:nvPr/>
        </p:nvSpPr>
        <p:spPr>
          <a:xfrm>
            <a:off x="5975929" y="5599517"/>
            <a:ext cx="3977640" cy="1082348"/>
          </a:xfrm>
          <a:prstGeom prst="rect">
            <a:avLst/>
          </a:prstGeom>
          <a:solidFill>
            <a:schemeClr val="accent5"/>
          </a:solidFill>
        </p:spPr>
        <p:txBody>
          <a:bodyPr wrap="square" rtlCol="0">
            <a:noAutofit/>
          </a:bodyPr>
          <a:lstStyle/>
          <a:p>
            <a:pPr>
              <a:lnSpc>
                <a:spcPct val="85000"/>
              </a:lnSpc>
              <a:spcAft>
                <a:spcPts val="200"/>
              </a:spcAft>
              <a:tabLst>
                <a:tab pos="168275" algn="l"/>
                <a:tab pos="338138" algn="l"/>
                <a:tab pos="452438" algn="l"/>
              </a:tabLst>
            </a:pPr>
            <a:r>
              <a:rPr lang="en-US" sz="1000" b="1" dirty="0">
                <a:solidFill>
                  <a:schemeClr val="bg1"/>
                </a:solidFill>
              </a:rPr>
              <a:t>152 included in efficacy and safety analyses</a:t>
            </a:r>
          </a:p>
          <a:p>
            <a:pPr>
              <a:lnSpc>
                <a:spcPct val="85000"/>
              </a:lnSpc>
              <a:spcAft>
                <a:spcPts val="200"/>
              </a:spcAft>
              <a:tabLst>
                <a:tab pos="168275" algn="l"/>
                <a:tab pos="338138" algn="l"/>
                <a:tab pos="452438" algn="l"/>
              </a:tabLst>
            </a:pPr>
            <a:r>
              <a:rPr lang="en-US" sz="1000" dirty="0">
                <a:solidFill>
                  <a:schemeClr val="bg1"/>
                </a:solidFill>
              </a:rPr>
              <a:t>	1 excluded (withdrew consent, did not receive study intervention)</a:t>
            </a:r>
          </a:p>
          <a:p>
            <a:pPr>
              <a:lnSpc>
                <a:spcPct val="85000"/>
              </a:lnSpc>
              <a:spcBef>
                <a:spcPts val="300"/>
              </a:spcBef>
              <a:spcAft>
                <a:spcPts val="200"/>
              </a:spcAft>
              <a:tabLst>
                <a:tab pos="168275" algn="l"/>
                <a:tab pos="338138" algn="l"/>
                <a:tab pos="452438" algn="l"/>
              </a:tabLst>
            </a:pPr>
            <a:r>
              <a:rPr lang="en-US" sz="1000" b="1" dirty="0">
                <a:solidFill>
                  <a:schemeClr val="bg1"/>
                </a:solidFill>
              </a:rPr>
              <a:t>145 analyzed for primary endpoint</a:t>
            </a:r>
          </a:p>
          <a:p>
            <a:pPr>
              <a:lnSpc>
                <a:spcPct val="85000"/>
              </a:lnSpc>
              <a:spcBef>
                <a:spcPts val="300"/>
              </a:spcBef>
              <a:spcAft>
                <a:spcPts val="200"/>
              </a:spcAft>
              <a:tabLst>
                <a:tab pos="168275" algn="l"/>
                <a:tab pos="338138" algn="l"/>
                <a:tab pos="452438" algn="l"/>
              </a:tabLst>
            </a:pPr>
            <a:r>
              <a:rPr lang="en-US" sz="1000" b="1" dirty="0">
                <a:solidFill>
                  <a:schemeClr val="bg1"/>
                </a:solidFill>
              </a:rPr>
              <a:t>8 not analyzed for primary endpoint</a:t>
            </a:r>
          </a:p>
          <a:p>
            <a:pPr>
              <a:lnSpc>
                <a:spcPct val="85000"/>
              </a:lnSpc>
              <a:spcAft>
                <a:spcPts val="200"/>
              </a:spcAft>
              <a:tabLst>
                <a:tab pos="168275" algn="l"/>
                <a:tab pos="338138" algn="l"/>
                <a:tab pos="452438" algn="l"/>
              </a:tabLst>
            </a:pPr>
            <a:r>
              <a:rPr lang="en-US" sz="1000" dirty="0">
                <a:solidFill>
                  <a:schemeClr val="bg1"/>
                </a:solidFill>
              </a:rPr>
              <a:t>	7 change in calculated LDL-C not available</a:t>
            </a:r>
          </a:p>
          <a:p>
            <a:pPr>
              <a:lnSpc>
                <a:spcPct val="85000"/>
              </a:lnSpc>
              <a:spcAft>
                <a:spcPts val="200"/>
              </a:spcAft>
              <a:tabLst>
                <a:tab pos="168275" algn="l"/>
                <a:tab pos="338138" algn="l"/>
                <a:tab pos="452438" algn="l"/>
              </a:tabLst>
            </a:pPr>
            <a:r>
              <a:rPr lang="en-US" sz="1000" dirty="0">
                <a:solidFill>
                  <a:schemeClr val="bg1"/>
                </a:solidFill>
              </a:rPr>
              <a:t>	1 withdrew consent</a:t>
            </a:r>
          </a:p>
        </p:txBody>
      </p:sp>
      <p:sp>
        <p:nvSpPr>
          <p:cNvPr id="12" name="TextBox 11">
            <a:extLst>
              <a:ext uri="{FF2B5EF4-FFF2-40B4-BE49-F238E27FC236}">
                <a16:creationId xmlns:a16="http://schemas.microsoft.com/office/drawing/2014/main" id="{F4C5F055-AFCD-1F4F-93B9-B483EDD1ABCB}"/>
              </a:ext>
            </a:extLst>
          </p:cNvPr>
          <p:cNvSpPr txBox="1"/>
          <p:nvPr/>
        </p:nvSpPr>
        <p:spPr>
          <a:xfrm>
            <a:off x="2883490" y="1936665"/>
            <a:ext cx="2935970" cy="1223223"/>
          </a:xfrm>
          <a:prstGeom prst="rect">
            <a:avLst/>
          </a:prstGeom>
          <a:solidFill>
            <a:srgbClr val="FC840C"/>
          </a:solidFill>
        </p:spPr>
        <p:txBody>
          <a:bodyPr wrap="none" rtlCol="0">
            <a:noAutofit/>
          </a:bodyPr>
          <a:lstStyle/>
          <a:p>
            <a:pPr>
              <a:lnSpc>
                <a:spcPct val="85000"/>
              </a:lnSpc>
              <a:spcAft>
                <a:spcPts val="200"/>
              </a:spcAft>
              <a:tabLst>
                <a:tab pos="168275" algn="l"/>
                <a:tab pos="338138" algn="l"/>
              </a:tabLst>
            </a:pPr>
            <a:r>
              <a:rPr lang="en-US" sz="1000" b="1" dirty="0">
                <a:solidFill>
                  <a:schemeClr val="bg1"/>
                </a:solidFill>
              </a:rPr>
              <a:t>155 allocated to </a:t>
            </a:r>
            <a:r>
              <a:rPr lang="en-US" sz="1000" b="1" dirty="0" err="1">
                <a:solidFill>
                  <a:schemeClr val="bg1"/>
                </a:solidFill>
              </a:rPr>
              <a:t>evolocumab</a:t>
            </a:r>
            <a:endParaRPr lang="en-US" sz="1000" b="1" dirty="0">
              <a:solidFill>
                <a:schemeClr val="bg1"/>
              </a:solidFill>
            </a:endParaRPr>
          </a:p>
          <a:p>
            <a:pPr>
              <a:lnSpc>
                <a:spcPct val="85000"/>
              </a:lnSpc>
              <a:spcAft>
                <a:spcPts val="200"/>
              </a:spcAft>
              <a:tabLst>
                <a:tab pos="168275" algn="l"/>
                <a:tab pos="338138" algn="l"/>
              </a:tabLst>
            </a:pPr>
            <a:r>
              <a:rPr lang="en-US" sz="1000" dirty="0">
                <a:solidFill>
                  <a:schemeClr val="bg1"/>
                </a:solidFill>
              </a:rPr>
              <a:t>	155 received </a:t>
            </a:r>
            <a:r>
              <a:rPr lang="en-US" sz="1000" dirty="0" err="1">
                <a:solidFill>
                  <a:schemeClr val="bg1"/>
                </a:solidFill>
              </a:rPr>
              <a:t>evolocumab</a:t>
            </a:r>
            <a:endParaRPr lang="en-US" sz="1000" dirty="0">
              <a:solidFill>
                <a:schemeClr val="bg1"/>
              </a:solidFill>
            </a:endParaRPr>
          </a:p>
          <a:p>
            <a:pPr>
              <a:lnSpc>
                <a:spcPct val="85000"/>
              </a:lnSpc>
              <a:spcBef>
                <a:spcPts val="300"/>
              </a:spcBef>
              <a:spcAft>
                <a:spcPts val="200"/>
              </a:spcAft>
              <a:tabLst>
                <a:tab pos="168275" algn="l"/>
                <a:tab pos="338138" algn="l"/>
              </a:tabLst>
            </a:pPr>
            <a:r>
              <a:rPr lang="en-US" sz="1000" b="1" dirty="0">
                <a:solidFill>
                  <a:schemeClr val="bg1"/>
                </a:solidFill>
              </a:rPr>
              <a:t>146 calculated LDL-C available</a:t>
            </a:r>
          </a:p>
          <a:p>
            <a:pPr>
              <a:lnSpc>
                <a:spcPct val="85000"/>
              </a:lnSpc>
              <a:spcBef>
                <a:spcPts val="300"/>
              </a:spcBef>
              <a:spcAft>
                <a:spcPts val="200"/>
              </a:spcAft>
              <a:tabLst>
                <a:tab pos="168275" algn="l"/>
                <a:tab pos="338138" algn="l"/>
              </a:tabLst>
            </a:pPr>
            <a:r>
              <a:rPr lang="en-US" sz="1000" b="1" dirty="0">
                <a:solidFill>
                  <a:schemeClr val="bg1"/>
                </a:solidFill>
              </a:rPr>
              <a:t>9 calculated LDL-C not available</a:t>
            </a:r>
          </a:p>
          <a:p>
            <a:pPr>
              <a:lnSpc>
                <a:spcPct val="85000"/>
              </a:lnSpc>
              <a:spcAft>
                <a:spcPts val="200"/>
              </a:spcAft>
              <a:tabLst>
                <a:tab pos="168275" algn="l"/>
                <a:tab pos="338138" algn="l"/>
              </a:tabLst>
            </a:pPr>
            <a:r>
              <a:rPr lang="en-US" sz="1000" dirty="0">
                <a:solidFill>
                  <a:schemeClr val="bg1"/>
                </a:solidFill>
              </a:rPr>
              <a:t>	9 elevated triglyceride level</a:t>
            </a:r>
          </a:p>
          <a:p>
            <a:pPr>
              <a:lnSpc>
                <a:spcPct val="85000"/>
              </a:lnSpc>
              <a:spcAft>
                <a:spcPts val="200"/>
              </a:spcAft>
              <a:tabLst>
                <a:tab pos="168275" algn="l"/>
                <a:tab pos="338138" algn="l"/>
              </a:tabLst>
            </a:pPr>
            <a:r>
              <a:rPr lang="en-US" sz="1000" dirty="0">
                <a:solidFill>
                  <a:schemeClr val="bg1"/>
                </a:solidFill>
              </a:rPr>
              <a:t>	1 incorrectly no blood sample obtained</a:t>
            </a:r>
            <a:br>
              <a:rPr lang="en-US" sz="1000" dirty="0">
                <a:solidFill>
                  <a:schemeClr val="bg1"/>
                </a:solidFill>
              </a:rPr>
            </a:br>
            <a:endParaRPr lang="en-US" sz="1000" dirty="0">
              <a:solidFill>
                <a:schemeClr val="bg1"/>
              </a:solidFill>
            </a:endParaRPr>
          </a:p>
        </p:txBody>
      </p:sp>
      <p:sp>
        <p:nvSpPr>
          <p:cNvPr id="13" name="TextBox 12">
            <a:extLst>
              <a:ext uri="{FF2B5EF4-FFF2-40B4-BE49-F238E27FC236}">
                <a16:creationId xmlns:a16="http://schemas.microsoft.com/office/drawing/2014/main" id="{0E89DE81-2C66-FE45-9D21-85DBC7A7FEC4}"/>
              </a:ext>
            </a:extLst>
          </p:cNvPr>
          <p:cNvSpPr txBox="1"/>
          <p:nvPr/>
        </p:nvSpPr>
        <p:spPr>
          <a:xfrm>
            <a:off x="2883491" y="3274743"/>
            <a:ext cx="2935970" cy="1250958"/>
          </a:xfrm>
          <a:prstGeom prst="rect">
            <a:avLst/>
          </a:prstGeom>
          <a:solidFill>
            <a:srgbClr val="FC840C"/>
          </a:solidFill>
        </p:spPr>
        <p:txBody>
          <a:bodyPr wrap="none" rtlCol="0">
            <a:noAutofit/>
          </a:bodyPr>
          <a:lstStyle/>
          <a:p>
            <a:pPr>
              <a:lnSpc>
                <a:spcPct val="85000"/>
              </a:lnSpc>
              <a:spcAft>
                <a:spcPts val="200"/>
              </a:spcAft>
              <a:tabLst>
                <a:tab pos="168275" algn="l"/>
                <a:tab pos="338138" algn="l"/>
                <a:tab pos="452438" algn="l"/>
              </a:tabLst>
            </a:pPr>
            <a:r>
              <a:rPr lang="en-US" sz="1000" b="1" dirty="0">
                <a:solidFill>
                  <a:schemeClr val="bg1"/>
                </a:solidFill>
              </a:rPr>
              <a:t>137 clinical visit</a:t>
            </a:r>
          </a:p>
          <a:p>
            <a:pPr>
              <a:lnSpc>
                <a:spcPct val="85000"/>
              </a:lnSpc>
              <a:spcAft>
                <a:spcPts val="200"/>
              </a:spcAft>
              <a:tabLst>
                <a:tab pos="168275" algn="l"/>
                <a:tab pos="338138" algn="l"/>
              </a:tabLst>
            </a:pPr>
            <a:r>
              <a:rPr lang="en-US" sz="1000" dirty="0">
                <a:solidFill>
                  <a:schemeClr val="bg1"/>
                </a:solidFill>
              </a:rPr>
              <a:t>	135 received </a:t>
            </a:r>
            <a:r>
              <a:rPr lang="en-US" sz="1000" dirty="0" err="1">
                <a:solidFill>
                  <a:schemeClr val="bg1"/>
                </a:solidFill>
              </a:rPr>
              <a:t>evolocumab</a:t>
            </a:r>
            <a:endParaRPr lang="en-US" sz="1000" dirty="0">
              <a:solidFill>
                <a:schemeClr val="bg1"/>
              </a:solidFill>
            </a:endParaRPr>
          </a:p>
          <a:p>
            <a:pPr>
              <a:lnSpc>
                <a:spcPct val="85000"/>
              </a:lnSpc>
              <a:spcAft>
                <a:spcPts val="200"/>
              </a:spcAft>
              <a:tabLst>
                <a:tab pos="168275" algn="l"/>
                <a:tab pos="338138" algn="l"/>
                <a:tab pos="452438" algn="l"/>
              </a:tabLst>
            </a:pPr>
            <a:r>
              <a:rPr lang="en-US" sz="1000" dirty="0">
                <a:solidFill>
                  <a:schemeClr val="bg1"/>
                </a:solidFill>
              </a:rPr>
              <a:t>		2 did not receive </a:t>
            </a:r>
            <a:r>
              <a:rPr lang="en-US" sz="1000" dirty="0" err="1">
                <a:solidFill>
                  <a:schemeClr val="bg1"/>
                </a:solidFill>
              </a:rPr>
              <a:t>evolocumab</a:t>
            </a:r>
            <a:r>
              <a:rPr lang="en-US" sz="1000" dirty="0">
                <a:solidFill>
                  <a:schemeClr val="bg1"/>
                </a:solidFill>
              </a:rPr>
              <a:t> due to AE</a:t>
            </a:r>
          </a:p>
          <a:p>
            <a:pPr>
              <a:lnSpc>
                <a:spcPct val="85000"/>
              </a:lnSpc>
              <a:spcBef>
                <a:spcPts val="300"/>
              </a:spcBef>
              <a:spcAft>
                <a:spcPts val="200"/>
              </a:spcAft>
              <a:tabLst>
                <a:tab pos="168275" algn="l"/>
                <a:tab pos="338138" algn="l"/>
                <a:tab pos="452438" algn="l"/>
              </a:tabLst>
            </a:pPr>
            <a:r>
              <a:rPr lang="en-US" sz="1000" b="1" dirty="0">
                <a:solidFill>
                  <a:schemeClr val="bg1"/>
                </a:solidFill>
              </a:rPr>
              <a:t>16 no clinical visit, no study intervention</a:t>
            </a:r>
          </a:p>
        </p:txBody>
      </p:sp>
      <p:sp>
        <p:nvSpPr>
          <p:cNvPr id="14" name="TextBox 13">
            <a:extLst>
              <a:ext uri="{FF2B5EF4-FFF2-40B4-BE49-F238E27FC236}">
                <a16:creationId xmlns:a16="http://schemas.microsoft.com/office/drawing/2014/main" id="{EDB7932D-AF71-D14C-8D69-86B640B23B0D}"/>
              </a:ext>
            </a:extLst>
          </p:cNvPr>
          <p:cNvSpPr txBox="1"/>
          <p:nvPr/>
        </p:nvSpPr>
        <p:spPr>
          <a:xfrm>
            <a:off x="2883489" y="4612820"/>
            <a:ext cx="2935970" cy="887422"/>
          </a:xfrm>
          <a:prstGeom prst="rect">
            <a:avLst/>
          </a:prstGeom>
          <a:solidFill>
            <a:srgbClr val="FC840C"/>
          </a:solidFill>
        </p:spPr>
        <p:txBody>
          <a:bodyPr wrap="none" rtlCol="0">
            <a:noAutofit/>
          </a:bodyPr>
          <a:lstStyle/>
          <a:p>
            <a:pPr>
              <a:lnSpc>
                <a:spcPct val="85000"/>
              </a:lnSpc>
              <a:spcAft>
                <a:spcPts val="200"/>
              </a:spcAft>
              <a:tabLst>
                <a:tab pos="168275" algn="l"/>
                <a:tab pos="338138" algn="l"/>
                <a:tab pos="452438" algn="l"/>
              </a:tabLst>
            </a:pPr>
            <a:r>
              <a:rPr lang="en-US" sz="1000" b="1" dirty="0">
                <a:solidFill>
                  <a:schemeClr val="bg1"/>
                </a:solidFill>
              </a:rPr>
              <a:t>142 clinical visit</a:t>
            </a:r>
          </a:p>
          <a:p>
            <a:pPr>
              <a:lnSpc>
                <a:spcPct val="85000"/>
              </a:lnSpc>
              <a:spcAft>
                <a:spcPts val="200"/>
              </a:spcAft>
              <a:tabLst>
                <a:tab pos="168275" algn="l"/>
                <a:tab pos="338138" algn="l"/>
                <a:tab pos="452438" algn="l"/>
              </a:tabLst>
            </a:pPr>
            <a:r>
              <a:rPr lang="en-US" sz="1000" dirty="0">
                <a:solidFill>
                  <a:schemeClr val="bg1"/>
                </a:solidFill>
              </a:rPr>
              <a:t>	141 calculated LDL-C available</a:t>
            </a:r>
          </a:p>
          <a:p>
            <a:pPr>
              <a:lnSpc>
                <a:spcPct val="85000"/>
              </a:lnSpc>
              <a:spcAft>
                <a:spcPts val="200"/>
              </a:spcAft>
              <a:tabLst>
                <a:tab pos="168275" algn="l"/>
                <a:tab pos="338138" algn="l"/>
                <a:tab pos="452438" algn="l"/>
              </a:tabLst>
            </a:pPr>
            <a:r>
              <a:rPr lang="en-US" sz="1000" dirty="0">
                <a:solidFill>
                  <a:schemeClr val="bg1"/>
                </a:solidFill>
              </a:rPr>
              <a:t>	1 calculated LDL-c not available</a:t>
            </a:r>
          </a:p>
          <a:p>
            <a:pPr>
              <a:lnSpc>
                <a:spcPct val="85000"/>
              </a:lnSpc>
              <a:spcAft>
                <a:spcPts val="200"/>
              </a:spcAft>
              <a:tabLst>
                <a:tab pos="168275" algn="l"/>
                <a:tab pos="338138" algn="l"/>
                <a:tab pos="452438" algn="l"/>
              </a:tabLst>
            </a:pPr>
            <a:r>
              <a:rPr lang="en-US" sz="1000" dirty="0">
                <a:solidFill>
                  <a:schemeClr val="bg1"/>
                </a:solidFill>
              </a:rPr>
              <a:t>		1 elevated triglyceride level</a:t>
            </a:r>
          </a:p>
          <a:p>
            <a:pPr>
              <a:lnSpc>
                <a:spcPct val="85000"/>
              </a:lnSpc>
              <a:spcBef>
                <a:spcPts val="300"/>
              </a:spcBef>
              <a:spcAft>
                <a:spcPts val="200"/>
              </a:spcAft>
              <a:tabLst>
                <a:tab pos="168275" algn="l"/>
                <a:tab pos="338138" algn="l"/>
                <a:tab pos="452438" algn="l"/>
              </a:tabLst>
            </a:pPr>
            <a:r>
              <a:rPr lang="en-US" sz="1000" b="1" dirty="0">
                <a:solidFill>
                  <a:schemeClr val="bg1"/>
                </a:solidFill>
              </a:rPr>
              <a:t>11 no clinical visit</a:t>
            </a:r>
            <a:endParaRPr lang="en-US" sz="1000" dirty="0">
              <a:solidFill>
                <a:schemeClr val="bg1"/>
              </a:solidFill>
            </a:endParaRPr>
          </a:p>
        </p:txBody>
      </p:sp>
      <p:sp>
        <p:nvSpPr>
          <p:cNvPr id="15" name="TextBox 14">
            <a:extLst>
              <a:ext uri="{FF2B5EF4-FFF2-40B4-BE49-F238E27FC236}">
                <a16:creationId xmlns:a16="http://schemas.microsoft.com/office/drawing/2014/main" id="{0A42C07B-F9EB-9F42-A402-9015DE53DD5A}"/>
              </a:ext>
            </a:extLst>
          </p:cNvPr>
          <p:cNvSpPr txBox="1"/>
          <p:nvPr/>
        </p:nvSpPr>
        <p:spPr>
          <a:xfrm>
            <a:off x="2883491" y="5599518"/>
            <a:ext cx="2935970" cy="921674"/>
          </a:xfrm>
          <a:prstGeom prst="rect">
            <a:avLst/>
          </a:prstGeom>
          <a:solidFill>
            <a:srgbClr val="FC840C"/>
          </a:solidFill>
        </p:spPr>
        <p:txBody>
          <a:bodyPr wrap="square" rtlCol="0">
            <a:noAutofit/>
          </a:bodyPr>
          <a:lstStyle/>
          <a:p>
            <a:pPr>
              <a:lnSpc>
                <a:spcPct val="85000"/>
              </a:lnSpc>
              <a:spcBef>
                <a:spcPts val="400"/>
              </a:spcBef>
              <a:spcAft>
                <a:spcPts val="200"/>
              </a:spcAft>
              <a:tabLst>
                <a:tab pos="168275" algn="l"/>
                <a:tab pos="338138" algn="l"/>
                <a:tab pos="452438" algn="l"/>
              </a:tabLst>
            </a:pPr>
            <a:r>
              <a:rPr lang="en-US" sz="1000" b="1" dirty="0">
                <a:solidFill>
                  <a:schemeClr val="bg1"/>
                </a:solidFill>
              </a:rPr>
              <a:t>155 included in efficacy and safety analyses</a:t>
            </a:r>
          </a:p>
          <a:p>
            <a:pPr>
              <a:lnSpc>
                <a:spcPct val="85000"/>
              </a:lnSpc>
              <a:spcBef>
                <a:spcPts val="400"/>
              </a:spcBef>
              <a:spcAft>
                <a:spcPts val="200"/>
              </a:spcAft>
              <a:tabLst>
                <a:tab pos="168275" algn="l"/>
                <a:tab pos="338138" algn="l"/>
                <a:tab pos="452438" algn="l"/>
              </a:tabLst>
            </a:pPr>
            <a:r>
              <a:rPr lang="en-US" sz="1000" b="1" dirty="0">
                <a:solidFill>
                  <a:schemeClr val="bg1"/>
                </a:solidFill>
              </a:rPr>
              <a:t>132 analyzed for primary endpoint</a:t>
            </a:r>
          </a:p>
          <a:p>
            <a:pPr>
              <a:lnSpc>
                <a:spcPct val="85000"/>
              </a:lnSpc>
              <a:spcBef>
                <a:spcPts val="300"/>
              </a:spcBef>
              <a:spcAft>
                <a:spcPts val="200"/>
              </a:spcAft>
              <a:tabLst>
                <a:tab pos="168275" algn="l"/>
                <a:tab pos="338138" algn="l"/>
                <a:tab pos="452438" algn="l"/>
              </a:tabLst>
            </a:pPr>
            <a:r>
              <a:rPr lang="en-US" sz="1000" b="1" dirty="0">
                <a:solidFill>
                  <a:schemeClr val="bg1"/>
                </a:solidFill>
              </a:rPr>
              <a:t>23 not analyzed for primary endpoint</a:t>
            </a:r>
          </a:p>
          <a:p>
            <a:pPr>
              <a:lnSpc>
                <a:spcPct val="85000"/>
              </a:lnSpc>
              <a:spcAft>
                <a:spcPts val="200"/>
              </a:spcAft>
              <a:tabLst>
                <a:tab pos="168275" algn="l"/>
                <a:tab pos="338138" algn="l"/>
                <a:tab pos="452438" algn="l"/>
              </a:tabLst>
            </a:pPr>
            <a:r>
              <a:rPr lang="en-US" sz="1000" dirty="0">
                <a:solidFill>
                  <a:schemeClr val="bg1"/>
                </a:solidFill>
              </a:rPr>
              <a:t>	21 change in calculated LDL-C not available</a:t>
            </a:r>
          </a:p>
          <a:p>
            <a:pPr>
              <a:lnSpc>
                <a:spcPct val="85000"/>
              </a:lnSpc>
              <a:spcAft>
                <a:spcPts val="200"/>
              </a:spcAft>
              <a:tabLst>
                <a:tab pos="168275" algn="l"/>
                <a:tab pos="338138" algn="l"/>
                <a:tab pos="452438" algn="l"/>
              </a:tabLst>
            </a:pPr>
            <a:r>
              <a:rPr lang="en-US" sz="1000" dirty="0">
                <a:solidFill>
                  <a:schemeClr val="bg1"/>
                </a:solidFill>
              </a:rPr>
              <a:t>	2 died</a:t>
            </a:r>
          </a:p>
        </p:txBody>
      </p:sp>
      <p:cxnSp>
        <p:nvCxnSpPr>
          <p:cNvPr id="17" name="Straight Arrow Connector 16">
            <a:extLst>
              <a:ext uri="{FF2B5EF4-FFF2-40B4-BE49-F238E27FC236}">
                <a16:creationId xmlns:a16="http://schemas.microsoft.com/office/drawing/2014/main" id="{03C73E94-47FB-FC48-9112-0C407570168C}"/>
              </a:ext>
            </a:extLst>
          </p:cNvPr>
          <p:cNvCxnSpPr>
            <a:stCxn id="6" idx="2"/>
            <a:endCxn id="7" idx="0"/>
          </p:cNvCxnSpPr>
          <p:nvPr/>
        </p:nvCxnSpPr>
        <p:spPr>
          <a:xfrm>
            <a:off x="6417676" y="1514976"/>
            <a:ext cx="267" cy="99276"/>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5DD03750-51DF-E145-93F7-EEE58F71F4E3}"/>
              </a:ext>
            </a:extLst>
          </p:cNvPr>
          <p:cNvCxnSpPr>
            <a:cxnSpLocks/>
            <a:stCxn id="12" idx="2"/>
            <a:endCxn id="13" idx="0"/>
          </p:cNvCxnSpPr>
          <p:nvPr/>
        </p:nvCxnSpPr>
        <p:spPr>
          <a:xfrm>
            <a:off x="4351475" y="3159888"/>
            <a:ext cx="1" cy="114855"/>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0158598A-5E09-BB4E-BDA5-C9B3D8AE2745}"/>
              </a:ext>
            </a:extLst>
          </p:cNvPr>
          <p:cNvCxnSpPr>
            <a:cxnSpLocks/>
            <a:stCxn id="13" idx="2"/>
            <a:endCxn id="14" idx="0"/>
          </p:cNvCxnSpPr>
          <p:nvPr/>
        </p:nvCxnSpPr>
        <p:spPr>
          <a:xfrm flipH="1">
            <a:off x="4351474" y="4525701"/>
            <a:ext cx="2" cy="87119"/>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AB112CA8-3D5C-7D4F-8CE2-8D396B1DE5B2}"/>
              </a:ext>
            </a:extLst>
          </p:cNvPr>
          <p:cNvCxnSpPr>
            <a:cxnSpLocks/>
            <a:stCxn id="14" idx="2"/>
            <a:endCxn id="15" idx="0"/>
          </p:cNvCxnSpPr>
          <p:nvPr/>
        </p:nvCxnSpPr>
        <p:spPr>
          <a:xfrm>
            <a:off x="4351474" y="5500242"/>
            <a:ext cx="2" cy="99276"/>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0D2F3DB4-FC62-244C-B91A-E6D4F3CAEF3A}"/>
              </a:ext>
            </a:extLst>
          </p:cNvPr>
          <p:cNvCxnSpPr>
            <a:cxnSpLocks/>
            <a:stCxn id="10" idx="2"/>
            <a:endCxn id="11" idx="0"/>
          </p:cNvCxnSpPr>
          <p:nvPr/>
        </p:nvCxnSpPr>
        <p:spPr>
          <a:xfrm>
            <a:off x="7964748" y="5500242"/>
            <a:ext cx="1" cy="99275"/>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9F239038-BB92-A949-96E4-CB8E908B6753}"/>
              </a:ext>
            </a:extLst>
          </p:cNvPr>
          <p:cNvCxnSpPr>
            <a:cxnSpLocks/>
            <a:stCxn id="9" idx="2"/>
            <a:endCxn id="10" idx="0"/>
          </p:cNvCxnSpPr>
          <p:nvPr/>
        </p:nvCxnSpPr>
        <p:spPr>
          <a:xfrm flipH="1">
            <a:off x="7964748" y="4513544"/>
            <a:ext cx="1" cy="99276"/>
          </a:xfrm>
          <a:prstGeom prst="straightConnector1">
            <a:avLst/>
          </a:prstGeom>
          <a:ln w="254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69434A63-4D1E-8346-ACCE-947502B874C3}"/>
              </a:ext>
            </a:extLst>
          </p:cNvPr>
          <p:cNvCxnSpPr>
            <a:cxnSpLocks/>
            <a:stCxn id="8" idx="2"/>
            <a:endCxn id="9" idx="0"/>
          </p:cNvCxnSpPr>
          <p:nvPr/>
        </p:nvCxnSpPr>
        <p:spPr>
          <a:xfrm>
            <a:off x="7964748" y="3175467"/>
            <a:ext cx="1" cy="99276"/>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54E48349-A584-274B-AEC8-979E95FF43D6}"/>
              </a:ext>
            </a:extLst>
          </p:cNvPr>
          <p:cNvCxnSpPr>
            <a:cxnSpLocks/>
          </p:cNvCxnSpPr>
          <p:nvPr/>
        </p:nvCxnSpPr>
        <p:spPr>
          <a:xfrm>
            <a:off x="7964748" y="1828800"/>
            <a:ext cx="1" cy="99276"/>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72875252-E0E2-B949-A9C9-FDBEE8D13A5A}"/>
              </a:ext>
            </a:extLst>
          </p:cNvPr>
          <p:cNvCxnSpPr>
            <a:cxnSpLocks/>
          </p:cNvCxnSpPr>
          <p:nvPr/>
        </p:nvCxnSpPr>
        <p:spPr>
          <a:xfrm>
            <a:off x="4343400" y="1828800"/>
            <a:ext cx="1" cy="99276"/>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A70227C9-6932-1C42-926C-7D221188B2B2}"/>
              </a:ext>
            </a:extLst>
          </p:cNvPr>
          <p:cNvSpPr txBox="1"/>
          <p:nvPr/>
        </p:nvSpPr>
        <p:spPr>
          <a:xfrm>
            <a:off x="10001376" y="3032734"/>
            <a:ext cx="1311578" cy="379591"/>
          </a:xfrm>
          <a:prstGeom prst="rect">
            <a:avLst/>
          </a:prstGeom>
          <a:solidFill>
            <a:schemeClr val="bg1">
              <a:lumMod val="50000"/>
            </a:schemeClr>
          </a:solidFill>
        </p:spPr>
        <p:txBody>
          <a:bodyPr wrap="none" rtlCol="0">
            <a:spAutoFit/>
          </a:bodyPr>
          <a:lstStyle/>
          <a:p>
            <a:pPr>
              <a:lnSpc>
                <a:spcPct val="85000"/>
              </a:lnSpc>
              <a:spcAft>
                <a:spcPts val="200"/>
              </a:spcAft>
              <a:tabLst>
                <a:tab pos="168275" algn="l"/>
                <a:tab pos="338138" algn="l"/>
              </a:tabLst>
            </a:pPr>
            <a:r>
              <a:rPr lang="en-US" sz="1000" dirty="0">
                <a:solidFill>
                  <a:schemeClr val="bg1"/>
                </a:solidFill>
              </a:rPr>
              <a:t>1 withdrew consent </a:t>
            </a:r>
          </a:p>
          <a:p>
            <a:pPr>
              <a:lnSpc>
                <a:spcPct val="85000"/>
              </a:lnSpc>
              <a:spcAft>
                <a:spcPts val="200"/>
              </a:spcAft>
              <a:tabLst>
                <a:tab pos="168275" algn="l"/>
                <a:tab pos="338138" algn="l"/>
              </a:tabLst>
            </a:pPr>
            <a:r>
              <a:rPr lang="en-US" sz="1000" dirty="0">
                <a:solidFill>
                  <a:schemeClr val="bg1"/>
                </a:solidFill>
              </a:rPr>
              <a:t>0 died</a:t>
            </a:r>
          </a:p>
        </p:txBody>
      </p:sp>
      <p:sp>
        <p:nvSpPr>
          <p:cNvPr id="44" name="TextBox 43">
            <a:extLst>
              <a:ext uri="{FF2B5EF4-FFF2-40B4-BE49-F238E27FC236}">
                <a16:creationId xmlns:a16="http://schemas.microsoft.com/office/drawing/2014/main" id="{34F06E7C-702D-0843-8FDB-7E1F41D71DF3}"/>
              </a:ext>
            </a:extLst>
          </p:cNvPr>
          <p:cNvSpPr txBox="1"/>
          <p:nvPr/>
        </p:nvSpPr>
        <p:spPr>
          <a:xfrm>
            <a:off x="10001376" y="4367624"/>
            <a:ext cx="1311578" cy="379591"/>
          </a:xfrm>
          <a:prstGeom prst="rect">
            <a:avLst/>
          </a:prstGeom>
          <a:solidFill>
            <a:schemeClr val="bg1">
              <a:lumMod val="50000"/>
            </a:schemeClr>
          </a:solidFill>
        </p:spPr>
        <p:txBody>
          <a:bodyPr wrap="none" rtlCol="0">
            <a:spAutoFit/>
          </a:bodyPr>
          <a:lstStyle/>
          <a:p>
            <a:pPr>
              <a:lnSpc>
                <a:spcPct val="85000"/>
              </a:lnSpc>
              <a:spcAft>
                <a:spcPts val="200"/>
              </a:spcAft>
              <a:tabLst>
                <a:tab pos="168275" algn="l"/>
                <a:tab pos="338138" algn="l"/>
              </a:tabLst>
            </a:pPr>
            <a:r>
              <a:rPr lang="en-US" sz="1000" dirty="0">
                <a:solidFill>
                  <a:schemeClr val="bg1"/>
                </a:solidFill>
              </a:rPr>
              <a:t>0 withdrew consent </a:t>
            </a:r>
          </a:p>
          <a:p>
            <a:pPr>
              <a:lnSpc>
                <a:spcPct val="85000"/>
              </a:lnSpc>
              <a:spcAft>
                <a:spcPts val="200"/>
              </a:spcAft>
              <a:tabLst>
                <a:tab pos="168275" algn="l"/>
                <a:tab pos="338138" algn="l"/>
              </a:tabLst>
            </a:pPr>
            <a:r>
              <a:rPr lang="en-US" sz="1000" dirty="0">
                <a:solidFill>
                  <a:schemeClr val="bg1"/>
                </a:solidFill>
              </a:rPr>
              <a:t>0 died</a:t>
            </a:r>
          </a:p>
        </p:txBody>
      </p:sp>
      <p:sp>
        <p:nvSpPr>
          <p:cNvPr id="47" name="TextBox 46">
            <a:extLst>
              <a:ext uri="{FF2B5EF4-FFF2-40B4-BE49-F238E27FC236}">
                <a16:creationId xmlns:a16="http://schemas.microsoft.com/office/drawing/2014/main" id="{08AF480D-3242-2444-A71B-113E2B7A80C6}"/>
              </a:ext>
            </a:extLst>
          </p:cNvPr>
          <p:cNvSpPr txBox="1"/>
          <p:nvPr/>
        </p:nvSpPr>
        <p:spPr>
          <a:xfrm>
            <a:off x="1520972" y="3032734"/>
            <a:ext cx="1311578" cy="379591"/>
          </a:xfrm>
          <a:prstGeom prst="rect">
            <a:avLst/>
          </a:prstGeom>
          <a:solidFill>
            <a:schemeClr val="bg1">
              <a:lumMod val="50000"/>
            </a:schemeClr>
          </a:solidFill>
        </p:spPr>
        <p:txBody>
          <a:bodyPr wrap="none" rtlCol="0">
            <a:spAutoFit/>
          </a:bodyPr>
          <a:lstStyle/>
          <a:p>
            <a:pPr>
              <a:lnSpc>
                <a:spcPct val="85000"/>
              </a:lnSpc>
              <a:spcAft>
                <a:spcPts val="200"/>
              </a:spcAft>
              <a:tabLst>
                <a:tab pos="168275" algn="l"/>
                <a:tab pos="338138" algn="l"/>
              </a:tabLst>
            </a:pPr>
            <a:r>
              <a:rPr lang="en-US" sz="1000" dirty="0">
                <a:solidFill>
                  <a:schemeClr val="bg1"/>
                </a:solidFill>
              </a:rPr>
              <a:t>0 withdrew consent </a:t>
            </a:r>
          </a:p>
          <a:p>
            <a:pPr>
              <a:lnSpc>
                <a:spcPct val="85000"/>
              </a:lnSpc>
              <a:spcAft>
                <a:spcPts val="200"/>
              </a:spcAft>
              <a:tabLst>
                <a:tab pos="168275" algn="l"/>
                <a:tab pos="338138" algn="l"/>
              </a:tabLst>
            </a:pPr>
            <a:r>
              <a:rPr lang="en-US" sz="1000" dirty="0">
                <a:solidFill>
                  <a:schemeClr val="bg1"/>
                </a:solidFill>
              </a:rPr>
              <a:t>2 died</a:t>
            </a:r>
          </a:p>
        </p:txBody>
      </p:sp>
      <p:sp>
        <p:nvSpPr>
          <p:cNvPr id="48" name="TextBox 47">
            <a:extLst>
              <a:ext uri="{FF2B5EF4-FFF2-40B4-BE49-F238E27FC236}">
                <a16:creationId xmlns:a16="http://schemas.microsoft.com/office/drawing/2014/main" id="{14D56041-1A48-CC47-AE11-9904A4FBB894}"/>
              </a:ext>
            </a:extLst>
          </p:cNvPr>
          <p:cNvSpPr txBox="1"/>
          <p:nvPr/>
        </p:nvSpPr>
        <p:spPr>
          <a:xfrm>
            <a:off x="1520972" y="4367624"/>
            <a:ext cx="1311578" cy="379591"/>
          </a:xfrm>
          <a:prstGeom prst="rect">
            <a:avLst/>
          </a:prstGeom>
          <a:solidFill>
            <a:schemeClr val="bg1">
              <a:lumMod val="50000"/>
            </a:schemeClr>
          </a:solidFill>
        </p:spPr>
        <p:txBody>
          <a:bodyPr wrap="none" rtlCol="0">
            <a:spAutoFit/>
          </a:bodyPr>
          <a:lstStyle/>
          <a:p>
            <a:pPr>
              <a:lnSpc>
                <a:spcPct val="85000"/>
              </a:lnSpc>
              <a:spcAft>
                <a:spcPts val="200"/>
              </a:spcAft>
              <a:tabLst>
                <a:tab pos="168275" algn="l"/>
                <a:tab pos="338138" algn="l"/>
              </a:tabLst>
            </a:pPr>
            <a:r>
              <a:rPr lang="en-US" sz="1000" dirty="0">
                <a:solidFill>
                  <a:schemeClr val="bg1"/>
                </a:solidFill>
              </a:rPr>
              <a:t>0 withdrew consent </a:t>
            </a:r>
          </a:p>
          <a:p>
            <a:pPr>
              <a:lnSpc>
                <a:spcPct val="85000"/>
              </a:lnSpc>
              <a:spcAft>
                <a:spcPts val="200"/>
              </a:spcAft>
              <a:tabLst>
                <a:tab pos="168275" algn="l"/>
                <a:tab pos="338138" algn="l"/>
              </a:tabLst>
            </a:pPr>
            <a:r>
              <a:rPr lang="en-US" sz="1000" dirty="0">
                <a:solidFill>
                  <a:schemeClr val="bg1"/>
                </a:solidFill>
              </a:rPr>
              <a:t>0 died</a:t>
            </a:r>
          </a:p>
        </p:txBody>
      </p:sp>
      <p:sp>
        <p:nvSpPr>
          <p:cNvPr id="52" name="Rounded Rectangle 51">
            <a:extLst>
              <a:ext uri="{FF2B5EF4-FFF2-40B4-BE49-F238E27FC236}">
                <a16:creationId xmlns:a16="http://schemas.microsoft.com/office/drawing/2014/main" id="{01EA431C-005D-DA4B-8EA1-E40614A8AF95}"/>
              </a:ext>
            </a:extLst>
          </p:cNvPr>
          <p:cNvSpPr/>
          <p:nvPr/>
        </p:nvSpPr>
        <p:spPr>
          <a:xfrm>
            <a:off x="190500" y="2280213"/>
            <a:ext cx="1309869" cy="544009"/>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t>Baseline</a:t>
            </a:r>
          </a:p>
        </p:txBody>
      </p:sp>
      <p:sp>
        <p:nvSpPr>
          <p:cNvPr id="53" name="Rounded Rectangle 52">
            <a:extLst>
              <a:ext uri="{FF2B5EF4-FFF2-40B4-BE49-F238E27FC236}">
                <a16:creationId xmlns:a16="http://schemas.microsoft.com/office/drawing/2014/main" id="{0F096668-A2E0-7441-A757-16DA887EE4B9}"/>
              </a:ext>
            </a:extLst>
          </p:cNvPr>
          <p:cNvSpPr/>
          <p:nvPr/>
        </p:nvSpPr>
        <p:spPr>
          <a:xfrm>
            <a:off x="190500" y="3592975"/>
            <a:ext cx="1309869" cy="544009"/>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t>Week 4</a:t>
            </a:r>
          </a:p>
        </p:txBody>
      </p:sp>
      <p:sp>
        <p:nvSpPr>
          <p:cNvPr id="54" name="Rounded Rectangle 53">
            <a:extLst>
              <a:ext uri="{FF2B5EF4-FFF2-40B4-BE49-F238E27FC236}">
                <a16:creationId xmlns:a16="http://schemas.microsoft.com/office/drawing/2014/main" id="{EF8C78A1-2FD7-D84B-A3E1-424BB84D301D}"/>
              </a:ext>
            </a:extLst>
          </p:cNvPr>
          <p:cNvSpPr/>
          <p:nvPr/>
        </p:nvSpPr>
        <p:spPr>
          <a:xfrm>
            <a:off x="190500" y="4802530"/>
            <a:ext cx="1309869" cy="544009"/>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t>Week 8</a:t>
            </a:r>
          </a:p>
        </p:txBody>
      </p:sp>
      <p:sp>
        <p:nvSpPr>
          <p:cNvPr id="55" name="Rounded Rectangle 54">
            <a:extLst>
              <a:ext uri="{FF2B5EF4-FFF2-40B4-BE49-F238E27FC236}">
                <a16:creationId xmlns:a16="http://schemas.microsoft.com/office/drawing/2014/main" id="{8F12CD46-F20A-EF46-937A-B281030874A3}"/>
              </a:ext>
            </a:extLst>
          </p:cNvPr>
          <p:cNvSpPr/>
          <p:nvPr/>
        </p:nvSpPr>
        <p:spPr>
          <a:xfrm>
            <a:off x="190500" y="5649003"/>
            <a:ext cx="1309869" cy="544009"/>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t>Primary Endpoint*</a:t>
            </a:r>
          </a:p>
        </p:txBody>
      </p:sp>
    </p:spTree>
    <p:extLst>
      <p:ext uri="{BB962C8B-B14F-4D97-AF65-F5344CB8AC3E}">
        <p14:creationId xmlns:p14="http://schemas.microsoft.com/office/powerpoint/2010/main" val="3527265314"/>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7D056-F728-304F-BC2A-45669E378B01}"/>
              </a:ext>
            </a:extLst>
          </p:cNvPr>
          <p:cNvSpPr>
            <a:spLocks noGrp="1"/>
          </p:cNvSpPr>
          <p:nvPr>
            <p:ph type="title"/>
          </p:nvPr>
        </p:nvSpPr>
        <p:spPr/>
        <p:txBody>
          <a:bodyPr/>
          <a:lstStyle/>
          <a:p>
            <a:r>
              <a:rPr lang="en-US" dirty="0"/>
              <a:t>LDL-C Efficacy Outcomes</a:t>
            </a:r>
            <a:br>
              <a:rPr lang="en-US" dirty="0"/>
            </a:br>
            <a:r>
              <a:rPr lang="en-US" b="0" i="1" dirty="0"/>
              <a:t>Intention-to-Treat Analysis</a:t>
            </a:r>
          </a:p>
        </p:txBody>
      </p:sp>
      <p:sp>
        <p:nvSpPr>
          <p:cNvPr id="3" name="TextBox 2">
            <a:extLst>
              <a:ext uri="{FF2B5EF4-FFF2-40B4-BE49-F238E27FC236}">
                <a16:creationId xmlns:a16="http://schemas.microsoft.com/office/drawing/2014/main" id="{66F45429-0E99-ED4E-B186-048E4ED03FC3}"/>
              </a:ext>
            </a:extLst>
          </p:cNvPr>
          <p:cNvSpPr txBox="1"/>
          <p:nvPr/>
        </p:nvSpPr>
        <p:spPr>
          <a:xfrm>
            <a:off x="190500" y="6029470"/>
            <a:ext cx="7197240" cy="723275"/>
          </a:xfrm>
          <a:prstGeom prst="rect">
            <a:avLst/>
          </a:prstGeom>
          <a:noFill/>
        </p:spPr>
        <p:txBody>
          <a:bodyPr wrap="square" rtlCol="0" anchor="b">
            <a:spAutoFit/>
          </a:bodyPr>
          <a:lstStyle/>
          <a:p>
            <a:pPr marL="0" marR="0" lvl="0" indent="0" algn="l" defTabSz="914400" rtl="0" eaLnBrk="1" fontAlgn="auto" latinLnBrk="0" hangingPunct="1">
              <a:lnSpc>
                <a:spcPct val="90000"/>
              </a:lnSpc>
              <a:spcBef>
                <a:spcPts val="30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a:ea typeface="+mn-ea"/>
                <a:cs typeface="+mn-cs"/>
              </a:rPr>
              <a:t>Data expressed as means or least-squares means ± standard deviations or n (%). P-value of the randomized arm, using mixed models correcting for a random effect of study site and a fixed effect of stable statin treatment before randomization.</a:t>
            </a:r>
          </a:p>
          <a:p>
            <a:pPr marL="0" marR="0" lvl="0" indent="0" algn="l" defTabSz="914400" rtl="0" eaLnBrk="1" fontAlgn="auto" latinLnBrk="0" hangingPunct="1">
              <a:lnSpc>
                <a:spcPct val="90000"/>
              </a:lnSpc>
              <a:spcBef>
                <a:spcPts val="300"/>
              </a:spcBef>
              <a:spcAft>
                <a:spcPts val="0"/>
              </a:spcAft>
              <a:buClrTx/>
              <a:buSzTx/>
              <a:buFontTx/>
              <a:buNone/>
              <a:tabLst/>
              <a:defRPr/>
            </a:pPr>
            <a:r>
              <a:rPr kumimoji="0" lang="en-US" sz="1000" b="0" i="0" u="none" strike="noStrike" kern="1200" cap="none" spc="0" normalizeH="0" baseline="30000" noProof="0" dirty="0" err="1">
                <a:ln>
                  <a:noFill/>
                </a:ln>
                <a:solidFill>
                  <a:srgbClr val="000000"/>
                </a:solidFill>
                <a:effectLst/>
                <a:uLnTx/>
                <a:uFillTx/>
                <a:latin typeface="Arial"/>
                <a:ea typeface="+mn-ea"/>
                <a:cs typeface="+mn-cs"/>
              </a:rPr>
              <a:t>a</a:t>
            </a:r>
            <a:r>
              <a:rPr kumimoji="0" lang="en-US" sz="1000" b="0" i="0" u="none" strike="noStrike" kern="1200" cap="none" spc="0" normalizeH="0" baseline="0" noProof="0" dirty="0" err="1">
                <a:ln>
                  <a:noFill/>
                </a:ln>
                <a:solidFill>
                  <a:srgbClr val="000000"/>
                </a:solidFill>
                <a:effectLst/>
                <a:uLnTx/>
                <a:uFillTx/>
                <a:latin typeface="Arial"/>
                <a:ea typeface="+mn-ea"/>
                <a:cs typeface="+mn-cs"/>
              </a:rPr>
              <a:t>Evolocumab</a:t>
            </a:r>
            <a:r>
              <a:rPr kumimoji="0" lang="en-US" sz="1000" b="0" i="0" u="none" strike="noStrike" kern="1200" cap="none" spc="0" normalizeH="0" baseline="0" noProof="0" dirty="0">
                <a:ln>
                  <a:noFill/>
                </a:ln>
                <a:solidFill>
                  <a:srgbClr val="000000"/>
                </a:solidFill>
                <a:effectLst/>
                <a:uLnTx/>
                <a:uFillTx/>
                <a:latin typeface="Arial"/>
                <a:ea typeface="+mn-ea"/>
                <a:cs typeface="+mn-cs"/>
              </a:rPr>
              <a:t> minus placebo.</a:t>
            </a:r>
          </a:p>
          <a:p>
            <a:pPr>
              <a:lnSpc>
                <a:spcPct val="90000"/>
              </a:lnSpc>
              <a:spcBef>
                <a:spcPts val="300"/>
              </a:spcBef>
            </a:pPr>
            <a:r>
              <a:rPr lang="en-US" sz="1000" dirty="0">
                <a:solidFill>
                  <a:srgbClr val="000000"/>
                </a:solidFill>
              </a:rPr>
              <a:t>Koskinas KC, et al.  </a:t>
            </a:r>
            <a:r>
              <a:rPr lang="en-US" sz="1000" i="1" dirty="0">
                <a:solidFill>
                  <a:srgbClr val="000000"/>
                </a:solidFill>
              </a:rPr>
              <a:t>JACC</a:t>
            </a:r>
            <a:r>
              <a:rPr lang="en-US" sz="1000" dirty="0">
                <a:solidFill>
                  <a:srgbClr val="000000"/>
                </a:solidFill>
              </a:rPr>
              <a:t>. [published online ahead of print August 31, 2019].  </a:t>
            </a:r>
            <a:r>
              <a:rPr lang="en-US" sz="1000" dirty="0">
                <a:solidFill>
                  <a:srgbClr val="000000"/>
                </a:solidFill>
                <a:hlinkClick r:id="rId3"/>
              </a:rPr>
              <a:t>https://doi.org/10.1016/j.jacc.2019.08.010</a:t>
            </a:r>
            <a:endParaRPr lang="en-US" sz="1000" dirty="0">
              <a:solidFill>
                <a:srgbClr val="000000"/>
              </a:solidFill>
            </a:endParaRPr>
          </a:p>
        </p:txBody>
      </p:sp>
      <p:graphicFrame>
        <p:nvGraphicFramePr>
          <p:cNvPr id="5" name="Table 4">
            <a:extLst>
              <a:ext uri="{FF2B5EF4-FFF2-40B4-BE49-F238E27FC236}">
                <a16:creationId xmlns:a16="http://schemas.microsoft.com/office/drawing/2014/main" id="{6027CDBA-A362-EA41-BEF7-EC5492573780}"/>
              </a:ext>
            </a:extLst>
          </p:cNvPr>
          <p:cNvGraphicFramePr>
            <a:graphicFrameLocks noGrp="1"/>
          </p:cNvGraphicFramePr>
          <p:nvPr/>
        </p:nvGraphicFramePr>
        <p:xfrm>
          <a:off x="800100" y="1904329"/>
          <a:ext cx="10579098" cy="3014511"/>
        </p:xfrm>
        <a:graphic>
          <a:graphicData uri="http://schemas.openxmlformats.org/drawingml/2006/table">
            <a:tbl>
              <a:tblPr firstRow="1" bandRow="1">
                <a:tableStyleId>{5C22544A-7EE6-4342-B048-85BDC9FD1C3A}</a:tableStyleId>
              </a:tblPr>
              <a:tblGrid>
                <a:gridCol w="4089534">
                  <a:extLst>
                    <a:ext uri="{9D8B030D-6E8A-4147-A177-3AD203B41FA5}">
                      <a16:colId xmlns:a16="http://schemas.microsoft.com/office/drawing/2014/main" val="4049786929"/>
                    </a:ext>
                  </a:extLst>
                </a:gridCol>
                <a:gridCol w="1747210">
                  <a:extLst>
                    <a:ext uri="{9D8B030D-6E8A-4147-A177-3AD203B41FA5}">
                      <a16:colId xmlns:a16="http://schemas.microsoft.com/office/drawing/2014/main" val="259993579"/>
                    </a:ext>
                  </a:extLst>
                </a:gridCol>
                <a:gridCol w="1641584">
                  <a:extLst>
                    <a:ext uri="{9D8B030D-6E8A-4147-A177-3AD203B41FA5}">
                      <a16:colId xmlns:a16="http://schemas.microsoft.com/office/drawing/2014/main" val="166434300"/>
                    </a:ext>
                  </a:extLst>
                </a:gridCol>
                <a:gridCol w="2188779">
                  <a:extLst>
                    <a:ext uri="{9D8B030D-6E8A-4147-A177-3AD203B41FA5}">
                      <a16:colId xmlns:a16="http://schemas.microsoft.com/office/drawing/2014/main" val="3422582503"/>
                    </a:ext>
                  </a:extLst>
                </a:gridCol>
                <a:gridCol w="911991">
                  <a:extLst>
                    <a:ext uri="{9D8B030D-6E8A-4147-A177-3AD203B41FA5}">
                      <a16:colId xmlns:a16="http://schemas.microsoft.com/office/drawing/2014/main" val="823917063"/>
                    </a:ext>
                  </a:extLst>
                </a:gridCol>
              </a:tblGrid>
              <a:tr h="562257">
                <a:tc>
                  <a:txBody>
                    <a:bodyPr/>
                    <a:lstStyle/>
                    <a:p>
                      <a:pPr algn="l" fontAlgn="b">
                        <a:lnSpc>
                          <a:spcPct val="85000"/>
                        </a:lnSpc>
                      </a:pPr>
                      <a:endParaRPr lang="en-US" sz="1600" b="0" i="0" u="none" strike="noStrike" dirty="0">
                        <a:solidFill>
                          <a:srgbClr val="000000"/>
                        </a:solidFill>
                        <a:effectLst/>
                        <a:latin typeface="+mn-lt"/>
                      </a:endParaRPr>
                    </a:p>
                  </a:txBody>
                  <a:tcPr anchor="ctr">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85000"/>
                        </a:lnSpc>
                      </a:pPr>
                      <a:r>
                        <a:rPr lang="en-US" sz="1600" u="none" strike="noStrike" dirty="0" err="1">
                          <a:effectLst/>
                          <a:latin typeface="+mn-lt"/>
                        </a:rPr>
                        <a:t>Evolocumab</a:t>
                      </a:r>
                      <a:endParaRPr lang="en-US" sz="1600" b="0" i="0" u="none" strike="noStrike" dirty="0">
                        <a:solidFill>
                          <a:srgbClr val="000000"/>
                        </a:solidFill>
                        <a:effectLst/>
                        <a:latin typeface="+mn-lt"/>
                      </a:endParaRPr>
                    </a:p>
                  </a:txBody>
                  <a:tcPr marL="0" marR="0"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85000"/>
                        </a:lnSpc>
                      </a:pPr>
                      <a:r>
                        <a:rPr lang="en-US" sz="1600" u="none" strike="noStrike" dirty="0">
                          <a:effectLst/>
                          <a:latin typeface="+mn-lt"/>
                        </a:rPr>
                        <a:t>Placebo</a:t>
                      </a:r>
                      <a:endParaRPr lang="en-US" sz="1600" b="0" i="0" u="none" strike="noStrike" dirty="0">
                        <a:solidFill>
                          <a:srgbClr val="000000"/>
                        </a:solidFill>
                        <a:effectLst/>
                        <a:latin typeface="+mn-lt"/>
                      </a:endParaRPr>
                    </a:p>
                  </a:txBody>
                  <a:tcPr marL="0" marR="0"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85000"/>
                        </a:lnSpc>
                      </a:pPr>
                      <a:r>
                        <a:rPr lang="en-US" sz="1600" u="none" strike="noStrike" dirty="0">
                          <a:effectLst/>
                          <a:latin typeface="+mn-lt"/>
                        </a:rPr>
                        <a:t>Mean difference </a:t>
                      </a:r>
                      <a:br>
                        <a:rPr lang="en-US" sz="1600" u="none" strike="noStrike" dirty="0">
                          <a:effectLst/>
                          <a:latin typeface="+mn-lt"/>
                        </a:rPr>
                      </a:br>
                      <a:r>
                        <a:rPr lang="en-US" sz="1600" u="none" strike="noStrike" dirty="0">
                          <a:effectLst/>
                          <a:latin typeface="+mn-lt"/>
                        </a:rPr>
                        <a:t>(95% CI)</a:t>
                      </a:r>
                      <a:r>
                        <a:rPr lang="en-US" sz="1600" u="none" strike="noStrike" baseline="30000" dirty="0">
                          <a:effectLst/>
                          <a:latin typeface="+mn-lt"/>
                        </a:rPr>
                        <a:t>a</a:t>
                      </a:r>
                      <a:endParaRPr lang="en-US" sz="1600" b="0" i="0" u="none" strike="noStrike" dirty="0">
                        <a:solidFill>
                          <a:srgbClr val="000000"/>
                        </a:solidFill>
                        <a:effectLst/>
                        <a:latin typeface="+mn-lt"/>
                      </a:endParaRPr>
                    </a:p>
                  </a:txBody>
                  <a:tcPr marL="0" marR="0"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85000"/>
                        </a:lnSpc>
                      </a:pPr>
                      <a:r>
                        <a:rPr lang="en-US" sz="1600" u="none" strike="noStrike" dirty="0">
                          <a:effectLst/>
                          <a:latin typeface="+mn-lt"/>
                        </a:rPr>
                        <a:t>P-value</a:t>
                      </a:r>
                      <a:endParaRPr lang="en-US" sz="1600" b="0" i="0" u="none" strike="noStrike" dirty="0">
                        <a:solidFill>
                          <a:srgbClr val="000000"/>
                        </a:solidFill>
                        <a:effectLst/>
                        <a:latin typeface="+mn-lt"/>
                      </a:endParaRPr>
                    </a:p>
                  </a:txBody>
                  <a:tcPr marL="0" marR="0" anchor="b">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2859490"/>
                  </a:ext>
                </a:extLst>
              </a:tr>
              <a:tr h="331935">
                <a:tc>
                  <a:txBody>
                    <a:bodyPr/>
                    <a:lstStyle/>
                    <a:p>
                      <a:pPr algn="l" fontAlgn="b">
                        <a:lnSpc>
                          <a:spcPct val="85000"/>
                        </a:lnSpc>
                      </a:pPr>
                      <a:r>
                        <a:rPr lang="en-US" sz="1600" b="1" u="none" strike="noStrike" dirty="0">
                          <a:effectLst/>
                          <a:latin typeface="+mn-lt"/>
                        </a:rPr>
                        <a:t>Calculated LDL-C</a:t>
                      </a:r>
                      <a:endParaRPr lang="en-US" sz="1600" b="1" i="0" u="none" strike="noStrike" dirty="0">
                        <a:solidFill>
                          <a:srgbClr val="000000"/>
                        </a:solidFill>
                        <a:effectLst/>
                        <a:latin typeface="+mn-lt"/>
                      </a:endParaRPr>
                    </a:p>
                  </a:txBody>
                  <a:tcPr marR="0" anchor="ctr">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endParaRPr lang="en-US" sz="1600" b="0" i="0" u="none" strike="noStrike" dirty="0">
                        <a:solidFill>
                          <a:srgbClr val="000000"/>
                        </a:solidFill>
                        <a:effectLst/>
                        <a:latin typeface="+mn-lt"/>
                      </a:endParaRPr>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endParaRPr lang="en-US" sz="1600" b="0" i="0" u="none" strike="noStrike">
                        <a:solidFill>
                          <a:srgbClr val="000000"/>
                        </a:solidFill>
                        <a:effectLst/>
                        <a:latin typeface="+mn-lt"/>
                      </a:endParaRPr>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endParaRPr lang="en-US" sz="1600" b="0" i="0" u="none" strike="noStrike">
                        <a:solidFill>
                          <a:srgbClr val="000000"/>
                        </a:solidFill>
                        <a:effectLst/>
                        <a:latin typeface="+mn-lt"/>
                      </a:endParaRPr>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endParaRPr lang="en-US" sz="1600" b="0" i="0" u="none" strike="noStrike" dirty="0">
                        <a:solidFill>
                          <a:srgbClr val="000000"/>
                        </a:solidFill>
                        <a:effectLst/>
                        <a:latin typeface="+mn-lt"/>
                      </a:endParaRPr>
                    </a:p>
                  </a:txBody>
                  <a:tcPr marL="0" marR="0" anchor="ctr">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97129747"/>
                  </a:ext>
                </a:extLst>
              </a:tr>
              <a:tr h="331935">
                <a:tc>
                  <a:txBody>
                    <a:bodyPr/>
                    <a:lstStyle/>
                    <a:p>
                      <a:pPr marL="182880" algn="l" fontAlgn="b">
                        <a:lnSpc>
                          <a:spcPct val="85000"/>
                        </a:lnSpc>
                      </a:pPr>
                      <a:r>
                        <a:rPr lang="en-US" sz="1600" b="0" u="none" strike="noStrike" dirty="0">
                          <a:effectLst/>
                          <a:latin typeface="+mn-lt"/>
                        </a:rPr>
                        <a:t>Baseline</a:t>
                      </a:r>
                      <a:endParaRPr lang="en-US" sz="1600" b="0" i="0" u="none" strike="noStrike" dirty="0">
                        <a:solidFill>
                          <a:srgbClr val="000000"/>
                        </a:solidFill>
                        <a:effectLst/>
                        <a:latin typeface="+mn-lt"/>
                      </a:endParaRPr>
                    </a:p>
                  </a:txBody>
                  <a:tcPr marR="0" anchor="ctr">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600" u="none" strike="noStrike" dirty="0">
                          <a:effectLst/>
                          <a:latin typeface="+mn-lt"/>
                        </a:rPr>
                        <a:t>3.61±1.00 [146]</a:t>
                      </a:r>
                      <a:endParaRPr lang="en-US" sz="1600" b="0" i="0" u="none" strike="noStrike" dirty="0">
                        <a:solidFill>
                          <a:srgbClr val="000000"/>
                        </a:solidFill>
                        <a:effectLst/>
                        <a:latin typeface="+mn-lt"/>
                      </a:endParaRPr>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600" u="none" strike="noStrike">
                          <a:effectLst/>
                          <a:latin typeface="+mn-lt"/>
                        </a:rPr>
                        <a:t>3.42±0.94 [148]</a:t>
                      </a:r>
                      <a:endParaRPr lang="en-US" sz="1600" b="0" i="0" u="none" strike="noStrike">
                        <a:solidFill>
                          <a:srgbClr val="000000"/>
                        </a:solidFill>
                        <a:effectLst/>
                        <a:latin typeface="+mn-lt"/>
                      </a:endParaRPr>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600" u="none" strike="noStrike">
                          <a:effectLst/>
                          <a:latin typeface="+mn-lt"/>
                        </a:rPr>
                        <a:t>0.14 (-0.05 to 0.32)</a:t>
                      </a:r>
                      <a:endParaRPr lang="en-US" sz="1600" b="0" i="0" u="none" strike="noStrike">
                        <a:solidFill>
                          <a:srgbClr val="000000"/>
                        </a:solidFill>
                        <a:effectLst/>
                        <a:latin typeface="+mn-lt"/>
                      </a:endParaRPr>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endParaRPr lang="en-US" sz="1600" b="0" i="0" u="none" strike="noStrike">
                        <a:solidFill>
                          <a:srgbClr val="000000"/>
                        </a:solidFill>
                        <a:effectLst/>
                        <a:latin typeface="+mn-lt"/>
                      </a:endParaRPr>
                    </a:p>
                  </a:txBody>
                  <a:tcPr marL="0" marR="0" anchor="ctr">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6876281"/>
                  </a:ext>
                </a:extLst>
              </a:tr>
              <a:tr h="331935">
                <a:tc>
                  <a:txBody>
                    <a:bodyPr/>
                    <a:lstStyle/>
                    <a:p>
                      <a:pPr marL="182880" algn="l" fontAlgn="b">
                        <a:lnSpc>
                          <a:spcPct val="85000"/>
                        </a:lnSpc>
                      </a:pPr>
                      <a:r>
                        <a:rPr lang="en-US" sz="1600" b="0" u="none" strike="noStrike" dirty="0">
                          <a:effectLst/>
                          <a:latin typeface="+mn-lt"/>
                        </a:rPr>
                        <a:t>Week 8</a:t>
                      </a:r>
                      <a:endParaRPr lang="en-US" sz="1600" b="0" i="0" u="none" strike="noStrike" dirty="0">
                        <a:solidFill>
                          <a:srgbClr val="000000"/>
                        </a:solidFill>
                        <a:effectLst/>
                        <a:latin typeface="+mn-lt"/>
                      </a:endParaRPr>
                    </a:p>
                  </a:txBody>
                  <a:tcPr marR="0" anchor="ctr">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600" u="none" strike="noStrike" dirty="0">
                          <a:effectLst/>
                          <a:latin typeface="+mn-lt"/>
                        </a:rPr>
                        <a:t>0.79±0.46 [141]</a:t>
                      </a:r>
                      <a:endParaRPr lang="en-US" sz="1600" b="0" i="0" u="none" strike="noStrike" dirty="0">
                        <a:solidFill>
                          <a:srgbClr val="000000"/>
                        </a:solidFill>
                        <a:effectLst/>
                        <a:latin typeface="+mn-lt"/>
                      </a:endParaRPr>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600" u="none" strike="noStrike" dirty="0">
                          <a:effectLst/>
                          <a:latin typeface="+mn-lt"/>
                        </a:rPr>
                        <a:t>2.06±0.63 [149]</a:t>
                      </a:r>
                      <a:endParaRPr lang="en-US" sz="1600" b="0" i="0" u="none" strike="noStrike" dirty="0">
                        <a:solidFill>
                          <a:srgbClr val="000000"/>
                        </a:solidFill>
                        <a:effectLst/>
                        <a:latin typeface="+mn-lt"/>
                      </a:endParaRPr>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600" u="none" strike="noStrike">
                          <a:effectLst/>
                          <a:latin typeface="+mn-lt"/>
                        </a:rPr>
                        <a:t>-1.27 (-1.40 to -1.14)</a:t>
                      </a:r>
                      <a:endParaRPr lang="en-US" sz="1600" b="0" i="0" u="none" strike="noStrike">
                        <a:solidFill>
                          <a:srgbClr val="000000"/>
                        </a:solidFill>
                        <a:effectLst/>
                        <a:latin typeface="+mn-lt"/>
                      </a:endParaRPr>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600" u="none" strike="noStrike" dirty="0">
                          <a:effectLst/>
                          <a:latin typeface="+mn-lt"/>
                        </a:rPr>
                        <a:t>&lt;0.001</a:t>
                      </a:r>
                      <a:endParaRPr lang="en-US" sz="1600" b="0" i="0" u="none" strike="noStrike" dirty="0">
                        <a:solidFill>
                          <a:srgbClr val="000000"/>
                        </a:solidFill>
                        <a:effectLst/>
                        <a:latin typeface="+mn-lt"/>
                      </a:endParaRPr>
                    </a:p>
                  </a:txBody>
                  <a:tcPr marL="0" marR="0" anchor="ctr">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2051831"/>
                  </a:ext>
                </a:extLst>
              </a:tr>
              <a:tr h="331935">
                <a:tc>
                  <a:txBody>
                    <a:bodyPr/>
                    <a:lstStyle/>
                    <a:p>
                      <a:pPr marL="182880" algn="l" fontAlgn="b">
                        <a:lnSpc>
                          <a:spcPct val="85000"/>
                        </a:lnSpc>
                      </a:pPr>
                      <a:r>
                        <a:rPr lang="en-US" sz="1600" b="0" u="none" strike="noStrike" dirty="0">
                          <a:effectLst/>
                          <a:latin typeface="+mn-lt"/>
                        </a:rPr>
                        <a:t>Absolute change from baseline (mg/</a:t>
                      </a:r>
                      <a:r>
                        <a:rPr lang="en-US" sz="1600" b="0" u="none" strike="noStrike" dirty="0" err="1">
                          <a:effectLst/>
                          <a:latin typeface="+mn-lt"/>
                        </a:rPr>
                        <a:t>dL</a:t>
                      </a:r>
                      <a:r>
                        <a:rPr lang="en-US" sz="1600" b="0" u="none" strike="noStrike" dirty="0">
                          <a:effectLst/>
                          <a:latin typeface="+mn-lt"/>
                        </a:rPr>
                        <a:t>)</a:t>
                      </a:r>
                      <a:endParaRPr lang="en-US" sz="1600" b="0" i="0" u="none" strike="noStrike" dirty="0">
                        <a:solidFill>
                          <a:srgbClr val="000000"/>
                        </a:solidFill>
                        <a:effectLst/>
                        <a:latin typeface="+mn-lt"/>
                      </a:endParaRPr>
                    </a:p>
                  </a:txBody>
                  <a:tcPr marR="0" anchor="ctr">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600" u="none" strike="noStrike" dirty="0">
                          <a:effectLst/>
                          <a:latin typeface="+mn-lt"/>
                        </a:rPr>
                        <a:t>-2.83±1.02 [132]</a:t>
                      </a:r>
                      <a:endParaRPr lang="en-US" sz="1600" b="0" i="0" u="none" strike="noStrike" dirty="0">
                        <a:solidFill>
                          <a:srgbClr val="000000"/>
                        </a:solidFill>
                        <a:effectLst/>
                        <a:latin typeface="+mn-lt"/>
                      </a:endParaRPr>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600" u="none" strike="noStrike">
                          <a:effectLst/>
                          <a:latin typeface="+mn-lt"/>
                        </a:rPr>
                        <a:t>-1.35±1.04 [145]</a:t>
                      </a:r>
                      <a:endParaRPr lang="en-US" sz="1600" b="0" i="0" u="none" strike="noStrike">
                        <a:solidFill>
                          <a:srgbClr val="000000"/>
                        </a:solidFill>
                        <a:effectLst/>
                        <a:latin typeface="+mn-lt"/>
                      </a:endParaRPr>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600" u="none" strike="noStrike">
                          <a:effectLst/>
                          <a:latin typeface="+mn-lt"/>
                        </a:rPr>
                        <a:t>-1.43 (-1.63 to -1.22)</a:t>
                      </a:r>
                      <a:endParaRPr lang="en-US" sz="1600" b="0" i="0" u="none" strike="noStrike">
                        <a:solidFill>
                          <a:srgbClr val="000000"/>
                        </a:solidFill>
                        <a:effectLst/>
                        <a:latin typeface="+mn-lt"/>
                      </a:endParaRPr>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600" u="none" strike="noStrike" dirty="0">
                          <a:effectLst/>
                          <a:latin typeface="+mn-lt"/>
                        </a:rPr>
                        <a:t>&lt;0.001</a:t>
                      </a:r>
                      <a:endParaRPr lang="en-US" sz="1600" b="0" i="0" u="none" strike="noStrike" dirty="0">
                        <a:solidFill>
                          <a:srgbClr val="000000"/>
                        </a:solidFill>
                        <a:effectLst/>
                        <a:latin typeface="+mn-lt"/>
                      </a:endParaRPr>
                    </a:p>
                  </a:txBody>
                  <a:tcPr marL="0" marR="0" anchor="ctr">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950336"/>
                  </a:ext>
                </a:extLst>
              </a:tr>
              <a:tr h="562257">
                <a:tc>
                  <a:txBody>
                    <a:bodyPr/>
                    <a:lstStyle/>
                    <a:p>
                      <a:pPr marL="182880" algn="l" fontAlgn="b">
                        <a:lnSpc>
                          <a:spcPct val="85000"/>
                        </a:lnSpc>
                      </a:pPr>
                      <a:r>
                        <a:rPr lang="en-US" sz="1600" b="0" u="none" strike="noStrike" dirty="0">
                          <a:effectLst/>
                          <a:latin typeface="+mn-lt"/>
                        </a:rPr>
                        <a:t>% Change from baseline </a:t>
                      </a:r>
                      <a:br>
                        <a:rPr lang="en-US" sz="1600" b="0" u="none" strike="noStrike" dirty="0">
                          <a:effectLst/>
                          <a:latin typeface="+mn-lt"/>
                        </a:rPr>
                      </a:br>
                      <a:r>
                        <a:rPr lang="en-US" sz="1600" b="0" u="none" strike="noStrike" dirty="0">
                          <a:effectLst/>
                          <a:latin typeface="+mn-lt"/>
                        </a:rPr>
                        <a:t>(primary endpoint)</a:t>
                      </a:r>
                      <a:endParaRPr lang="en-US" sz="1600" b="0" i="0" u="none" strike="noStrike" dirty="0">
                        <a:solidFill>
                          <a:srgbClr val="000000"/>
                        </a:solidFill>
                        <a:effectLst/>
                        <a:latin typeface="+mn-lt"/>
                      </a:endParaRPr>
                    </a:p>
                  </a:txBody>
                  <a:tcPr marR="0" anchor="ctr">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600" u="none" strike="noStrike" dirty="0">
                          <a:effectLst/>
                          <a:latin typeface="+mn-lt"/>
                        </a:rPr>
                        <a:t>-77.1%±15.8% [132]</a:t>
                      </a:r>
                      <a:endParaRPr lang="en-US" sz="1600" b="0" i="0" u="none" strike="noStrike" dirty="0">
                        <a:solidFill>
                          <a:srgbClr val="000000"/>
                        </a:solidFill>
                        <a:effectLst/>
                        <a:latin typeface="+mn-lt"/>
                      </a:endParaRPr>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600" u="none" strike="noStrike" dirty="0">
                          <a:effectLst/>
                          <a:latin typeface="+mn-lt"/>
                        </a:rPr>
                        <a:t>-35.4%±26.6% [145]</a:t>
                      </a:r>
                      <a:endParaRPr lang="en-US" sz="1600" b="0" i="0" u="none" strike="noStrike" dirty="0">
                        <a:solidFill>
                          <a:srgbClr val="000000"/>
                        </a:solidFill>
                        <a:effectLst/>
                        <a:latin typeface="+mn-lt"/>
                      </a:endParaRPr>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600" u="none" strike="noStrike" dirty="0">
                          <a:effectLst/>
                          <a:latin typeface="+mn-lt"/>
                        </a:rPr>
                        <a:t>-40.7% (-45.2% to -36.2%)</a:t>
                      </a:r>
                      <a:endParaRPr lang="en-US" sz="1600" b="0" i="0" u="none" strike="noStrike" dirty="0">
                        <a:solidFill>
                          <a:srgbClr val="000000"/>
                        </a:solidFill>
                        <a:effectLst/>
                        <a:latin typeface="+mn-lt"/>
                      </a:endParaRPr>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600" u="none" strike="noStrike" dirty="0">
                          <a:effectLst/>
                          <a:latin typeface="+mn-lt"/>
                        </a:rPr>
                        <a:t>&lt;0.001</a:t>
                      </a:r>
                      <a:endParaRPr lang="en-US" sz="1600" b="0" i="0" u="none" strike="noStrike" dirty="0">
                        <a:solidFill>
                          <a:srgbClr val="000000"/>
                        </a:solidFill>
                        <a:effectLst/>
                        <a:latin typeface="+mn-lt"/>
                      </a:endParaRPr>
                    </a:p>
                  </a:txBody>
                  <a:tcPr marL="0" marR="0" anchor="ctr">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1348535"/>
                  </a:ext>
                </a:extLst>
              </a:tr>
              <a:tr h="562257">
                <a:tc>
                  <a:txBody>
                    <a:bodyPr/>
                    <a:lstStyle/>
                    <a:p>
                      <a:pPr marL="182880" algn="l" fontAlgn="b">
                        <a:lnSpc>
                          <a:spcPct val="85000"/>
                        </a:lnSpc>
                      </a:pPr>
                      <a:r>
                        <a:rPr lang="en-US" sz="1600" b="0" u="none" strike="noStrike" dirty="0">
                          <a:effectLst/>
                          <a:latin typeface="+mn-lt"/>
                        </a:rPr>
                        <a:t>Calculated LDL-C &lt;1.8 mmol/L at week 8, %</a:t>
                      </a:r>
                      <a:endParaRPr lang="en-US" sz="1600" b="0" i="0" u="none" strike="noStrike" dirty="0">
                        <a:solidFill>
                          <a:srgbClr val="000000"/>
                        </a:solidFill>
                        <a:effectLst/>
                        <a:latin typeface="+mn-lt"/>
                      </a:endParaRPr>
                    </a:p>
                  </a:txBody>
                  <a:tcPr marR="0" anchor="ctr">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600" u="none" strike="noStrike" dirty="0">
                          <a:effectLst/>
                          <a:latin typeface="+mn-lt"/>
                        </a:rPr>
                        <a:t>95.7% [141]</a:t>
                      </a:r>
                      <a:endParaRPr lang="en-US" sz="1600" b="0" i="0" u="none" strike="noStrike" dirty="0">
                        <a:solidFill>
                          <a:srgbClr val="000000"/>
                        </a:solidFill>
                        <a:effectLst/>
                        <a:latin typeface="+mn-lt"/>
                      </a:endParaRPr>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600" u="none" strike="noStrike" dirty="0">
                          <a:effectLst/>
                          <a:latin typeface="+mn-lt"/>
                        </a:rPr>
                        <a:t>37.6% [149]</a:t>
                      </a:r>
                      <a:endParaRPr lang="en-US" sz="1600" b="0" i="0" u="none" strike="noStrike" dirty="0">
                        <a:solidFill>
                          <a:srgbClr val="000000"/>
                        </a:solidFill>
                        <a:effectLst/>
                        <a:latin typeface="+mn-lt"/>
                      </a:endParaRPr>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600" u="none" strike="noStrike" dirty="0">
                          <a:effectLst/>
                          <a:latin typeface="+mn-lt"/>
                        </a:rPr>
                        <a:t>57.8% (66.2% to 49.4%)</a:t>
                      </a:r>
                      <a:endParaRPr lang="en-US" sz="1600" b="0" i="0" u="none" strike="noStrike" dirty="0">
                        <a:solidFill>
                          <a:srgbClr val="000000"/>
                        </a:solidFill>
                        <a:effectLst/>
                        <a:latin typeface="+mn-lt"/>
                      </a:endParaRPr>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600" u="none" strike="noStrike" dirty="0">
                          <a:effectLst/>
                          <a:latin typeface="+mn-lt"/>
                        </a:rPr>
                        <a:t>&lt;0.001</a:t>
                      </a:r>
                      <a:endParaRPr lang="en-US" sz="1600" b="0" i="0" u="none" strike="noStrike" dirty="0">
                        <a:solidFill>
                          <a:srgbClr val="000000"/>
                        </a:solidFill>
                        <a:effectLst/>
                        <a:latin typeface="+mn-lt"/>
                      </a:endParaRPr>
                    </a:p>
                  </a:txBody>
                  <a:tcPr marL="0" marR="0" anchor="ctr">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60030629"/>
                  </a:ext>
                </a:extLst>
              </a:tr>
            </a:tbl>
          </a:graphicData>
        </a:graphic>
      </p:graphicFrame>
      <p:sp>
        <p:nvSpPr>
          <p:cNvPr id="6" name="Rectangle 5">
            <a:extLst>
              <a:ext uri="{FF2B5EF4-FFF2-40B4-BE49-F238E27FC236}">
                <a16:creationId xmlns:a16="http://schemas.microsoft.com/office/drawing/2014/main" id="{5C834E2B-6066-4EA8-B396-0B9098339B39}"/>
              </a:ext>
            </a:extLst>
          </p:cNvPr>
          <p:cNvSpPr/>
          <p:nvPr/>
        </p:nvSpPr>
        <p:spPr>
          <a:xfrm>
            <a:off x="0" y="5384697"/>
            <a:ext cx="12192000" cy="536557"/>
          </a:xfrm>
          <a:prstGeom prst="rect">
            <a:avLst/>
          </a:prstGeom>
          <a:solidFill>
            <a:srgbClr val="007CC2"/>
          </a:solidFill>
        </p:spPr>
        <p:txBody>
          <a:bodyPr wrap="square">
            <a:spAutoFit/>
          </a:bodyPr>
          <a:lstStyle/>
          <a:p>
            <a:pPr marL="0" marR="0" lvl="0" indent="0" algn="ctr" defTabSz="457200" rtl="0" eaLnBrk="1" fontAlgn="auto" latinLnBrk="0" hangingPunct="1">
              <a:lnSpc>
                <a:spcPct val="85000"/>
              </a:lnSpc>
              <a:spcBef>
                <a:spcPts val="20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Arial"/>
                <a:ea typeface="+mn-ea"/>
                <a:cs typeface="+mn-cs"/>
              </a:rPr>
              <a:t>The percent change in LDL-C from baseline to week 8 in the </a:t>
            </a:r>
            <a:r>
              <a:rPr kumimoji="0" lang="en-US" sz="1600" b="1" i="0" u="none" strike="noStrike" kern="1200" cap="none" spc="0" normalizeH="0" baseline="0" noProof="0" dirty="0" err="1">
                <a:ln>
                  <a:noFill/>
                </a:ln>
                <a:solidFill>
                  <a:srgbClr val="FFFFFF"/>
                </a:solidFill>
                <a:effectLst/>
                <a:uLnTx/>
                <a:uFillTx/>
                <a:latin typeface="Arial"/>
                <a:ea typeface="+mn-ea"/>
                <a:cs typeface="+mn-cs"/>
              </a:rPr>
              <a:t>evolocumab</a:t>
            </a:r>
            <a:r>
              <a:rPr kumimoji="0" lang="en-US" sz="1600" b="1" i="0" u="none" strike="noStrike" kern="1200" cap="none" spc="0" normalizeH="0" baseline="0" noProof="0" dirty="0">
                <a:ln>
                  <a:noFill/>
                </a:ln>
                <a:solidFill>
                  <a:srgbClr val="FFFFFF"/>
                </a:solidFill>
                <a:effectLst/>
                <a:uLnTx/>
                <a:uFillTx/>
                <a:latin typeface="Arial"/>
                <a:ea typeface="+mn-ea"/>
                <a:cs typeface="+mn-cs"/>
              </a:rPr>
              <a:t> group was 77%. </a:t>
            </a:r>
          </a:p>
          <a:p>
            <a:pPr marL="0" marR="0" lvl="0" indent="0" algn="ctr" defTabSz="457200" rtl="0" eaLnBrk="1" fontAlgn="auto" latinLnBrk="0" hangingPunct="1">
              <a:lnSpc>
                <a:spcPct val="85000"/>
              </a:lnSpc>
              <a:spcBef>
                <a:spcPts val="20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Arial"/>
                <a:ea typeface="+mn-ea"/>
                <a:cs typeface="+mn-cs"/>
              </a:rPr>
              <a:t>The mean difference of LDL-C reduction between treatment groups was 41%. </a:t>
            </a:r>
          </a:p>
        </p:txBody>
      </p:sp>
      <p:sp>
        <p:nvSpPr>
          <p:cNvPr id="4" name="Rectangle 3">
            <a:extLst>
              <a:ext uri="{FF2B5EF4-FFF2-40B4-BE49-F238E27FC236}">
                <a16:creationId xmlns:a16="http://schemas.microsoft.com/office/drawing/2014/main" id="{E3D21C09-0E9C-40B6-93EE-B5551F86DA73}"/>
              </a:ext>
            </a:extLst>
          </p:cNvPr>
          <p:cNvSpPr/>
          <p:nvPr/>
        </p:nvSpPr>
        <p:spPr>
          <a:xfrm>
            <a:off x="800100" y="3812624"/>
            <a:ext cx="10579098" cy="50895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165461668"/>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ECCF1-8EAA-452D-A13D-D30417C52C31}"/>
              </a:ext>
            </a:extLst>
          </p:cNvPr>
          <p:cNvSpPr>
            <a:spLocks noGrp="1"/>
          </p:cNvSpPr>
          <p:nvPr>
            <p:ph type="title"/>
          </p:nvPr>
        </p:nvSpPr>
        <p:spPr/>
        <p:txBody>
          <a:bodyPr/>
          <a:lstStyle/>
          <a:p>
            <a:r>
              <a:rPr lang="en-US" altLang="de-DE" dirty="0">
                <a:solidFill>
                  <a:srgbClr val="000000"/>
                </a:solidFill>
                <a:latin typeface="Arial" charset="0"/>
                <a:cs typeface="Arial" charset="0"/>
              </a:rPr>
              <a:t>EVOP</a:t>
            </a:r>
            <a:r>
              <a:rPr lang="en-US" altLang="de-DE" dirty="0">
                <a:solidFill>
                  <a:srgbClr val="C00000"/>
                </a:solidFill>
                <a:latin typeface="Arial" charset="0"/>
                <a:cs typeface="Arial" charset="0"/>
              </a:rPr>
              <a:t>ACS</a:t>
            </a:r>
            <a:r>
              <a:rPr lang="en-US" altLang="en-US" dirty="0">
                <a:solidFill>
                  <a:srgbClr val="000000"/>
                </a:solidFill>
                <a:latin typeface="Arial" charset="0"/>
                <a:cs typeface="Arial" charset="0"/>
              </a:rPr>
              <a:t>: Evaluated LDL-C Reduction, Safety, and Additional Exploratory Endpoints</a:t>
            </a:r>
            <a:endParaRPr lang="en-US" dirty="0"/>
          </a:p>
        </p:txBody>
      </p:sp>
      <p:sp>
        <p:nvSpPr>
          <p:cNvPr id="7" name="Rectangle 6">
            <a:extLst>
              <a:ext uri="{FF2B5EF4-FFF2-40B4-BE49-F238E27FC236}">
                <a16:creationId xmlns:a16="http://schemas.microsoft.com/office/drawing/2014/main" id="{65DDFC6C-03EA-46B6-8B5D-90B2EEC3B11B}"/>
              </a:ext>
            </a:extLst>
          </p:cNvPr>
          <p:cNvSpPr/>
          <p:nvPr/>
        </p:nvSpPr>
        <p:spPr>
          <a:xfrm>
            <a:off x="389403" y="2033164"/>
            <a:ext cx="3732714" cy="3113744"/>
          </a:xfrm>
          <a:prstGeom prst="rect">
            <a:avLst/>
          </a:prstGeom>
          <a:gradFill>
            <a:gsLst>
              <a:gs pos="0">
                <a:schemeClr val="accent1">
                  <a:alpha val="10000"/>
                </a:schemeClr>
              </a:gs>
              <a:gs pos="79000">
                <a:schemeClr val="accent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0" bIns="0" rtlCol="0" anchor="t" anchorCtr="0">
            <a:noAutofit/>
          </a:bodyPr>
          <a:lstStyle/>
          <a:p>
            <a:pPr marL="171450" marR="0" lvl="1" indent="-171450" algn="l" defTabSz="914377" rtl="0" eaLnBrk="1" fontAlgn="auto" latinLnBrk="0" hangingPunct="1">
              <a:lnSpc>
                <a:spcPct val="95000"/>
              </a:lnSpc>
              <a:spcBef>
                <a:spcPts val="400"/>
              </a:spcBef>
              <a:spcAft>
                <a:spcPts val="0"/>
              </a:spcAft>
              <a:buClr>
                <a:srgbClr val="007CC2"/>
              </a:buClr>
              <a:buSzTx/>
              <a:buFont typeface="Wingdings" panose="05000000000000000000" pitchFamily="2" charset="2"/>
              <a:buChar char="§"/>
              <a:tabLst/>
              <a:defRPr/>
            </a:pPr>
            <a:r>
              <a:rPr kumimoji="0" lang="en-US" altLang="en-US" sz="1600" b="0" i="0" u="none" strike="noStrike" kern="1200" cap="none" spc="0" normalizeH="0" baseline="0" noProof="0" dirty="0">
                <a:ln>
                  <a:noFill/>
                </a:ln>
                <a:solidFill>
                  <a:srgbClr val="000000"/>
                </a:solidFill>
                <a:effectLst/>
                <a:uLnTx/>
                <a:uFillTx/>
                <a:latin typeface="Arial" panose="020B0604020202020204"/>
                <a:ea typeface="+mn-ea"/>
                <a:cs typeface="+mn-cs"/>
              </a:rPr>
              <a:t>Evaluate effectiveness of evolocumab vs placebo in LDL-C reduction in acute phase of ACS after 8 weeks</a:t>
            </a:r>
          </a:p>
        </p:txBody>
      </p:sp>
      <p:sp>
        <p:nvSpPr>
          <p:cNvPr id="8" name="Rectangle 5">
            <a:extLst>
              <a:ext uri="{FF2B5EF4-FFF2-40B4-BE49-F238E27FC236}">
                <a16:creationId xmlns:a16="http://schemas.microsoft.com/office/drawing/2014/main" id="{E7F67B0A-D64D-4DDB-BD19-08022EA2769C}"/>
              </a:ext>
            </a:extLst>
          </p:cNvPr>
          <p:cNvSpPr txBox="1">
            <a:spLocks noChangeArrowheads="1"/>
          </p:cNvSpPr>
          <p:nvPr/>
        </p:nvSpPr>
        <p:spPr>
          <a:xfrm>
            <a:off x="389403" y="1678391"/>
            <a:ext cx="3732714" cy="326103"/>
          </a:xfrm>
          <a:prstGeom prst="rect">
            <a:avLst/>
          </a:prstGeom>
          <a:noFill/>
        </p:spPr>
        <p:txBody>
          <a:bodyPr lIns="0" tIns="0" rIns="0" bIns="0" anchor="b" anchorCtr="0">
            <a:noAutofit/>
          </a:bodyPr>
          <a:lstStyle>
            <a:lvl1pPr marL="214313" indent="-214313" algn="l" rtl="0" eaLnBrk="0" fontAlgn="base" hangingPunct="0">
              <a:spcBef>
                <a:spcPct val="0"/>
              </a:spcBef>
              <a:spcAft>
                <a:spcPct val="0"/>
              </a:spcAft>
              <a:buClr>
                <a:schemeClr val="tx2"/>
              </a:buClr>
              <a:buSzPct val="119000"/>
              <a:buChar char="•"/>
              <a:defRPr b="1" kern="1200">
                <a:solidFill>
                  <a:schemeClr val="tx1"/>
                </a:solidFill>
                <a:latin typeface="+mn-lt"/>
                <a:ea typeface="+mn-ea"/>
                <a:cs typeface="+mn-cs"/>
              </a:defRPr>
            </a:lvl1pPr>
            <a:lvl2pPr marL="571500" indent="-214313" algn="l" rtl="0" eaLnBrk="0" fontAlgn="base" hangingPunct="0">
              <a:spcBef>
                <a:spcPct val="0"/>
              </a:spcBef>
              <a:spcAft>
                <a:spcPct val="0"/>
              </a:spcAft>
              <a:buChar char="–"/>
              <a:defRPr sz="1500" kern="1200">
                <a:solidFill>
                  <a:schemeClr val="tx1"/>
                </a:solidFill>
                <a:latin typeface="+mn-lt"/>
                <a:ea typeface="+mn-ea"/>
                <a:cs typeface="+mn-cs"/>
              </a:defRPr>
            </a:lvl2pPr>
            <a:lvl3pPr marL="857250" indent="-142875" algn="l" rtl="0" eaLnBrk="0" fontAlgn="base" hangingPunct="0">
              <a:spcBef>
                <a:spcPct val="0"/>
              </a:spcBef>
              <a:spcAft>
                <a:spcPct val="0"/>
              </a:spcAft>
              <a:buChar char="–"/>
              <a:defRPr sz="1500" kern="1200">
                <a:solidFill>
                  <a:schemeClr val="tx1"/>
                </a:solidFill>
                <a:latin typeface="+mn-lt"/>
                <a:ea typeface="+mn-ea"/>
                <a:cs typeface="+mn-cs"/>
              </a:defRPr>
            </a:lvl3pPr>
            <a:lvl4pPr marL="1200150" indent="-171450" algn="l" rtl="0" eaLnBrk="0" fontAlgn="base" hangingPunct="0">
              <a:spcBef>
                <a:spcPct val="20000"/>
              </a:spcBef>
              <a:spcAft>
                <a:spcPct val="0"/>
              </a:spcAft>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ts val="0"/>
              </a:spcBef>
              <a:spcAft>
                <a:spcPts val="0"/>
              </a:spcAft>
              <a:buClr>
                <a:srgbClr val="FFFFFF"/>
              </a:buClr>
              <a:buSzPct val="119000"/>
              <a:buFontTx/>
              <a:buNone/>
              <a:tabLst/>
              <a:defRPr/>
            </a:pPr>
            <a:r>
              <a:rPr kumimoji="0" lang="en-US" altLang="en-US" sz="1600" b="1" i="0" u="none" strike="noStrike" kern="1200" cap="all" spc="0" normalizeH="0" baseline="0" noProof="0" dirty="0">
                <a:ln>
                  <a:noFill/>
                </a:ln>
                <a:solidFill>
                  <a:srgbClr val="007CC2"/>
                </a:solidFill>
                <a:effectLst/>
                <a:uLnTx/>
                <a:uFillTx/>
                <a:latin typeface="Arial" panose="020B0604020202020204"/>
                <a:ea typeface="+mn-ea"/>
                <a:cs typeface="+mn-cs"/>
              </a:rPr>
              <a:t>Primary objective</a:t>
            </a:r>
            <a:endParaRPr kumimoji="0" lang="en-US" altLang="en-US" sz="1600" b="0" i="0" u="none" strike="noStrike" kern="1200" cap="none" spc="0" normalizeH="0" baseline="0" noProof="0" dirty="0">
              <a:ln>
                <a:noFill/>
              </a:ln>
              <a:solidFill>
                <a:srgbClr val="007CC2"/>
              </a:solidFill>
              <a:effectLst/>
              <a:uLnTx/>
              <a:uFillTx/>
              <a:latin typeface="Arial" panose="020B0604020202020204"/>
              <a:ea typeface="+mn-ea"/>
              <a:cs typeface="+mn-cs"/>
            </a:endParaRPr>
          </a:p>
        </p:txBody>
      </p:sp>
      <p:cxnSp>
        <p:nvCxnSpPr>
          <p:cNvPr id="9" name="Straight Connector 8">
            <a:extLst>
              <a:ext uri="{FF2B5EF4-FFF2-40B4-BE49-F238E27FC236}">
                <a16:creationId xmlns:a16="http://schemas.microsoft.com/office/drawing/2014/main" id="{58F78304-73D3-459A-A7B3-110C146CF98E}"/>
              </a:ext>
            </a:extLst>
          </p:cNvPr>
          <p:cNvCxnSpPr/>
          <p:nvPr/>
        </p:nvCxnSpPr>
        <p:spPr>
          <a:xfrm>
            <a:off x="398929" y="2033164"/>
            <a:ext cx="3723188"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Rectangle 5">
            <a:extLst>
              <a:ext uri="{FF2B5EF4-FFF2-40B4-BE49-F238E27FC236}">
                <a16:creationId xmlns:a16="http://schemas.microsoft.com/office/drawing/2014/main" id="{28332369-A18B-47AD-9719-172B3F868118}"/>
              </a:ext>
            </a:extLst>
          </p:cNvPr>
          <p:cNvSpPr txBox="1">
            <a:spLocks noChangeArrowheads="1"/>
          </p:cNvSpPr>
          <p:nvPr/>
        </p:nvSpPr>
        <p:spPr>
          <a:xfrm>
            <a:off x="4271061" y="1678391"/>
            <a:ext cx="3772767" cy="326103"/>
          </a:xfrm>
          <a:prstGeom prst="rect">
            <a:avLst/>
          </a:prstGeom>
          <a:noFill/>
        </p:spPr>
        <p:txBody>
          <a:bodyPr lIns="0" tIns="0" rIns="0" bIns="0" anchor="b" anchorCtr="0">
            <a:noAutofit/>
          </a:bodyPr>
          <a:lstStyle>
            <a:lvl1pPr marL="214313" indent="-214313" algn="l" rtl="0" eaLnBrk="0" fontAlgn="base" hangingPunct="0">
              <a:spcBef>
                <a:spcPct val="0"/>
              </a:spcBef>
              <a:spcAft>
                <a:spcPct val="0"/>
              </a:spcAft>
              <a:buClr>
                <a:schemeClr val="tx2"/>
              </a:buClr>
              <a:buSzPct val="119000"/>
              <a:buChar char="•"/>
              <a:defRPr b="1" kern="1200">
                <a:solidFill>
                  <a:schemeClr val="tx1"/>
                </a:solidFill>
                <a:latin typeface="+mn-lt"/>
                <a:ea typeface="+mn-ea"/>
                <a:cs typeface="+mn-cs"/>
              </a:defRPr>
            </a:lvl1pPr>
            <a:lvl2pPr marL="571500" indent="-214313" algn="l" rtl="0" eaLnBrk="0" fontAlgn="base" hangingPunct="0">
              <a:spcBef>
                <a:spcPct val="0"/>
              </a:spcBef>
              <a:spcAft>
                <a:spcPct val="0"/>
              </a:spcAft>
              <a:buChar char="–"/>
              <a:defRPr sz="1500" kern="1200">
                <a:solidFill>
                  <a:schemeClr val="tx1"/>
                </a:solidFill>
                <a:latin typeface="+mn-lt"/>
                <a:ea typeface="+mn-ea"/>
                <a:cs typeface="+mn-cs"/>
              </a:defRPr>
            </a:lvl2pPr>
            <a:lvl3pPr marL="857250" indent="-142875" algn="l" rtl="0" eaLnBrk="0" fontAlgn="base" hangingPunct="0">
              <a:spcBef>
                <a:spcPct val="0"/>
              </a:spcBef>
              <a:spcAft>
                <a:spcPct val="0"/>
              </a:spcAft>
              <a:buChar char="–"/>
              <a:defRPr sz="1500" kern="1200">
                <a:solidFill>
                  <a:schemeClr val="tx1"/>
                </a:solidFill>
                <a:latin typeface="+mn-lt"/>
                <a:ea typeface="+mn-ea"/>
                <a:cs typeface="+mn-cs"/>
              </a:defRPr>
            </a:lvl3pPr>
            <a:lvl4pPr marL="1200150" indent="-171450" algn="l" rtl="0" eaLnBrk="0" fontAlgn="base" hangingPunct="0">
              <a:spcBef>
                <a:spcPct val="20000"/>
              </a:spcBef>
              <a:spcAft>
                <a:spcPct val="0"/>
              </a:spcAft>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lvl="0" indent="0" algn="ctr">
              <a:spcBef>
                <a:spcPts val="0"/>
              </a:spcBef>
              <a:spcAft>
                <a:spcPts val="0"/>
              </a:spcAft>
              <a:buClr>
                <a:srgbClr val="FFFFFF"/>
              </a:buClr>
              <a:buNone/>
              <a:defRPr/>
            </a:pPr>
            <a:r>
              <a:rPr kumimoji="0" lang="en-US" altLang="en-US" sz="1600" b="1" i="0" u="none" strike="noStrike" kern="1200" cap="all" spc="0" normalizeH="0" baseline="0" noProof="0" dirty="0">
                <a:ln>
                  <a:noFill/>
                </a:ln>
                <a:solidFill>
                  <a:srgbClr val="007CC2"/>
                </a:solidFill>
                <a:effectLst/>
                <a:uLnTx/>
                <a:uFillTx/>
                <a:latin typeface="Arial" panose="020B0604020202020204"/>
                <a:ea typeface="+mn-ea"/>
                <a:cs typeface="+mn-cs"/>
              </a:rPr>
              <a:t>Secondary </a:t>
            </a:r>
            <a:r>
              <a:rPr lang="en-US" altLang="en-US" sz="1600" cap="all" dirty="0">
                <a:solidFill>
                  <a:srgbClr val="007CC2"/>
                </a:solidFill>
              </a:rPr>
              <a:t>objective</a:t>
            </a:r>
            <a:endParaRPr kumimoji="0" lang="en-US" altLang="en-US" sz="1600" b="0" i="0" u="none" strike="noStrike" kern="1200" cap="none" spc="0" normalizeH="0" baseline="0" noProof="0" dirty="0">
              <a:ln>
                <a:noFill/>
              </a:ln>
              <a:solidFill>
                <a:srgbClr val="007CC2"/>
              </a:solidFill>
              <a:effectLst/>
              <a:uLnTx/>
              <a:uFillTx/>
              <a:latin typeface="Arial" panose="020B0604020202020204"/>
              <a:ea typeface="+mn-ea"/>
              <a:cs typeface="+mn-cs"/>
            </a:endParaRPr>
          </a:p>
        </p:txBody>
      </p:sp>
      <p:sp>
        <p:nvSpPr>
          <p:cNvPr id="11" name="Rectangle 5">
            <a:extLst>
              <a:ext uri="{FF2B5EF4-FFF2-40B4-BE49-F238E27FC236}">
                <a16:creationId xmlns:a16="http://schemas.microsoft.com/office/drawing/2014/main" id="{CC241F12-EEA5-46A7-AC92-50A9FEEA47C9}"/>
              </a:ext>
            </a:extLst>
          </p:cNvPr>
          <p:cNvSpPr txBox="1">
            <a:spLocks noChangeArrowheads="1"/>
          </p:cNvSpPr>
          <p:nvPr/>
        </p:nvSpPr>
        <p:spPr>
          <a:xfrm>
            <a:off x="8043828" y="1678391"/>
            <a:ext cx="3732714" cy="326103"/>
          </a:xfrm>
          <a:prstGeom prst="rect">
            <a:avLst/>
          </a:prstGeom>
          <a:noFill/>
        </p:spPr>
        <p:txBody>
          <a:bodyPr lIns="0" tIns="0" rIns="0" bIns="0" anchor="b" anchorCtr="0">
            <a:noAutofit/>
          </a:bodyPr>
          <a:lstStyle>
            <a:lvl1pPr marL="214313" indent="-214313" algn="l" rtl="0" eaLnBrk="0" fontAlgn="base" hangingPunct="0">
              <a:spcBef>
                <a:spcPct val="0"/>
              </a:spcBef>
              <a:spcAft>
                <a:spcPct val="0"/>
              </a:spcAft>
              <a:buClr>
                <a:schemeClr val="tx2"/>
              </a:buClr>
              <a:buSzPct val="119000"/>
              <a:buChar char="•"/>
              <a:defRPr b="1" kern="1200">
                <a:solidFill>
                  <a:schemeClr val="tx1"/>
                </a:solidFill>
                <a:latin typeface="+mn-lt"/>
                <a:ea typeface="+mn-ea"/>
                <a:cs typeface="+mn-cs"/>
              </a:defRPr>
            </a:lvl1pPr>
            <a:lvl2pPr marL="571500" indent="-214313" algn="l" rtl="0" eaLnBrk="0" fontAlgn="base" hangingPunct="0">
              <a:spcBef>
                <a:spcPct val="0"/>
              </a:spcBef>
              <a:spcAft>
                <a:spcPct val="0"/>
              </a:spcAft>
              <a:buChar char="–"/>
              <a:defRPr sz="1500" kern="1200">
                <a:solidFill>
                  <a:schemeClr val="tx1"/>
                </a:solidFill>
                <a:latin typeface="+mn-lt"/>
                <a:ea typeface="+mn-ea"/>
                <a:cs typeface="+mn-cs"/>
              </a:defRPr>
            </a:lvl2pPr>
            <a:lvl3pPr marL="857250" indent="-142875" algn="l" rtl="0" eaLnBrk="0" fontAlgn="base" hangingPunct="0">
              <a:spcBef>
                <a:spcPct val="0"/>
              </a:spcBef>
              <a:spcAft>
                <a:spcPct val="0"/>
              </a:spcAft>
              <a:buChar char="–"/>
              <a:defRPr sz="1500" kern="1200">
                <a:solidFill>
                  <a:schemeClr val="tx1"/>
                </a:solidFill>
                <a:latin typeface="+mn-lt"/>
                <a:ea typeface="+mn-ea"/>
                <a:cs typeface="+mn-cs"/>
              </a:defRPr>
            </a:lvl3pPr>
            <a:lvl4pPr marL="1200150" indent="-171450" algn="l" rtl="0" eaLnBrk="0" fontAlgn="base" hangingPunct="0">
              <a:spcBef>
                <a:spcPct val="20000"/>
              </a:spcBef>
              <a:spcAft>
                <a:spcPct val="0"/>
              </a:spcAft>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lvl="0" indent="0" algn="ctr">
              <a:spcBef>
                <a:spcPts val="0"/>
              </a:spcBef>
              <a:spcAft>
                <a:spcPts val="0"/>
              </a:spcAft>
              <a:buClr>
                <a:srgbClr val="FFFFFF"/>
              </a:buClr>
              <a:buNone/>
              <a:defRPr/>
            </a:pPr>
            <a:r>
              <a:rPr kumimoji="0" lang="en-US" altLang="en-US" sz="1600" b="1" i="0" u="none" strike="noStrike" kern="1200" cap="all" spc="0" normalizeH="0" baseline="0" noProof="0" dirty="0">
                <a:ln>
                  <a:noFill/>
                </a:ln>
                <a:solidFill>
                  <a:srgbClr val="007CC2"/>
                </a:solidFill>
                <a:effectLst/>
                <a:uLnTx/>
                <a:uFillTx/>
                <a:latin typeface="Arial" panose="020B0604020202020204"/>
                <a:ea typeface="+mn-ea"/>
                <a:cs typeface="+mn-cs"/>
              </a:rPr>
              <a:t>Exploratory </a:t>
            </a:r>
            <a:r>
              <a:rPr lang="en-US" altLang="en-US" sz="1600" cap="all" dirty="0">
                <a:solidFill>
                  <a:srgbClr val="007CC2"/>
                </a:solidFill>
              </a:rPr>
              <a:t>objectives</a:t>
            </a:r>
            <a:endParaRPr kumimoji="0" lang="en-US" altLang="en-US" sz="1600" b="1" i="0" u="none" strike="noStrike" kern="1200" cap="all" spc="0" normalizeH="0" baseline="0" noProof="0" dirty="0">
              <a:ln>
                <a:noFill/>
              </a:ln>
              <a:solidFill>
                <a:srgbClr val="007CC2"/>
              </a:solidFill>
              <a:effectLst/>
              <a:uLnTx/>
              <a:uFillTx/>
              <a:latin typeface="Arial" panose="020B0604020202020204"/>
              <a:ea typeface="+mn-ea"/>
              <a:cs typeface="+mn-cs"/>
            </a:endParaRPr>
          </a:p>
        </p:txBody>
      </p:sp>
      <p:sp>
        <p:nvSpPr>
          <p:cNvPr id="12" name="Rectangle 11">
            <a:extLst>
              <a:ext uri="{FF2B5EF4-FFF2-40B4-BE49-F238E27FC236}">
                <a16:creationId xmlns:a16="http://schemas.microsoft.com/office/drawing/2014/main" id="{B1A81C8E-69D8-48C3-8011-D1970A60A28C}"/>
              </a:ext>
            </a:extLst>
          </p:cNvPr>
          <p:cNvSpPr/>
          <p:nvPr/>
        </p:nvSpPr>
        <p:spPr>
          <a:xfrm>
            <a:off x="4216615" y="2033164"/>
            <a:ext cx="3732714" cy="3113744"/>
          </a:xfrm>
          <a:prstGeom prst="rect">
            <a:avLst/>
          </a:prstGeom>
          <a:gradFill>
            <a:gsLst>
              <a:gs pos="0">
                <a:schemeClr val="accent1">
                  <a:alpha val="10000"/>
                </a:schemeClr>
              </a:gs>
              <a:gs pos="79000">
                <a:schemeClr val="accent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0" bIns="0" rtlCol="0" anchor="t" anchorCtr="0">
            <a:noAutofit/>
          </a:bodyPr>
          <a:lstStyle/>
          <a:p>
            <a:pPr marL="171450" marR="0" lvl="1" indent="-171450" algn="l" defTabSz="914377" rtl="0" eaLnBrk="1" fontAlgn="auto" latinLnBrk="0" hangingPunct="1">
              <a:lnSpc>
                <a:spcPct val="95000"/>
              </a:lnSpc>
              <a:spcBef>
                <a:spcPts val="400"/>
              </a:spcBef>
              <a:spcAft>
                <a:spcPts val="0"/>
              </a:spcAft>
              <a:buClr>
                <a:srgbClr val="007CC2"/>
              </a:buClr>
              <a:buSzTx/>
              <a:buFont typeface="Wingdings" panose="05000000000000000000" pitchFamily="2" charset="2"/>
              <a:buChar char="§"/>
              <a:tabLst/>
              <a:defRPr/>
            </a:pPr>
            <a:r>
              <a:rPr kumimoji="0" lang="en-US" altLang="en-US" sz="1600" b="0" i="0" u="none" strike="noStrike" kern="1200" cap="none" spc="0" normalizeH="0" baseline="0" noProof="0" dirty="0">
                <a:ln>
                  <a:noFill/>
                </a:ln>
                <a:solidFill>
                  <a:srgbClr val="000000"/>
                </a:solidFill>
                <a:effectLst/>
                <a:uLnTx/>
                <a:uFillTx/>
                <a:latin typeface="Arial" panose="020B0604020202020204"/>
                <a:ea typeface="+mn-ea"/>
                <a:cs typeface="+mn-cs"/>
              </a:rPr>
              <a:t>To assess safety and tolerability of early evolocumab administration in acute phase of ACS</a:t>
            </a:r>
          </a:p>
        </p:txBody>
      </p:sp>
      <p:sp>
        <p:nvSpPr>
          <p:cNvPr id="13" name="Rectangle 12">
            <a:extLst>
              <a:ext uri="{FF2B5EF4-FFF2-40B4-BE49-F238E27FC236}">
                <a16:creationId xmlns:a16="http://schemas.microsoft.com/office/drawing/2014/main" id="{8F5A4A6C-224F-4523-B632-7D1557359990}"/>
              </a:ext>
            </a:extLst>
          </p:cNvPr>
          <p:cNvSpPr/>
          <p:nvPr/>
        </p:nvSpPr>
        <p:spPr>
          <a:xfrm>
            <a:off x="8078040" y="2033164"/>
            <a:ext cx="3732714" cy="3113744"/>
          </a:xfrm>
          <a:prstGeom prst="rect">
            <a:avLst/>
          </a:prstGeom>
          <a:gradFill>
            <a:gsLst>
              <a:gs pos="0">
                <a:schemeClr val="accent1">
                  <a:alpha val="10000"/>
                </a:schemeClr>
              </a:gs>
              <a:gs pos="79000">
                <a:schemeClr val="accent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tIns="91440" rIns="0" bIns="0" rtlCol="0" anchor="t" anchorCtr="0">
            <a:noAutofit/>
          </a:bodyPr>
          <a:lstStyle/>
          <a:p>
            <a:pPr marL="171450" marR="0" lvl="1" indent="-171450" algn="l" defTabSz="914377" rtl="0" eaLnBrk="1" fontAlgn="auto" latinLnBrk="0" hangingPunct="1">
              <a:lnSpc>
                <a:spcPct val="95000"/>
              </a:lnSpc>
              <a:spcBef>
                <a:spcPts val="400"/>
              </a:spcBef>
              <a:spcAft>
                <a:spcPts val="0"/>
              </a:spcAft>
              <a:buClr>
                <a:srgbClr val="007CC2"/>
              </a:buClr>
              <a:buSzTx/>
              <a:buFont typeface="Wingdings" panose="05000000000000000000" pitchFamily="2" charset="2"/>
              <a:buChar char="§"/>
              <a:tabLst/>
              <a:defRPr/>
            </a:pPr>
            <a:r>
              <a:rPr kumimoji="0" lang="en-US" altLang="en-US" sz="1600" b="0" i="0" u="none" strike="noStrike" kern="1200" cap="none" spc="0" normalizeH="0" baseline="0" noProof="0" dirty="0">
                <a:ln>
                  <a:noFill/>
                </a:ln>
                <a:solidFill>
                  <a:srgbClr val="000000"/>
                </a:solidFill>
                <a:effectLst/>
                <a:uLnTx/>
                <a:uFillTx/>
                <a:latin typeface="Arial" panose="020B0604020202020204"/>
                <a:ea typeface="+mn-ea"/>
                <a:cs typeface="+mn-cs"/>
              </a:rPr>
              <a:t>To asses effect of </a:t>
            </a:r>
            <a:r>
              <a:rPr kumimoji="0" lang="en-US" altLang="en-US" sz="1600" b="0" i="0" u="none" strike="noStrike" kern="1200" cap="none" spc="0" normalizeH="0" baseline="0" noProof="0" dirty="0" err="1">
                <a:ln>
                  <a:noFill/>
                </a:ln>
                <a:solidFill>
                  <a:srgbClr val="000000"/>
                </a:solidFill>
                <a:effectLst/>
                <a:uLnTx/>
                <a:uFillTx/>
                <a:latin typeface="Arial" panose="020B0604020202020204"/>
                <a:ea typeface="+mn-ea"/>
                <a:cs typeface="+mn-cs"/>
              </a:rPr>
              <a:t>evolocumab</a:t>
            </a:r>
            <a:r>
              <a:rPr kumimoji="0" lang="en-US" altLang="en-US" sz="1600" b="0" i="0" u="none" strike="noStrike" kern="1200" cap="none" spc="0" normalizeH="0" baseline="0" noProof="0" dirty="0">
                <a:ln>
                  <a:noFill/>
                </a:ln>
                <a:solidFill>
                  <a:srgbClr val="000000"/>
                </a:solidFill>
                <a:effectLst/>
                <a:uLnTx/>
                <a:uFillTx/>
                <a:latin typeface="Arial" panose="020B0604020202020204"/>
                <a:ea typeface="+mn-ea"/>
                <a:cs typeface="+mn-cs"/>
              </a:rPr>
              <a:t> </a:t>
            </a:r>
            <a:r>
              <a:rPr kumimoji="0" lang="en-US" altLang="en-US" sz="1600" b="0" i="0" u="none" strike="noStrike" kern="1200" cap="none" spc="0" normalizeH="0" baseline="0" noProof="0" dirty="0" err="1">
                <a:ln>
                  <a:noFill/>
                </a:ln>
                <a:solidFill>
                  <a:srgbClr val="000000"/>
                </a:solidFill>
                <a:effectLst/>
                <a:uLnTx/>
                <a:uFillTx/>
                <a:latin typeface="Arial" panose="020B0604020202020204"/>
                <a:ea typeface="+mn-ea"/>
                <a:cs typeface="+mn-cs"/>
              </a:rPr>
              <a:t>vs</a:t>
            </a:r>
            <a:r>
              <a:rPr kumimoji="0" lang="en-US" altLang="en-US" sz="1600" b="0" i="0" u="none" strike="noStrike" kern="1200" cap="none" spc="0" normalizeH="0" baseline="0" noProof="0" dirty="0">
                <a:ln>
                  <a:noFill/>
                </a:ln>
                <a:solidFill>
                  <a:srgbClr val="000000"/>
                </a:solidFill>
                <a:effectLst/>
                <a:uLnTx/>
                <a:uFillTx/>
                <a:latin typeface="Arial" panose="020B0604020202020204"/>
                <a:ea typeface="+mn-ea"/>
                <a:cs typeface="+mn-cs"/>
              </a:rPr>
              <a:t> placebo on</a:t>
            </a:r>
          </a:p>
          <a:p>
            <a:pPr marL="396875" marR="0" lvl="2" indent="-165100" algn="l" defTabSz="914377" rtl="0" eaLnBrk="1" fontAlgn="auto" latinLnBrk="0" hangingPunct="1">
              <a:lnSpc>
                <a:spcPct val="95000"/>
              </a:lnSpc>
              <a:spcBef>
                <a:spcPts val="400"/>
              </a:spcBef>
              <a:spcAft>
                <a:spcPts val="0"/>
              </a:spcAft>
              <a:buClr>
                <a:srgbClr val="007CC2"/>
              </a:buClr>
              <a:buSzTx/>
              <a:buFont typeface="Arial" panose="020B0604020202020204" pitchFamily="34" charset="0"/>
              <a:buChar char="–"/>
              <a:tabLst/>
              <a:defRPr/>
            </a:pPr>
            <a:r>
              <a:rPr kumimoji="0" lang="en-US" altLang="en-US" sz="1400" b="0" i="0" u="none" strike="noStrike" kern="1200" cap="none" spc="0" normalizeH="0" baseline="0" noProof="0" dirty="0" err="1">
                <a:ln>
                  <a:noFill/>
                </a:ln>
                <a:solidFill>
                  <a:srgbClr val="000000"/>
                </a:solidFill>
                <a:effectLst/>
                <a:uLnTx/>
                <a:uFillTx/>
                <a:latin typeface="Arial" panose="020B0604020202020204"/>
                <a:ea typeface="+mn-ea"/>
                <a:cs typeface="+mn-cs"/>
              </a:rPr>
              <a:t>hsCRP</a:t>
            </a:r>
            <a:r>
              <a:rPr kumimoji="0" lang="en-US" altLang="en-US" sz="1400" b="0" i="0" u="none" strike="noStrike" kern="1200" cap="none" spc="0" normalizeH="0" baseline="0" noProof="0" dirty="0">
                <a:ln>
                  <a:noFill/>
                </a:ln>
                <a:solidFill>
                  <a:srgbClr val="000000"/>
                </a:solidFill>
                <a:effectLst/>
                <a:uLnTx/>
                <a:uFillTx/>
                <a:latin typeface="Arial" panose="020B0604020202020204"/>
                <a:ea typeface="+mn-ea"/>
                <a:cs typeface="+mn-cs"/>
              </a:rPr>
              <a:t>/other inflammation biomarkers</a:t>
            </a:r>
          </a:p>
          <a:p>
            <a:pPr marL="396875" marR="0" lvl="2" indent="-165100" algn="l" defTabSz="914377" rtl="0" eaLnBrk="1" fontAlgn="auto" latinLnBrk="0" hangingPunct="1">
              <a:lnSpc>
                <a:spcPct val="95000"/>
              </a:lnSpc>
              <a:spcBef>
                <a:spcPts val="400"/>
              </a:spcBef>
              <a:spcAft>
                <a:spcPts val="0"/>
              </a:spcAft>
              <a:buClr>
                <a:srgbClr val="007CC2"/>
              </a:buClr>
              <a:buSzTx/>
              <a:buFont typeface="Arial" panose="020B0604020202020204" pitchFamily="34" charset="0"/>
              <a:buChar char="–"/>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a:ea typeface="+mn-ea"/>
                <a:cs typeface="+mn-cs"/>
              </a:rPr>
              <a:t>Platelet function </a:t>
            </a:r>
          </a:p>
          <a:p>
            <a:pPr marL="396875" marR="0" lvl="2" indent="-165100" algn="l" defTabSz="914377" rtl="0" eaLnBrk="1" fontAlgn="auto" latinLnBrk="0" hangingPunct="1">
              <a:lnSpc>
                <a:spcPct val="95000"/>
              </a:lnSpc>
              <a:spcBef>
                <a:spcPts val="400"/>
              </a:spcBef>
              <a:spcAft>
                <a:spcPts val="0"/>
              </a:spcAft>
              <a:buClr>
                <a:srgbClr val="007CC2"/>
              </a:buClr>
              <a:buSzTx/>
              <a:buFont typeface="Arial" panose="020B0604020202020204" pitchFamily="34" charset="0"/>
              <a:buChar char="–"/>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a:ea typeface="+mn-ea"/>
                <a:cs typeface="+mn-cs"/>
              </a:rPr>
              <a:t>Occurrence of contrast-induced acute kidney injury (CI-AKI)</a:t>
            </a:r>
          </a:p>
          <a:p>
            <a:pPr marL="396875" marR="0" lvl="2" indent="-165100" algn="l" defTabSz="914377" rtl="0" eaLnBrk="1" fontAlgn="auto" latinLnBrk="0" hangingPunct="1">
              <a:lnSpc>
                <a:spcPct val="95000"/>
              </a:lnSpc>
              <a:spcBef>
                <a:spcPts val="400"/>
              </a:spcBef>
              <a:spcAft>
                <a:spcPts val="0"/>
              </a:spcAft>
              <a:buClr>
                <a:srgbClr val="007CC2"/>
              </a:buClr>
              <a:buSzTx/>
              <a:buFont typeface="Arial" panose="020B0604020202020204" pitchFamily="34" charset="0"/>
              <a:buChar char="–"/>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a:ea typeface="+mn-ea"/>
                <a:cs typeface="+mn-cs"/>
              </a:rPr>
              <a:t>Incidence of centrally adjudicated CV events </a:t>
            </a:r>
          </a:p>
          <a:p>
            <a:pPr marL="396875" marR="0" lvl="2" indent="-165100" algn="l" defTabSz="914377" rtl="0" eaLnBrk="1" fontAlgn="auto" latinLnBrk="0" hangingPunct="1">
              <a:lnSpc>
                <a:spcPct val="95000"/>
              </a:lnSpc>
              <a:spcBef>
                <a:spcPts val="400"/>
              </a:spcBef>
              <a:spcAft>
                <a:spcPts val="0"/>
              </a:spcAft>
              <a:buClr>
                <a:srgbClr val="007CC2"/>
              </a:buClr>
              <a:buSzTx/>
              <a:buFont typeface="Arial" panose="020B0604020202020204" pitchFamily="34" charset="0"/>
              <a:buChar char="–"/>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a:ea typeface="+mn-ea"/>
                <a:cs typeface="+mn-cs"/>
              </a:rPr>
              <a:t>Lipid Core Burden Index (LCBI) (n=~10) via NIRS</a:t>
            </a:r>
          </a:p>
        </p:txBody>
      </p:sp>
      <p:cxnSp>
        <p:nvCxnSpPr>
          <p:cNvPr id="14" name="Straight Connector 13">
            <a:extLst>
              <a:ext uri="{FF2B5EF4-FFF2-40B4-BE49-F238E27FC236}">
                <a16:creationId xmlns:a16="http://schemas.microsoft.com/office/drawing/2014/main" id="{D9742194-2634-4887-8BBD-FFABC2644501}"/>
              </a:ext>
            </a:extLst>
          </p:cNvPr>
          <p:cNvCxnSpPr/>
          <p:nvPr/>
        </p:nvCxnSpPr>
        <p:spPr>
          <a:xfrm>
            <a:off x="4214235" y="2033164"/>
            <a:ext cx="372318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29BFACE-59AE-45E1-BA12-C71F2B3F926C}"/>
              </a:ext>
            </a:extLst>
          </p:cNvPr>
          <p:cNvCxnSpPr/>
          <p:nvPr/>
        </p:nvCxnSpPr>
        <p:spPr>
          <a:xfrm>
            <a:off x="8074119" y="2033164"/>
            <a:ext cx="3723188"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FCED538B-7F3A-485C-8873-825ABFA4E5FE}"/>
              </a:ext>
            </a:extLst>
          </p:cNvPr>
          <p:cNvSpPr/>
          <p:nvPr/>
        </p:nvSpPr>
        <p:spPr>
          <a:xfrm>
            <a:off x="203947" y="6333331"/>
            <a:ext cx="8953500" cy="410369"/>
          </a:xfrm>
          <a:prstGeom prst="rect">
            <a:avLst/>
          </a:prstGeom>
        </p:spPr>
        <p:txBody>
          <a:bodyPr wrap="square" anchor="b">
            <a:spAutoFit/>
          </a:bodyPr>
          <a:lstStyle/>
          <a:p>
            <a:pPr lvl="0" defTabSz="914377" fontAlgn="base">
              <a:lnSpc>
                <a:spcPct val="95000"/>
              </a:lnSpc>
              <a:spcBef>
                <a:spcPts val="200"/>
              </a:spcBef>
              <a:spcAft>
                <a:spcPct val="0"/>
              </a:spcAft>
              <a:buClr>
                <a:srgbClr val="007CC2"/>
              </a:buClr>
              <a:defRPr/>
            </a:pPr>
            <a:r>
              <a:rPr lang="en-US" sz="1000" dirty="0">
                <a:solidFill>
                  <a:srgbClr val="000000"/>
                </a:solidFill>
              </a:rPr>
              <a:t>LDL-C – low-density lipoprotein cholesterol; ACS = acute coronary syndrome; </a:t>
            </a:r>
            <a:r>
              <a:rPr lang="en-US" sz="1000" dirty="0" err="1">
                <a:solidFill>
                  <a:srgbClr val="000000"/>
                </a:solidFill>
              </a:rPr>
              <a:t>hsCRP</a:t>
            </a:r>
            <a:r>
              <a:rPr lang="en-US" sz="1000" dirty="0">
                <a:solidFill>
                  <a:srgbClr val="000000"/>
                </a:solidFill>
              </a:rPr>
              <a:t> = high-sensitivity C-reactive protein</a:t>
            </a:r>
          </a:p>
          <a:p>
            <a:pPr lvl="0" defTabSz="914377" fontAlgn="base">
              <a:lnSpc>
                <a:spcPct val="95000"/>
              </a:lnSpc>
              <a:spcBef>
                <a:spcPts val="200"/>
              </a:spcBef>
              <a:spcAft>
                <a:spcPct val="0"/>
              </a:spcAft>
              <a:buClr>
                <a:srgbClr val="007CC2"/>
              </a:buClr>
              <a:defRPr/>
            </a:pPr>
            <a:r>
              <a:rPr lang="en-US" sz="1000" dirty="0" err="1">
                <a:solidFill>
                  <a:srgbClr val="000000"/>
                </a:solidFill>
              </a:rPr>
              <a:t>Koskinas</a:t>
            </a:r>
            <a:r>
              <a:rPr lang="en-US" sz="1000" dirty="0">
                <a:solidFill>
                  <a:srgbClr val="000000"/>
                </a:solidFill>
              </a:rPr>
              <a:t> KC, et al. </a:t>
            </a:r>
            <a:r>
              <a:rPr lang="en-US" sz="1000" i="1" dirty="0">
                <a:solidFill>
                  <a:srgbClr val="000000"/>
                </a:solidFill>
              </a:rPr>
              <a:t>Clinical Cardiology</a:t>
            </a:r>
            <a:r>
              <a:rPr lang="en-US" sz="1000" dirty="0">
                <a:solidFill>
                  <a:srgbClr val="000000"/>
                </a:solidFill>
              </a:rPr>
              <a:t>. 2018;41:1513-1520. </a:t>
            </a:r>
          </a:p>
        </p:txBody>
      </p:sp>
    </p:spTree>
    <p:extLst>
      <p:ext uri="{BB962C8B-B14F-4D97-AF65-F5344CB8AC3E}">
        <p14:creationId xmlns:p14="http://schemas.microsoft.com/office/powerpoint/2010/main" val="1398687571"/>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47D056-F728-304F-BC2A-45669E378B01}"/>
              </a:ext>
            </a:extLst>
          </p:cNvPr>
          <p:cNvSpPr>
            <a:spLocks noGrp="1"/>
          </p:cNvSpPr>
          <p:nvPr>
            <p:ph type="title"/>
          </p:nvPr>
        </p:nvSpPr>
        <p:spPr/>
        <p:txBody>
          <a:bodyPr/>
          <a:lstStyle/>
          <a:p>
            <a:r>
              <a:rPr lang="en-US" dirty="0"/>
              <a:t>Lipid Efficacy Outcomes</a:t>
            </a:r>
            <a:br>
              <a:rPr lang="en-US" dirty="0"/>
            </a:br>
            <a:r>
              <a:rPr lang="en-US" sz="2400" b="0" i="1" dirty="0"/>
              <a:t>Intention-to-Treat Analysis</a:t>
            </a:r>
            <a:endParaRPr lang="en-US" b="0" i="1" dirty="0"/>
          </a:p>
        </p:txBody>
      </p:sp>
      <p:sp>
        <p:nvSpPr>
          <p:cNvPr id="3" name="TextBox 2">
            <a:extLst>
              <a:ext uri="{FF2B5EF4-FFF2-40B4-BE49-F238E27FC236}">
                <a16:creationId xmlns:a16="http://schemas.microsoft.com/office/drawing/2014/main" id="{66F45429-0E99-ED4E-B186-048E4ED03FC3}"/>
              </a:ext>
            </a:extLst>
          </p:cNvPr>
          <p:cNvSpPr txBox="1"/>
          <p:nvPr/>
        </p:nvSpPr>
        <p:spPr>
          <a:xfrm>
            <a:off x="190500" y="6020425"/>
            <a:ext cx="7197240" cy="723275"/>
          </a:xfrm>
          <a:prstGeom prst="rect">
            <a:avLst/>
          </a:prstGeom>
          <a:noFill/>
        </p:spPr>
        <p:txBody>
          <a:bodyPr wrap="square" rtlCol="0" anchor="b">
            <a:spAutoFit/>
          </a:bodyPr>
          <a:lstStyle/>
          <a:p>
            <a:pPr>
              <a:lnSpc>
                <a:spcPct val="90000"/>
              </a:lnSpc>
              <a:spcBef>
                <a:spcPts val="300"/>
              </a:spcBef>
            </a:pPr>
            <a:r>
              <a:rPr lang="en-US" sz="1000" dirty="0"/>
              <a:t>Data expressed as means or least-squares means ± standard deviations or n (%). P-value of the randomized arm, using mixed models correcting for a random effect of study site and a fixed effect of stable statin treatment before randomization.</a:t>
            </a:r>
          </a:p>
          <a:p>
            <a:pPr>
              <a:lnSpc>
                <a:spcPct val="90000"/>
              </a:lnSpc>
              <a:spcBef>
                <a:spcPts val="300"/>
              </a:spcBef>
            </a:pPr>
            <a:r>
              <a:rPr lang="en-US" sz="1000" baseline="30000" dirty="0" err="1"/>
              <a:t>a</a:t>
            </a:r>
            <a:r>
              <a:rPr lang="en-US" sz="1000" dirty="0" err="1"/>
              <a:t>Evolocumab</a:t>
            </a:r>
            <a:r>
              <a:rPr lang="en-US" sz="1000" dirty="0"/>
              <a:t> minus placebo.</a:t>
            </a:r>
          </a:p>
          <a:p>
            <a:pPr>
              <a:lnSpc>
                <a:spcPct val="90000"/>
              </a:lnSpc>
              <a:spcBef>
                <a:spcPts val="300"/>
              </a:spcBef>
            </a:pPr>
            <a:r>
              <a:rPr lang="en-US" sz="1000" dirty="0">
                <a:solidFill>
                  <a:srgbClr val="000000"/>
                </a:solidFill>
              </a:rPr>
              <a:t>Koskinas KC, et al.  </a:t>
            </a:r>
            <a:r>
              <a:rPr lang="en-US" sz="1000" i="1" dirty="0">
                <a:solidFill>
                  <a:srgbClr val="000000"/>
                </a:solidFill>
              </a:rPr>
              <a:t>JACC</a:t>
            </a:r>
            <a:r>
              <a:rPr lang="en-US" sz="1000" dirty="0">
                <a:solidFill>
                  <a:srgbClr val="000000"/>
                </a:solidFill>
              </a:rPr>
              <a:t>. [published online ahead of print August 31, 2019].  </a:t>
            </a:r>
            <a:r>
              <a:rPr lang="en-US" sz="1000" dirty="0">
                <a:solidFill>
                  <a:srgbClr val="000000"/>
                </a:solidFill>
                <a:hlinkClick r:id="rId3"/>
              </a:rPr>
              <a:t>https://doi.org/10.1016/j.jacc.2019.08.010</a:t>
            </a:r>
            <a:endParaRPr lang="en-US" sz="1000" dirty="0">
              <a:solidFill>
                <a:srgbClr val="000000"/>
              </a:solidFill>
            </a:endParaRPr>
          </a:p>
        </p:txBody>
      </p:sp>
      <p:graphicFrame>
        <p:nvGraphicFramePr>
          <p:cNvPr id="5" name="Table 4">
            <a:extLst>
              <a:ext uri="{FF2B5EF4-FFF2-40B4-BE49-F238E27FC236}">
                <a16:creationId xmlns:a16="http://schemas.microsoft.com/office/drawing/2014/main" id="{6027CDBA-A362-EA41-BEF7-EC5492573780}"/>
              </a:ext>
            </a:extLst>
          </p:cNvPr>
          <p:cNvGraphicFramePr>
            <a:graphicFrameLocks noGrp="1"/>
          </p:cNvGraphicFramePr>
          <p:nvPr>
            <p:extLst>
              <p:ext uri="{D42A27DB-BD31-4B8C-83A1-F6EECF244321}">
                <p14:modId xmlns:p14="http://schemas.microsoft.com/office/powerpoint/2010/main" val="260773338"/>
              </p:ext>
            </p:extLst>
          </p:nvPr>
        </p:nvGraphicFramePr>
        <p:xfrm>
          <a:off x="800100" y="1430338"/>
          <a:ext cx="10579098" cy="2363724"/>
        </p:xfrm>
        <a:graphic>
          <a:graphicData uri="http://schemas.openxmlformats.org/drawingml/2006/table">
            <a:tbl>
              <a:tblPr firstRow="1" bandRow="1">
                <a:tableStyleId>{5C22544A-7EE6-4342-B048-85BDC9FD1C3A}</a:tableStyleId>
              </a:tblPr>
              <a:tblGrid>
                <a:gridCol w="4089534">
                  <a:extLst>
                    <a:ext uri="{9D8B030D-6E8A-4147-A177-3AD203B41FA5}">
                      <a16:colId xmlns:a16="http://schemas.microsoft.com/office/drawing/2014/main" val="4049786929"/>
                    </a:ext>
                  </a:extLst>
                </a:gridCol>
                <a:gridCol w="1747210">
                  <a:extLst>
                    <a:ext uri="{9D8B030D-6E8A-4147-A177-3AD203B41FA5}">
                      <a16:colId xmlns:a16="http://schemas.microsoft.com/office/drawing/2014/main" val="259993579"/>
                    </a:ext>
                  </a:extLst>
                </a:gridCol>
                <a:gridCol w="1641584">
                  <a:extLst>
                    <a:ext uri="{9D8B030D-6E8A-4147-A177-3AD203B41FA5}">
                      <a16:colId xmlns:a16="http://schemas.microsoft.com/office/drawing/2014/main" val="166434300"/>
                    </a:ext>
                  </a:extLst>
                </a:gridCol>
                <a:gridCol w="2188779">
                  <a:extLst>
                    <a:ext uri="{9D8B030D-6E8A-4147-A177-3AD203B41FA5}">
                      <a16:colId xmlns:a16="http://schemas.microsoft.com/office/drawing/2014/main" val="3422582503"/>
                    </a:ext>
                  </a:extLst>
                </a:gridCol>
                <a:gridCol w="911991">
                  <a:extLst>
                    <a:ext uri="{9D8B030D-6E8A-4147-A177-3AD203B41FA5}">
                      <a16:colId xmlns:a16="http://schemas.microsoft.com/office/drawing/2014/main" val="823917063"/>
                    </a:ext>
                  </a:extLst>
                </a:gridCol>
              </a:tblGrid>
              <a:tr h="203200">
                <a:tc>
                  <a:txBody>
                    <a:bodyPr/>
                    <a:lstStyle/>
                    <a:p>
                      <a:pPr algn="l" fontAlgn="b">
                        <a:lnSpc>
                          <a:spcPct val="85000"/>
                        </a:lnSpc>
                      </a:pPr>
                      <a:endParaRPr lang="en-US" sz="1400" b="0" i="0" u="none" strike="noStrike" dirty="0">
                        <a:solidFill>
                          <a:srgbClr val="000000"/>
                        </a:solidFill>
                        <a:effectLst/>
                        <a:latin typeface="+mn-lt"/>
                      </a:endParaRPr>
                    </a:p>
                  </a:txBody>
                  <a:tcPr anchor="ctr">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85000"/>
                        </a:lnSpc>
                      </a:pPr>
                      <a:r>
                        <a:rPr lang="en-US" sz="1400" u="none" strike="noStrike" dirty="0" err="1">
                          <a:effectLst/>
                          <a:latin typeface="+mn-lt"/>
                        </a:rPr>
                        <a:t>Evolocumab</a:t>
                      </a:r>
                      <a:endParaRPr lang="en-US" sz="1400" b="0" i="0" u="none" strike="noStrike" dirty="0">
                        <a:solidFill>
                          <a:srgbClr val="000000"/>
                        </a:solidFill>
                        <a:effectLst/>
                        <a:latin typeface="+mn-lt"/>
                      </a:endParaRPr>
                    </a:p>
                  </a:txBody>
                  <a:tcPr marL="0" marR="0"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85000"/>
                        </a:lnSpc>
                      </a:pPr>
                      <a:r>
                        <a:rPr lang="en-US" sz="1400" u="none" strike="noStrike" dirty="0">
                          <a:effectLst/>
                          <a:latin typeface="+mn-lt"/>
                        </a:rPr>
                        <a:t>Placebo</a:t>
                      </a:r>
                      <a:endParaRPr lang="en-US" sz="1400" b="0" i="0" u="none" strike="noStrike" dirty="0">
                        <a:solidFill>
                          <a:srgbClr val="000000"/>
                        </a:solidFill>
                        <a:effectLst/>
                        <a:latin typeface="+mn-lt"/>
                      </a:endParaRPr>
                    </a:p>
                  </a:txBody>
                  <a:tcPr marL="0" marR="0"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85000"/>
                        </a:lnSpc>
                      </a:pPr>
                      <a:r>
                        <a:rPr lang="en-US" sz="1400" u="none" strike="noStrike" dirty="0">
                          <a:effectLst/>
                          <a:latin typeface="+mn-lt"/>
                        </a:rPr>
                        <a:t>Mean difference </a:t>
                      </a:r>
                      <a:br>
                        <a:rPr lang="en-US" sz="1400" u="none" strike="noStrike" dirty="0">
                          <a:effectLst/>
                          <a:latin typeface="+mn-lt"/>
                        </a:rPr>
                      </a:br>
                      <a:r>
                        <a:rPr lang="en-US" sz="1400" u="none" strike="noStrike" dirty="0">
                          <a:effectLst/>
                          <a:latin typeface="+mn-lt"/>
                        </a:rPr>
                        <a:t>(95% CI)</a:t>
                      </a:r>
                      <a:r>
                        <a:rPr lang="en-US" sz="1400" u="none" strike="noStrike" baseline="30000" dirty="0">
                          <a:effectLst/>
                          <a:latin typeface="+mn-lt"/>
                        </a:rPr>
                        <a:t>a</a:t>
                      </a:r>
                      <a:endParaRPr lang="en-US" sz="1400" b="0" i="0" u="none" strike="noStrike" dirty="0">
                        <a:solidFill>
                          <a:srgbClr val="000000"/>
                        </a:solidFill>
                        <a:effectLst/>
                        <a:latin typeface="+mn-lt"/>
                      </a:endParaRPr>
                    </a:p>
                  </a:txBody>
                  <a:tcPr marL="0" marR="0"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lnSpc>
                          <a:spcPct val="85000"/>
                        </a:lnSpc>
                      </a:pPr>
                      <a:r>
                        <a:rPr lang="en-US" sz="1400" u="none" strike="noStrike" dirty="0">
                          <a:effectLst/>
                          <a:latin typeface="+mn-lt"/>
                        </a:rPr>
                        <a:t>P-value</a:t>
                      </a:r>
                      <a:endParaRPr lang="en-US" sz="1400" b="0" i="0" u="none" strike="noStrike" dirty="0">
                        <a:solidFill>
                          <a:srgbClr val="000000"/>
                        </a:solidFill>
                        <a:effectLst/>
                        <a:latin typeface="+mn-lt"/>
                      </a:endParaRPr>
                    </a:p>
                  </a:txBody>
                  <a:tcPr marL="0" marR="0" anchor="b">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2859490"/>
                  </a:ext>
                </a:extLst>
              </a:tr>
              <a:tr h="203200">
                <a:tc>
                  <a:txBody>
                    <a:bodyPr/>
                    <a:lstStyle/>
                    <a:p>
                      <a:pPr algn="l" fontAlgn="b">
                        <a:lnSpc>
                          <a:spcPct val="85000"/>
                        </a:lnSpc>
                      </a:pPr>
                      <a:r>
                        <a:rPr lang="en-US" sz="1400" b="1" u="none" strike="noStrike" dirty="0">
                          <a:effectLst/>
                          <a:latin typeface="+mn-lt"/>
                        </a:rPr>
                        <a:t>Other lipids, % change from baseline to week 8</a:t>
                      </a:r>
                      <a:endParaRPr lang="en-US" sz="1400" b="1" i="0" u="none" strike="noStrike" dirty="0">
                        <a:solidFill>
                          <a:srgbClr val="000000"/>
                        </a:solidFill>
                        <a:effectLst/>
                        <a:latin typeface="+mn-lt"/>
                      </a:endParaRPr>
                    </a:p>
                  </a:txBody>
                  <a:tcPr marR="0" anchor="ctr">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endParaRPr lang="en-US" sz="1400" b="0" i="0" u="none" strike="noStrike">
                        <a:solidFill>
                          <a:srgbClr val="000000"/>
                        </a:solidFill>
                        <a:effectLst/>
                        <a:latin typeface="+mn-lt"/>
                      </a:endParaRPr>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endParaRPr lang="en-US" sz="1400" b="0" i="0" u="none" strike="noStrike" dirty="0">
                        <a:solidFill>
                          <a:srgbClr val="000000"/>
                        </a:solidFill>
                        <a:effectLst/>
                        <a:latin typeface="+mn-lt"/>
                      </a:endParaRPr>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endParaRPr lang="en-US" sz="1400" b="0" i="0" u="none" strike="noStrike" dirty="0">
                        <a:solidFill>
                          <a:srgbClr val="000000"/>
                        </a:solidFill>
                        <a:effectLst/>
                        <a:latin typeface="+mn-lt"/>
                      </a:endParaRPr>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endParaRPr lang="en-US" sz="1400" b="0" i="0" u="none" strike="noStrike" dirty="0">
                        <a:solidFill>
                          <a:srgbClr val="000000"/>
                        </a:solidFill>
                        <a:effectLst/>
                        <a:latin typeface="+mn-lt"/>
                      </a:endParaRPr>
                    </a:p>
                  </a:txBody>
                  <a:tcPr marL="0" marR="0" anchor="ctr">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62162951"/>
                  </a:ext>
                </a:extLst>
              </a:tr>
              <a:tr h="203200">
                <a:tc>
                  <a:txBody>
                    <a:bodyPr/>
                    <a:lstStyle/>
                    <a:p>
                      <a:pPr marL="182880" algn="l" fontAlgn="b">
                        <a:lnSpc>
                          <a:spcPct val="85000"/>
                        </a:lnSpc>
                      </a:pPr>
                      <a:r>
                        <a:rPr lang="en-US" sz="1400" b="0" u="none" strike="noStrike" dirty="0">
                          <a:effectLst/>
                          <a:latin typeface="+mn-lt"/>
                        </a:rPr>
                        <a:t>Cholesterol</a:t>
                      </a:r>
                      <a:endParaRPr lang="en-US" sz="1400" b="0" i="0" u="none" strike="noStrike" dirty="0">
                        <a:solidFill>
                          <a:srgbClr val="000000"/>
                        </a:solidFill>
                        <a:effectLst/>
                        <a:latin typeface="+mn-lt"/>
                      </a:endParaRPr>
                    </a:p>
                  </a:txBody>
                  <a:tcPr marR="0" anchor="ctr">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400" u="none" strike="noStrike" dirty="0">
                          <a:effectLst/>
                          <a:latin typeface="+mn-lt"/>
                        </a:rPr>
                        <a:t>-51.8%±14.6% [140]</a:t>
                      </a:r>
                      <a:endParaRPr lang="en-US" sz="1400" b="0" i="0" u="none" strike="noStrike" dirty="0">
                        <a:solidFill>
                          <a:srgbClr val="000000"/>
                        </a:solidFill>
                        <a:effectLst/>
                        <a:latin typeface="+mn-lt"/>
                      </a:endParaRPr>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400" u="none" strike="noStrike">
                          <a:effectLst/>
                          <a:latin typeface="+mn-lt"/>
                        </a:rPr>
                        <a:t>-24.4%±19.3% [150]</a:t>
                      </a:r>
                      <a:endParaRPr lang="en-US" sz="1400" b="0" i="0" u="none" strike="noStrike">
                        <a:solidFill>
                          <a:srgbClr val="000000"/>
                        </a:solidFill>
                        <a:effectLst/>
                        <a:latin typeface="+mn-lt"/>
                      </a:endParaRPr>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400" u="none" strike="noStrike">
                          <a:effectLst/>
                          <a:latin typeface="+mn-lt"/>
                        </a:rPr>
                        <a:t>-26.5% (-29.9% to -23.1%)</a:t>
                      </a:r>
                      <a:endParaRPr lang="en-US" sz="1400" b="0" i="0" u="none" strike="noStrike">
                        <a:solidFill>
                          <a:srgbClr val="000000"/>
                        </a:solidFill>
                        <a:effectLst/>
                        <a:latin typeface="+mn-lt"/>
                      </a:endParaRPr>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400" u="none" strike="noStrike" dirty="0">
                          <a:effectLst/>
                          <a:latin typeface="+mn-lt"/>
                        </a:rPr>
                        <a:t>&lt;0.001</a:t>
                      </a:r>
                      <a:endParaRPr lang="en-US" sz="1400" b="0" i="0" u="none" strike="noStrike" dirty="0">
                        <a:solidFill>
                          <a:srgbClr val="000000"/>
                        </a:solidFill>
                        <a:effectLst/>
                        <a:latin typeface="+mn-lt"/>
                      </a:endParaRPr>
                    </a:p>
                  </a:txBody>
                  <a:tcPr marL="0" marR="0" anchor="ctr">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9108119"/>
                  </a:ext>
                </a:extLst>
              </a:tr>
              <a:tr h="203200">
                <a:tc>
                  <a:txBody>
                    <a:bodyPr/>
                    <a:lstStyle/>
                    <a:p>
                      <a:pPr marL="182880" algn="l" fontAlgn="b">
                        <a:lnSpc>
                          <a:spcPct val="85000"/>
                        </a:lnSpc>
                      </a:pPr>
                      <a:r>
                        <a:rPr lang="en-US" sz="1400" b="0" u="none" strike="noStrike" dirty="0">
                          <a:effectLst/>
                          <a:latin typeface="+mn-lt"/>
                        </a:rPr>
                        <a:t>Apolipoprotein B</a:t>
                      </a:r>
                      <a:endParaRPr lang="en-US" sz="1400" b="0" i="0" u="none" strike="noStrike" dirty="0">
                        <a:solidFill>
                          <a:srgbClr val="000000"/>
                        </a:solidFill>
                        <a:effectLst/>
                        <a:latin typeface="+mn-lt"/>
                      </a:endParaRPr>
                    </a:p>
                  </a:txBody>
                  <a:tcPr marR="0" anchor="ctr">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400" u="none" strike="noStrike" dirty="0">
                          <a:effectLst/>
                          <a:latin typeface="+mn-lt"/>
                        </a:rPr>
                        <a:t>-63.6%±14.9% [137]</a:t>
                      </a:r>
                      <a:endParaRPr lang="en-US" sz="1400" b="0" i="0" u="none" strike="noStrike" dirty="0">
                        <a:solidFill>
                          <a:srgbClr val="000000"/>
                        </a:solidFill>
                        <a:effectLst/>
                        <a:latin typeface="+mn-lt"/>
                      </a:endParaRPr>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400" u="none" strike="noStrike">
                          <a:effectLst/>
                          <a:latin typeface="+mn-lt"/>
                        </a:rPr>
                        <a:t>-28.8%±23.4% [149]</a:t>
                      </a:r>
                      <a:endParaRPr lang="en-US" sz="1400" b="0" i="0" u="none" strike="noStrike">
                        <a:solidFill>
                          <a:srgbClr val="000000"/>
                        </a:solidFill>
                        <a:effectLst/>
                        <a:latin typeface="+mn-lt"/>
                      </a:endParaRPr>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400" u="none" strike="noStrike">
                          <a:effectLst/>
                          <a:latin typeface="+mn-lt"/>
                        </a:rPr>
                        <a:t>-34.2% (-38.2% to -30.2%)</a:t>
                      </a:r>
                      <a:endParaRPr lang="en-US" sz="1400" b="0" i="0" u="none" strike="noStrike">
                        <a:solidFill>
                          <a:srgbClr val="000000"/>
                        </a:solidFill>
                        <a:effectLst/>
                        <a:latin typeface="+mn-lt"/>
                      </a:endParaRPr>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400" u="none" strike="noStrike" dirty="0">
                          <a:effectLst/>
                          <a:latin typeface="+mn-lt"/>
                        </a:rPr>
                        <a:t>&lt;0.001</a:t>
                      </a:r>
                      <a:endParaRPr lang="en-US" sz="1400" b="0" i="0" u="none" strike="noStrike" dirty="0">
                        <a:solidFill>
                          <a:srgbClr val="000000"/>
                        </a:solidFill>
                        <a:effectLst/>
                        <a:latin typeface="+mn-lt"/>
                      </a:endParaRPr>
                    </a:p>
                  </a:txBody>
                  <a:tcPr marL="0" marR="0" anchor="ctr">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32512572"/>
                  </a:ext>
                </a:extLst>
              </a:tr>
              <a:tr h="203200">
                <a:tc>
                  <a:txBody>
                    <a:bodyPr/>
                    <a:lstStyle/>
                    <a:p>
                      <a:pPr marL="182880" algn="l" fontAlgn="b">
                        <a:lnSpc>
                          <a:spcPct val="85000"/>
                        </a:lnSpc>
                      </a:pPr>
                      <a:r>
                        <a:rPr lang="en-US" sz="1400" b="0" u="none" strike="noStrike" dirty="0">
                          <a:effectLst/>
                          <a:latin typeface="+mn-lt"/>
                        </a:rPr>
                        <a:t>Non-HDL-C</a:t>
                      </a:r>
                      <a:endParaRPr lang="en-US" sz="1400" b="0" i="0" u="none" strike="noStrike" dirty="0">
                        <a:solidFill>
                          <a:srgbClr val="000000"/>
                        </a:solidFill>
                        <a:effectLst/>
                        <a:latin typeface="+mn-lt"/>
                      </a:endParaRPr>
                    </a:p>
                  </a:txBody>
                  <a:tcPr marR="0" anchor="ctr">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400" u="none" strike="noStrike" dirty="0">
                          <a:effectLst/>
                          <a:latin typeface="+mn-lt"/>
                        </a:rPr>
                        <a:t>-67.3%±15.4% [140]</a:t>
                      </a:r>
                      <a:endParaRPr lang="en-US" sz="1400" b="0" i="0" u="none" strike="noStrike" dirty="0">
                        <a:solidFill>
                          <a:srgbClr val="000000"/>
                        </a:solidFill>
                        <a:effectLst/>
                        <a:latin typeface="+mn-lt"/>
                      </a:endParaRPr>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400" u="none" strike="noStrike" dirty="0">
                          <a:effectLst/>
                          <a:latin typeface="+mn-lt"/>
                        </a:rPr>
                        <a:t>-31.7%±23.7% [150]</a:t>
                      </a:r>
                      <a:endParaRPr lang="en-US" sz="1400" b="0" i="0" u="none" strike="noStrike" dirty="0">
                        <a:solidFill>
                          <a:srgbClr val="000000"/>
                        </a:solidFill>
                        <a:effectLst/>
                        <a:latin typeface="+mn-lt"/>
                      </a:endParaRPr>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400" u="none" strike="noStrike" dirty="0">
                          <a:effectLst/>
                          <a:latin typeface="+mn-lt"/>
                        </a:rPr>
                        <a:t>-34.6% (-38.5% to -30.6%)</a:t>
                      </a:r>
                      <a:endParaRPr lang="en-US" sz="1400" b="0" i="0" u="none" strike="noStrike" dirty="0">
                        <a:solidFill>
                          <a:srgbClr val="000000"/>
                        </a:solidFill>
                        <a:effectLst/>
                        <a:latin typeface="+mn-lt"/>
                      </a:endParaRPr>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400" u="none" strike="noStrike" dirty="0">
                          <a:effectLst/>
                          <a:latin typeface="+mn-lt"/>
                        </a:rPr>
                        <a:t>&lt;0.001</a:t>
                      </a:r>
                      <a:endParaRPr lang="en-US" sz="1400" b="0" i="0" u="none" strike="noStrike" dirty="0">
                        <a:solidFill>
                          <a:srgbClr val="000000"/>
                        </a:solidFill>
                        <a:effectLst/>
                        <a:latin typeface="+mn-lt"/>
                      </a:endParaRPr>
                    </a:p>
                  </a:txBody>
                  <a:tcPr marL="0" marR="0" anchor="ctr">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6804803"/>
                  </a:ext>
                </a:extLst>
              </a:tr>
              <a:tr h="203200">
                <a:tc>
                  <a:txBody>
                    <a:bodyPr/>
                    <a:lstStyle/>
                    <a:p>
                      <a:pPr marL="182880" algn="l" fontAlgn="b">
                        <a:lnSpc>
                          <a:spcPct val="85000"/>
                        </a:lnSpc>
                      </a:pPr>
                      <a:r>
                        <a:rPr lang="en-US" sz="1400" b="0" u="none" strike="noStrike" dirty="0">
                          <a:effectLst/>
                          <a:latin typeface="+mn-lt"/>
                        </a:rPr>
                        <a:t>Triglycerides</a:t>
                      </a:r>
                      <a:endParaRPr lang="en-US" sz="1400" b="0" i="0" u="none" strike="noStrike" dirty="0">
                        <a:solidFill>
                          <a:srgbClr val="000000"/>
                        </a:solidFill>
                        <a:effectLst/>
                        <a:latin typeface="+mn-lt"/>
                      </a:endParaRPr>
                    </a:p>
                  </a:txBody>
                  <a:tcPr marR="0" anchor="ctr">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400" u="none" strike="noStrike" dirty="0">
                          <a:effectLst/>
                          <a:latin typeface="+mn-lt"/>
                        </a:rPr>
                        <a:t>-16.4%±40.4% [140]</a:t>
                      </a:r>
                      <a:endParaRPr lang="en-US" sz="1400" b="0" i="0" u="none" strike="noStrike" dirty="0">
                        <a:solidFill>
                          <a:srgbClr val="000000"/>
                        </a:solidFill>
                        <a:effectLst/>
                        <a:latin typeface="+mn-lt"/>
                      </a:endParaRPr>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400" u="none" strike="noStrike">
                          <a:effectLst/>
                          <a:latin typeface="+mn-lt"/>
                        </a:rPr>
                        <a:t>4.5%±98.4% [150]</a:t>
                      </a:r>
                      <a:endParaRPr lang="en-US" sz="1400" b="0" i="0" u="none" strike="noStrike">
                        <a:solidFill>
                          <a:srgbClr val="000000"/>
                        </a:solidFill>
                        <a:effectLst/>
                        <a:latin typeface="+mn-lt"/>
                      </a:endParaRPr>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400" u="none" strike="noStrike">
                          <a:effectLst/>
                          <a:latin typeface="+mn-lt"/>
                        </a:rPr>
                        <a:t>-20.0% (-37.4% to -2.6%)</a:t>
                      </a:r>
                      <a:endParaRPr lang="en-US" sz="1400" b="0" i="0" u="none" strike="noStrike">
                        <a:solidFill>
                          <a:srgbClr val="000000"/>
                        </a:solidFill>
                        <a:effectLst/>
                        <a:latin typeface="+mn-lt"/>
                      </a:endParaRPr>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400" u="none" strike="noStrike" dirty="0">
                          <a:effectLst/>
                          <a:latin typeface="+mn-lt"/>
                        </a:rPr>
                        <a:t>0.024</a:t>
                      </a:r>
                      <a:endParaRPr lang="en-US" sz="1400" b="0" i="0" u="none" strike="noStrike" dirty="0">
                        <a:solidFill>
                          <a:srgbClr val="000000"/>
                        </a:solidFill>
                        <a:effectLst/>
                        <a:latin typeface="+mn-lt"/>
                      </a:endParaRPr>
                    </a:p>
                  </a:txBody>
                  <a:tcPr marL="0" marR="0" anchor="ctr">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92743941"/>
                  </a:ext>
                </a:extLst>
              </a:tr>
              <a:tr h="203200">
                <a:tc>
                  <a:txBody>
                    <a:bodyPr/>
                    <a:lstStyle/>
                    <a:p>
                      <a:pPr marL="182880" algn="l" fontAlgn="b">
                        <a:lnSpc>
                          <a:spcPct val="85000"/>
                        </a:lnSpc>
                      </a:pPr>
                      <a:r>
                        <a:rPr lang="en-US" sz="1400" b="0" u="none" strike="noStrike" dirty="0">
                          <a:effectLst/>
                          <a:latin typeface="+mn-lt"/>
                        </a:rPr>
                        <a:t>HDL-C</a:t>
                      </a:r>
                      <a:endParaRPr lang="en-US" sz="1400" b="0" i="0" u="none" strike="noStrike" dirty="0">
                        <a:solidFill>
                          <a:srgbClr val="000000"/>
                        </a:solidFill>
                        <a:effectLst/>
                        <a:latin typeface="+mn-lt"/>
                      </a:endParaRPr>
                    </a:p>
                  </a:txBody>
                  <a:tcPr marR="0" anchor="ctr">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400" u="none" strike="noStrike">
                          <a:effectLst/>
                          <a:latin typeface="+mn-lt"/>
                        </a:rPr>
                        <a:t>9.5%±17.9% [140]</a:t>
                      </a:r>
                      <a:endParaRPr lang="en-US" sz="1400" b="0" i="0" u="none" strike="noStrike">
                        <a:solidFill>
                          <a:srgbClr val="000000"/>
                        </a:solidFill>
                        <a:effectLst/>
                        <a:latin typeface="+mn-lt"/>
                      </a:endParaRPr>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400" u="none" strike="noStrike" dirty="0">
                          <a:effectLst/>
                          <a:latin typeface="+mn-lt"/>
                        </a:rPr>
                        <a:t>4.9%±19.7% [150]</a:t>
                      </a:r>
                      <a:endParaRPr lang="en-US" sz="1400" b="0" i="0" u="none" strike="noStrike" dirty="0">
                        <a:solidFill>
                          <a:srgbClr val="000000"/>
                        </a:solidFill>
                        <a:effectLst/>
                        <a:latin typeface="+mn-lt"/>
                      </a:endParaRPr>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400" u="none" strike="noStrike" dirty="0">
                          <a:effectLst/>
                          <a:latin typeface="+mn-lt"/>
                        </a:rPr>
                        <a:t>4.8% (0.5 to 9.1%)</a:t>
                      </a:r>
                      <a:endParaRPr lang="en-US" sz="1400" b="0" i="0" u="none" strike="noStrike" dirty="0">
                        <a:solidFill>
                          <a:srgbClr val="000000"/>
                        </a:solidFill>
                        <a:effectLst/>
                        <a:latin typeface="+mn-lt"/>
                      </a:endParaRPr>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400" u="none" strike="noStrike" dirty="0">
                          <a:effectLst/>
                          <a:latin typeface="+mn-lt"/>
                        </a:rPr>
                        <a:t>0.03</a:t>
                      </a:r>
                      <a:endParaRPr lang="en-US" sz="1400" b="0" i="0" u="none" strike="noStrike" dirty="0">
                        <a:solidFill>
                          <a:srgbClr val="000000"/>
                        </a:solidFill>
                        <a:effectLst/>
                        <a:latin typeface="+mn-lt"/>
                      </a:endParaRPr>
                    </a:p>
                  </a:txBody>
                  <a:tcPr marL="0" marR="0" anchor="ctr">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7458089"/>
                  </a:ext>
                </a:extLst>
              </a:tr>
              <a:tr h="203200">
                <a:tc>
                  <a:txBody>
                    <a:bodyPr/>
                    <a:lstStyle/>
                    <a:p>
                      <a:pPr marL="182880" algn="l" fontAlgn="b">
                        <a:lnSpc>
                          <a:spcPct val="85000"/>
                        </a:lnSpc>
                      </a:pPr>
                      <a:r>
                        <a:rPr lang="en-US" sz="1400" b="0" u="none" strike="noStrike" dirty="0">
                          <a:effectLst/>
                          <a:latin typeface="+mn-lt"/>
                        </a:rPr>
                        <a:t>Apolipoprotein A1</a:t>
                      </a:r>
                      <a:endParaRPr lang="en-US" sz="1400" b="0" i="0" u="none" strike="noStrike" dirty="0">
                        <a:solidFill>
                          <a:srgbClr val="000000"/>
                        </a:solidFill>
                        <a:effectLst/>
                        <a:latin typeface="+mn-lt"/>
                      </a:endParaRPr>
                    </a:p>
                  </a:txBody>
                  <a:tcPr marR="0" anchor="ctr">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400" u="none" strike="noStrike">
                          <a:effectLst/>
                          <a:latin typeface="+mn-lt"/>
                        </a:rPr>
                        <a:t>5.6%±15.5% [137]</a:t>
                      </a:r>
                      <a:endParaRPr lang="en-US" sz="1400" b="0" i="0" u="none" strike="noStrike">
                        <a:solidFill>
                          <a:srgbClr val="000000"/>
                        </a:solidFill>
                        <a:effectLst/>
                        <a:latin typeface="+mn-lt"/>
                      </a:endParaRPr>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400" u="none" strike="noStrike">
                          <a:effectLst/>
                          <a:latin typeface="+mn-lt"/>
                        </a:rPr>
                        <a:t>3.5%±14.7% [148]</a:t>
                      </a:r>
                      <a:endParaRPr lang="en-US" sz="1400" b="0" i="0" u="none" strike="noStrike">
                        <a:solidFill>
                          <a:srgbClr val="000000"/>
                        </a:solidFill>
                        <a:effectLst/>
                        <a:latin typeface="+mn-lt"/>
                      </a:endParaRPr>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400" u="none" strike="noStrike" dirty="0">
                          <a:effectLst/>
                          <a:latin typeface="+mn-lt"/>
                        </a:rPr>
                        <a:t>2.2% (-1.2% to 5.7%)</a:t>
                      </a:r>
                      <a:endParaRPr lang="en-US" sz="1400" b="0" i="0" u="none" strike="noStrike" dirty="0">
                        <a:solidFill>
                          <a:srgbClr val="000000"/>
                        </a:solidFill>
                        <a:effectLst/>
                        <a:latin typeface="+mn-lt"/>
                      </a:endParaRPr>
                    </a:p>
                  </a:txBody>
                  <a:tcPr marL="0" marR="0"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400" u="none" strike="noStrike" dirty="0">
                          <a:effectLst/>
                          <a:latin typeface="+mn-lt"/>
                        </a:rPr>
                        <a:t>0.21</a:t>
                      </a:r>
                      <a:endParaRPr lang="en-US" sz="1400" b="0" i="0" u="none" strike="noStrike" dirty="0">
                        <a:solidFill>
                          <a:srgbClr val="000000"/>
                        </a:solidFill>
                        <a:effectLst/>
                        <a:latin typeface="+mn-lt"/>
                      </a:endParaRPr>
                    </a:p>
                  </a:txBody>
                  <a:tcPr marL="0" marR="0" anchor="ctr">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2828215"/>
                  </a:ext>
                </a:extLst>
              </a:tr>
            </a:tbl>
          </a:graphicData>
        </a:graphic>
      </p:graphicFrame>
      <p:sp>
        <p:nvSpPr>
          <p:cNvPr id="7" name="Rectangle 6">
            <a:extLst>
              <a:ext uri="{FF2B5EF4-FFF2-40B4-BE49-F238E27FC236}">
                <a16:creationId xmlns:a16="http://schemas.microsoft.com/office/drawing/2014/main" id="{9E639FCF-9567-488B-97AA-1E35A73175B4}"/>
              </a:ext>
            </a:extLst>
          </p:cNvPr>
          <p:cNvSpPr/>
          <p:nvPr/>
        </p:nvSpPr>
        <p:spPr>
          <a:xfrm>
            <a:off x="-6351" y="5280120"/>
            <a:ext cx="12192000" cy="536557"/>
          </a:xfrm>
          <a:prstGeom prst="rect">
            <a:avLst/>
          </a:prstGeom>
          <a:solidFill>
            <a:srgbClr val="007CC2"/>
          </a:solidFill>
        </p:spPr>
        <p:txBody>
          <a:bodyPr wrap="square">
            <a:spAutoFit/>
          </a:bodyPr>
          <a:lstStyle/>
          <a:p>
            <a:pPr algn="ctr" defTabSz="457200">
              <a:lnSpc>
                <a:spcPct val="85000"/>
              </a:lnSpc>
              <a:spcBef>
                <a:spcPts val="200"/>
              </a:spcBef>
            </a:pPr>
            <a:r>
              <a:rPr lang="en-US" sz="1600" b="1" dirty="0" err="1">
                <a:solidFill>
                  <a:srgbClr val="FFFFFF"/>
                </a:solidFill>
              </a:rPr>
              <a:t>Evolocumab</a:t>
            </a:r>
            <a:r>
              <a:rPr lang="en-US" sz="1600" b="1" dirty="0">
                <a:solidFill>
                  <a:srgbClr val="FFFFFF"/>
                </a:solidFill>
              </a:rPr>
              <a:t> compared with placebo significantly reduced </a:t>
            </a:r>
          </a:p>
          <a:p>
            <a:pPr algn="ctr" defTabSz="457200">
              <a:lnSpc>
                <a:spcPct val="85000"/>
              </a:lnSpc>
              <a:spcBef>
                <a:spcPts val="200"/>
              </a:spcBef>
            </a:pPr>
            <a:r>
              <a:rPr lang="en-US" sz="1600" b="1" dirty="0">
                <a:solidFill>
                  <a:srgbClr val="FFFFFF"/>
                </a:solidFill>
              </a:rPr>
              <a:t>total cholesterol by 26.5%, </a:t>
            </a:r>
            <a:r>
              <a:rPr lang="en-US" sz="1600" b="1" dirty="0" err="1">
                <a:solidFill>
                  <a:srgbClr val="FFFFFF"/>
                </a:solidFill>
              </a:rPr>
              <a:t>ApoB</a:t>
            </a:r>
            <a:r>
              <a:rPr lang="en-US" sz="1600" b="1" dirty="0">
                <a:solidFill>
                  <a:srgbClr val="FFFFFF"/>
                </a:solidFill>
              </a:rPr>
              <a:t> by 34.2%, non-HDL by 34.6% and raised HDL-C by 4.8%</a:t>
            </a:r>
          </a:p>
        </p:txBody>
      </p:sp>
    </p:spTree>
    <p:extLst>
      <p:ext uri="{BB962C8B-B14F-4D97-AF65-F5344CB8AC3E}">
        <p14:creationId xmlns:p14="http://schemas.microsoft.com/office/powerpoint/2010/main" val="3356666745"/>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5A490-A6D4-4789-B1D4-364F1370DCBD}"/>
              </a:ext>
            </a:extLst>
          </p:cNvPr>
          <p:cNvSpPr>
            <a:spLocks noGrp="1"/>
          </p:cNvSpPr>
          <p:nvPr>
            <p:ph type="title"/>
          </p:nvPr>
        </p:nvSpPr>
        <p:spPr/>
        <p:txBody>
          <a:bodyPr/>
          <a:lstStyle/>
          <a:p>
            <a:r>
              <a:rPr lang="en-US" sz="2800" dirty="0"/>
              <a:t>Percent Change in LDL-C from Baseline to 8 Weeks</a:t>
            </a:r>
            <a:br>
              <a:rPr lang="en-US" sz="2800" dirty="0"/>
            </a:br>
            <a:r>
              <a:rPr lang="en-US" sz="2800" dirty="0"/>
              <a:t>By Baseline Subgroup </a:t>
            </a:r>
          </a:p>
        </p:txBody>
      </p:sp>
      <p:sp>
        <p:nvSpPr>
          <p:cNvPr id="5" name="Rectangle 4">
            <a:extLst>
              <a:ext uri="{FF2B5EF4-FFF2-40B4-BE49-F238E27FC236}">
                <a16:creationId xmlns:a16="http://schemas.microsoft.com/office/drawing/2014/main" id="{268313BA-8CE0-4894-81A7-7E8DEDD10947}"/>
              </a:ext>
            </a:extLst>
          </p:cNvPr>
          <p:cNvSpPr/>
          <p:nvPr/>
        </p:nvSpPr>
        <p:spPr>
          <a:xfrm>
            <a:off x="190499" y="6306835"/>
            <a:ext cx="10185141" cy="530915"/>
          </a:xfrm>
          <a:prstGeom prst="rect">
            <a:avLst/>
          </a:prstGeom>
        </p:spPr>
        <p:txBody>
          <a:bodyPr wrap="square" anchor="b">
            <a:spAutoFit/>
          </a:bodyPr>
          <a:lstStyle/>
          <a:p>
            <a:pPr marL="0" marR="0" lvl="0" indent="0" algn="l" defTabSz="914400" rtl="0" eaLnBrk="1" fontAlgn="auto" latinLnBrk="0" hangingPunct="1">
              <a:lnSpc>
                <a:spcPct val="85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Arial"/>
                <a:ea typeface="+mn-ea"/>
                <a:cs typeface="+mn-cs"/>
              </a:rPr>
              <a:t>Shown are means ± standard deviations (p-value from mixed models), interaction p-value testing for the interaction effect subgroup x </a:t>
            </a:r>
            <a:r>
              <a:rPr kumimoji="0" lang="en-US" sz="1000" b="0" i="0" u="none" strike="noStrike" kern="1200" cap="none" spc="0" normalizeH="0" baseline="0" noProof="0" dirty="0" err="1">
                <a:ln>
                  <a:noFill/>
                </a:ln>
                <a:solidFill>
                  <a:srgbClr val="000000"/>
                </a:solidFill>
                <a:effectLst/>
                <a:uLnTx/>
                <a:uFillTx/>
                <a:latin typeface="Arial"/>
                <a:ea typeface="+mn-ea"/>
                <a:cs typeface="+mn-cs"/>
              </a:rPr>
              <a:t>randomised</a:t>
            </a:r>
            <a:r>
              <a:rPr kumimoji="0" lang="en-US" sz="1000" b="0" i="0" u="none" strike="noStrike" kern="1200" cap="none" spc="0" normalizeH="0" baseline="0" noProof="0" dirty="0">
                <a:ln>
                  <a:noFill/>
                </a:ln>
                <a:solidFill>
                  <a:srgbClr val="000000"/>
                </a:solidFill>
                <a:effectLst/>
                <a:uLnTx/>
                <a:uFillTx/>
                <a:latin typeface="Arial"/>
                <a:ea typeface="+mn-ea"/>
                <a:cs typeface="+mn-cs"/>
              </a:rPr>
              <a:t> arm from full-factorial mixed model. Stratification for baseline statin treatment was done according to presence or absence of stable (unchanged) statin treatment in the preceding 4 weeks prior to enrolment. </a:t>
            </a:r>
          </a:p>
          <a:p>
            <a:pPr>
              <a:lnSpc>
                <a:spcPct val="90000"/>
              </a:lnSpc>
              <a:spcBef>
                <a:spcPts val="300"/>
              </a:spcBef>
            </a:pPr>
            <a:r>
              <a:rPr lang="en-US" sz="1000" dirty="0">
                <a:solidFill>
                  <a:srgbClr val="000000"/>
                </a:solidFill>
              </a:rPr>
              <a:t>Koskinas KC, et al.  </a:t>
            </a:r>
            <a:r>
              <a:rPr lang="en-US" sz="1000" i="1" dirty="0">
                <a:solidFill>
                  <a:srgbClr val="000000"/>
                </a:solidFill>
              </a:rPr>
              <a:t>JACC</a:t>
            </a:r>
            <a:r>
              <a:rPr lang="en-US" sz="1000" dirty="0">
                <a:solidFill>
                  <a:srgbClr val="000000"/>
                </a:solidFill>
              </a:rPr>
              <a:t>. [published online ahead of print August 31, 2019].  </a:t>
            </a:r>
            <a:r>
              <a:rPr lang="en-US" sz="1000" dirty="0">
                <a:solidFill>
                  <a:srgbClr val="000000"/>
                </a:solidFill>
                <a:hlinkClick r:id="rId3"/>
              </a:rPr>
              <a:t>https://doi.org/10.1016/j.jacc.2019.08.010</a:t>
            </a:r>
            <a:endParaRPr lang="en-US" sz="1000" dirty="0">
              <a:solidFill>
                <a:srgbClr val="000000"/>
              </a:solidFill>
            </a:endParaRPr>
          </a:p>
        </p:txBody>
      </p:sp>
      <p:graphicFrame>
        <p:nvGraphicFramePr>
          <p:cNvPr id="6" name="Table 5">
            <a:extLst>
              <a:ext uri="{FF2B5EF4-FFF2-40B4-BE49-F238E27FC236}">
                <a16:creationId xmlns:a16="http://schemas.microsoft.com/office/drawing/2014/main" id="{34628A21-C6ED-48CE-BC08-1F2E9D73DCC8}"/>
              </a:ext>
            </a:extLst>
          </p:cNvPr>
          <p:cNvGraphicFramePr>
            <a:graphicFrameLocks noGrp="1"/>
          </p:cNvGraphicFramePr>
          <p:nvPr>
            <p:extLst>
              <p:ext uri="{D42A27DB-BD31-4B8C-83A1-F6EECF244321}">
                <p14:modId xmlns:p14="http://schemas.microsoft.com/office/powerpoint/2010/main" val="2769047901"/>
              </p:ext>
            </p:extLst>
          </p:nvPr>
        </p:nvGraphicFramePr>
        <p:xfrm>
          <a:off x="290989" y="1280160"/>
          <a:ext cx="11213869" cy="4754880"/>
        </p:xfrm>
        <a:graphic>
          <a:graphicData uri="http://schemas.openxmlformats.org/drawingml/2006/table">
            <a:tbl>
              <a:tblPr firstRow="1" bandRow="1">
                <a:tableStyleId>{5C22544A-7EE6-4342-B048-85BDC9FD1C3A}</a:tableStyleId>
              </a:tblPr>
              <a:tblGrid>
                <a:gridCol w="1645920">
                  <a:extLst>
                    <a:ext uri="{9D8B030D-6E8A-4147-A177-3AD203B41FA5}">
                      <a16:colId xmlns:a16="http://schemas.microsoft.com/office/drawing/2014/main" val="889268462"/>
                    </a:ext>
                  </a:extLst>
                </a:gridCol>
                <a:gridCol w="365760">
                  <a:extLst>
                    <a:ext uri="{9D8B030D-6E8A-4147-A177-3AD203B41FA5}">
                      <a16:colId xmlns:a16="http://schemas.microsoft.com/office/drawing/2014/main" val="806910082"/>
                    </a:ext>
                  </a:extLst>
                </a:gridCol>
                <a:gridCol w="1463040">
                  <a:extLst>
                    <a:ext uri="{9D8B030D-6E8A-4147-A177-3AD203B41FA5}">
                      <a16:colId xmlns:a16="http://schemas.microsoft.com/office/drawing/2014/main" val="1071356289"/>
                    </a:ext>
                  </a:extLst>
                </a:gridCol>
                <a:gridCol w="208280">
                  <a:extLst>
                    <a:ext uri="{9D8B030D-6E8A-4147-A177-3AD203B41FA5}">
                      <a16:colId xmlns:a16="http://schemas.microsoft.com/office/drawing/2014/main" val="4164045505"/>
                    </a:ext>
                  </a:extLst>
                </a:gridCol>
                <a:gridCol w="365760">
                  <a:extLst>
                    <a:ext uri="{9D8B030D-6E8A-4147-A177-3AD203B41FA5}">
                      <a16:colId xmlns:a16="http://schemas.microsoft.com/office/drawing/2014/main" val="2698552228"/>
                    </a:ext>
                  </a:extLst>
                </a:gridCol>
                <a:gridCol w="1463040">
                  <a:extLst>
                    <a:ext uri="{9D8B030D-6E8A-4147-A177-3AD203B41FA5}">
                      <a16:colId xmlns:a16="http://schemas.microsoft.com/office/drawing/2014/main" val="1190040153"/>
                    </a:ext>
                  </a:extLst>
                </a:gridCol>
                <a:gridCol w="208280">
                  <a:extLst>
                    <a:ext uri="{9D8B030D-6E8A-4147-A177-3AD203B41FA5}">
                      <a16:colId xmlns:a16="http://schemas.microsoft.com/office/drawing/2014/main" val="4245914444"/>
                    </a:ext>
                  </a:extLst>
                </a:gridCol>
                <a:gridCol w="2377440">
                  <a:extLst>
                    <a:ext uri="{9D8B030D-6E8A-4147-A177-3AD203B41FA5}">
                      <a16:colId xmlns:a16="http://schemas.microsoft.com/office/drawing/2014/main" val="2801580285"/>
                    </a:ext>
                  </a:extLst>
                </a:gridCol>
                <a:gridCol w="1554480">
                  <a:extLst>
                    <a:ext uri="{9D8B030D-6E8A-4147-A177-3AD203B41FA5}">
                      <a16:colId xmlns:a16="http://schemas.microsoft.com/office/drawing/2014/main" val="3291247842"/>
                    </a:ext>
                  </a:extLst>
                </a:gridCol>
                <a:gridCol w="738909">
                  <a:extLst>
                    <a:ext uri="{9D8B030D-6E8A-4147-A177-3AD203B41FA5}">
                      <a16:colId xmlns:a16="http://schemas.microsoft.com/office/drawing/2014/main" val="3457313632"/>
                    </a:ext>
                  </a:extLst>
                </a:gridCol>
                <a:gridCol w="822960">
                  <a:extLst>
                    <a:ext uri="{9D8B030D-6E8A-4147-A177-3AD203B41FA5}">
                      <a16:colId xmlns:a16="http://schemas.microsoft.com/office/drawing/2014/main" val="3084145235"/>
                    </a:ext>
                  </a:extLst>
                </a:gridCol>
              </a:tblGrid>
              <a:tr h="182880">
                <a:tc rowSpan="2">
                  <a:txBody>
                    <a:bodyPr/>
                    <a:lstStyle/>
                    <a:p>
                      <a:endParaRPr lang="en-US" sz="1200" dirty="0"/>
                    </a:p>
                  </a:txBody>
                  <a:tcPr marT="0" marB="0" anchor="b">
                    <a:lnL w="12700" cmpd="sng">
                      <a:noFill/>
                    </a:lnL>
                    <a:lnR w="12700" cmpd="sng">
                      <a:noFill/>
                    </a:lnR>
                    <a:lnT w="12700" cmpd="sng">
                      <a:noFill/>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a:r>
                        <a:rPr lang="en-US" sz="1200" dirty="0" err="1"/>
                        <a:t>Evolocumab</a:t>
                      </a:r>
                      <a:r>
                        <a:rPr lang="en-US" sz="1200" dirty="0"/>
                        <a:t> (N = 155)</a:t>
                      </a:r>
                    </a:p>
                  </a:txBody>
                  <a:tcPr marT="0" marB="0" anchor="b">
                    <a:lnL w="12700" cmpd="sng">
                      <a:noFill/>
                    </a:lnL>
                    <a:lnR w="12700" cmpd="sng">
                      <a:noFill/>
                    </a:lnR>
                    <a:lnT w="12700" cmpd="sng">
                      <a:noFill/>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1200" dirty="0"/>
                    </a:p>
                  </a:txBody>
                  <a:tcPr/>
                </a:tc>
                <a:tc rowSpan="2">
                  <a:txBody>
                    <a:bodyPr/>
                    <a:lstStyle/>
                    <a:p>
                      <a:pPr algn="ctr"/>
                      <a:endParaRPr lang="en-US" sz="1200" dirty="0"/>
                    </a:p>
                  </a:txBody>
                  <a:tcPr marT="0" marB="0" anchor="b">
                    <a:lnL w="12700" cmpd="sng">
                      <a:noFill/>
                    </a:lnL>
                    <a:lnR w="12700" cmpd="sng">
                      <a:noFill/>
                    </a:lnR>
                    <a:lnT w="12700" cmpd="sng">
                      <a:noFill/>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a:r>
                        <a:rPr lang="en-US" sz="1200" dirty="0"/>
                        <a:t>Placebo (N = 152)</a:t>
                      </a:r>
                    </a:p>
                  </a:txBody>
                  <a:tcPr marT="0" marB="0" anchor="b">
                    <a:lnL w="12700" cmpd="sng">
                      <a:noFill/>
                    </a:lnL>
                    <a:lnR w="12700" cmpd="sng">
                      <a:noFill/>
                    </a:lnR>
                    <a:lnT w="12700" cmpd="sng">
                      <a:noFill/>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1200" dirty="0"/>
                    </a:p>
                  </a:txBody>
                  <a:tcPr>
                    <a:lnL w="12700" cmpd="sng">
                      <a:noFill/>
                    </a:lnL>
                    <a:lnR w="12700" cmpd="sng">
                      <a:noFill/>
                    </a:lnR>
                    <a:lnT w="12700" cmpd="sng">
                      <a:noFill/>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a:endParaRPr lang="en-US" sz="1200" dirty="0"/>
                    </a:p>
                  </a:txBody>
                  <a:tcPr marT="0" marB="0" anchor="b">
                    <a:lnL w="12700" cmpd="sng">
                      <a:noFill/>
                    </a:lnL>
                    <a:lnR w="12700" cmpd="sng">
                      <a:noFill/>
                    </a:lnR>
                    <a:lnT w="12700" cmpd="sng">
                      <a:noFill/>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rowSpan="2" gridSpan="2">
                  <a:txBody>
                    <a:bodyPr/>
                    <a:lstStyle/>
                    <a:p>
                      <a:pPr algn="ctr"/>
                      <a:r>
                        <a:rPr lang="en-US" sz="1200" dirty="0"/>
                        <a:t>Calculated LDL-C Mean Difference (95% CI)</a:t>
                      </a:r>
                    </a:p>
                  </a:txBody>
                  <a:tcPr marL="0" marR="0" marT="0" marB="0" anchor="b">
                    <a:lnL w="12700" cmpd="sng">
                      <a:noFill/>
                    </a:lnL>
                    <a:lnR w="12700" cmpd="sng">
                      <a:noFill/>
                    </a:lnR>
                    <a:lnT w="12700" cmpd="sng">
                      <a:noFill/>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rowSpan="2" hMerge="1">
                  <a:txBody>
                    <a:bodyPr/>
                    <a:lstStyle/>
                    <a:p>
                      <a:pPr algn="ctr"/>
                      <a:endParaRPr lang="en-US" sz="1200" dirty="0"/>
                    </a:p>
                  </a:txBody>
                  <a:tcPr marL="0" marR="0">
                    <a:lnL w="12700" cmpd="sng">
                      <a:noFill/>
                    </a:lnL>
                    <a:lnR w="12700" cmpd="sng">
                      <a:noFill/>
                    </a:lnR>
                    <a:lnT w="12700" cmpd="sng">
                      <a:noFill/>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a:r>
                        <a:rPr lang="en-US" sz="1200" dirty="0"/>
                        <a:t>P-value</a:t>
                      </a:r>
                    </a:p>
                  </a:txBody>
                  <a:tcPr marL="0" marR="0" marT="0" marB="0" anchor="b">
                    <a:lnL w="12700" cmpd="sng">
                      <a:noFill/>
                    </a:lnL>
                    <a:lnR w="12700" cmpd="sng">
                      <a:noFill/>
                    </a:lnR>
                    <a:lnT w="12700" cmpd="sng">
                      <a:noFill/>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a:r>
                        <a:rPr lang="en-US" sz="1200" dirty="0"/>
                        <a:t>Interaction P-value</a:t>
                      </a:r>
                    </a:p>
                  </a:txBody>
                  <a:tcPr marL="0" marR="0" marT="0" marB="0" anchor="b">
                    <a:lnL w="12700" cmpd="sng">
                      <a:noFill/>
                    </a:lnL>
                    <a:lnR w="12700" cmpd="sng">
                      <a:noFill/>
                    </a:lnR>
                    <a:lnT w="12700" cmpd="sng">
                      <a:noFill/>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36622027"/>
                  </a:ext>
                </a:extLst>
              </a:tr>
              <a:tr h="182880">
                <a:tc vMerge="1">
                  <a:txBody>
                    <a:bodyPr/>
                    <a:lstStyle/>
                    <a:p>
                      <a:endParaRPr lang="en-US" sz="1200" b="1" dirty="0">
                        <a:solidFill>
                          <a:schemeClr val="bg1"/>
                        </a:solidFill>
                      </a:endParaRPr>
                    </a:p>
                  </a:txBody>
                  <a:tcPr>
                    <a:solidFill>
                      <a:schemeClr val="accent1"/>
                    </a:solidFill>
                  </a:tcPr>
                </a:tc>
                <a:tc>
                  <a:txBody>
                    <a:bodyPr/>
                    <a:lstStyle/>
                    <a:p>
                      <a:pPr algn="ctr"/>
                      <a:r>
                        <a:rPr lang="en-US" sz="1200" b="1" dirty="0">
                          <a:solidFill>
                            <a:schemeClr val="bg1"/>
                          </a:solidFill>
                        </a:rPr>
                        <a:t>n</a:t>
                      </a:r>
                    </a:p>
                  </a:txBody>
                  <a:tcPr marT="0" marB="0">
                    <a:lnL w="381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US" sz="1200" b="1" dirty="0">
                          <a:solidFill>
                            <a:schemeClr val="bg1"/>
                          </a:solidFill>
                        </a:rPr>
                        <a:t>Mean ± SD</a:t>
                      </a:r>
                    </a:p>
                  </a:txBody>
                  <a:tcPr marT="0" marB="0">
                    <a:lnL w="12700" cmpd="sng">
                      <a:noFill/>
                    </a:lnL>
                    <a:lnR w="381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vMerge="1">
                  <a:txBody>
                    <a:bodyPr/>
                    <a:lstStyle/>
                    <a:p>
                      <a:pPr algn="ctr"/>
                      <a:endParaRPr lang="en-US" sz="1200" b="1" dirty="0">
                        <a:solidFill>
                          <a:schemeClr val="bg1"/>
                        </a:solidFill>
                      </a:endParaRPr>
                    </a:p>
                  </a:txBody>
                  <a:tcPr>
                    <a:solidFill>
                      <a:schemeClr val="accent1"/>
                    </a:solidFill>
                  </a:tcPr>
                </a:tc>
                <a:tc>
                  <a:txBody>
                    <a:bodyPr/>
                    <a:lstStyle/>
                    <a:p>
                      <a:pPr algn="ctr"/>
                      <a:r>
                        <a:rPr lang="en-US" sz="1200" b="1" dirty="0">
                          <a:solidFill>
                            <a:schemeClr val="bg1"/>
                          </a:solidFill>
                        </a:rPr>
                        <a:t>n</a:t>
                      </a:r>
                    </a:p>
                  </a:txBody>
                  <a:tcPr marT="0" marB="0">
                    <a:lnL w="381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US" sz="1200" b="1" dirty="0">
                          <a:solidFill>
                            <a:schemeClr val="bg1"/>
                          </a:solidFill>
                        </a:rPr>
                        <a:t>Mean ± SD</a:t>
                      </a:r>
                    </a:p>
                  </a:txBody>
                  <a:tcPr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vMerge="1">
                  <a:txBody>
                    <a:bodyPr/>
                    <a:lstStyle/>
                    <a:p>
                      <a:pPr algn="ctr"/>
                      <a:endParaRPr lang="en-US" sz="1200" b="1" dirty="0">
                        <a:solidFill>
                          <a:schemeClr val="bg1"/>
                        </a:solidFill>
                      </a:endParaRPr>
                    </a:p>
                  </a:txBody>
                  <a:tcP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gridSpan="2" vMerge="1">
                  <a:txBody>
                    <a:bodyPr/>
                    <a:lstStyle/>
                    <a:p>
                      <a:pPr algn="ctr"/>
                      <a:endParaRPr lang="en-US" sz="1200" b="1" dirty="0">
                        <a:solidFill>
                          <a:schemeClr val="bg1"/>
                        </a:solidFill>
                      </a:endParaRPr>
                    </a:p>
                  </a:txBody>
                  <a:tcP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vMerge="1">
                  <a:txBody>
                    <a:bodyPr/>
                    <a:lstStyle/>
                    <a:p>
                      <a:pPr algn="ctr"/>
                      <a:endParaRPr lang="en-US" sz="1200" b="1" dirty="0">
                        <a:solidFill>
                          <a:schemeClr val="bg1"/>
                        </a:solidFill>
                      </a:endParaRPr>
                    </a:p>
                  </a:txBody>
                  <a:tcPr marL="0" marR="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vMerge="1">
                  <a:txBody>
                    <a:bodyPr/>
                    <a:lstStyle/>
                    <a:p>
                      <a:pPr algn="ctr"/>
                      <a:endParaRPr lang="en-US" sz="1200" b="1" dirty="0">
                        <a:solidFill>
                          <a:schemeClr val="bg1"/>
                        </a:solidFill>
                      </a:endParaRPr>
                    </a:p>
                  </a:txBody>
                  <a:tcPr marL="0" marR="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vMerge="1">
                  <a:txBody>
                    <a:bodyPr/>
                    <a:lstStyle/>
                    <a:p>
                      <a:pPr algn="ctr"/>
                      <a:endParaRPr lang="en-US" sz="1200" b="1" dirty="0">
                        <a:solidFill>
                          <a:schemeClr val="bg1"/>
                        </a:solidFill>
                      </a:endParaRPr>
                    </a:p>
                  </a:txBody>
                  <a:tcPr marL="0" marR="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370497191"/>
                  </a:ext>
                </a:extLst>
              </a:tr>
              <a:tr h="182880">
                <a:tc>
                  <a:txBody>
                    <a:bodyPr/>
                    <a:lstStyle/>
                    <a:p>
                      <a:r>
                        <a:rPr lang="en-US" sz="1200" b="1" dirty="0"/>
                        <a:t>Overall</a:t>
                      </a:r>
                    </a:p>
                  </a:txBody>
                  <a:tcPr marR="0" marT="0" marB="0">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sz="1200" dirty="0"/>
                        <a:t>132</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-77.1 ± 15.8</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145</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-35.4 ± 26.6</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-40.7 (-45.2 to -36.2)</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&lt;0.001</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a:p>
                  </a:txBody>
                  <a:tcPr marL="0" marR="0" marT="0" marB="0">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11483784"/>
                  </a:ext>
                </a:extLst>
              </a:tr>
              <a:tr h="182880">
                <a:tc>
                  <a:txBody>
                    <a:bodyPr/>
                    <a:lstStyle/>
                    <a:p>
                      <a:r>
                        <a:rPr lang="en-US" sz="1200" b="1" dirty="0"/>
                        <a:t>Statin at baseline</a:t>
                      </a:r>
                    </a:p>
                  </a:txBody>
                  <a:tcPr marR="0" marT="0" marB="0">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&lt;0.001</a:t>
                      </a:r>
                    </a:p>
                  </a:txBody>
                  <a:tcPr marL="0" marR="0" marT="0" marB="0">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3707626"/>
                  </a:ext>
                </a:extLst>
              </a:tr>
              <a:tr h="182880">
                <a:tc>
                  <a:txBody>
                    <a:bodyPr/>
                    <a:lstStyle/>
                    <a:p>
                      <a:pPr marL="182880"/>
                      <a:r>
                        <a:rPr lang="en-US" sz="1200" b="0" dirty="0"/>
                        <a:t>Yes </a:t>
                      </a:r>
                    </a:p>
                  </a:txBody>
                  <a:tcPr marR="0" marT="0" marB="0">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sz="1200" dirty="0"/>
                        <a:t>26</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-63.9 ± 24.8</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34</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-8.1 ± 30.8</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-55.8 (-70.1 to -41.6)</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&lt;0.001</a:t>
                      </a:r>
                      <a:endParaRPr kumimoji="0" lang="en-US" sz="1200" b="0" i="0" u="none" strike="noStrike" kern="1200" cap="none" spc="0" normalizeH="0" baseline="0" noProof="0" dirty="0">
                        <a:ln>
                          <a:noFill/>
                        </a:ln>
                        <a:solidFill>
                          <a:srgbClr val="000000"/>
                        </a:solidFill>
                        <a:effectLst/>
                        <a:uLnTx/>
                        <a:uFillTx/>
                        <a:latin typeface="Arial"/>
                        <a:ea typeface="+mn-ea"/>
                        <a:cs typeface="+mn-cs"/>
                      </a:endParaRP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a:p>
                  </a:txBody>
                  <a:tcPr marL="0" marR="0" marT="0" marB="0">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29090929"/>
                  </a:ext>
                </a:extLst>
              </a:tr>
              <a:tr h="182880">
                <a:tc>
                  <a:txBody>
                    <a:bodyPr/>
                    <a:lstStyle/>
                    <a:p>
                      <a:pPr marL="182880"/>
                      <a:r>
                        <a:rPr lang="en-US" sz="1200" b="0" dirty="0"/>
                        <a:t>No</a:t>
                      </a:r>
                    </a:p>
                  </a:txBody>
                  <a:tcPr marR="0" marT="0" marB="0">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sz="1200" dirty="0"/>
                        <a:t>106</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-80.3 ± 10.5</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111</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-43.8 ± 18.5</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-36.5 (40.5 to -32.5)</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a:ea typeface="+mn-ea"/>
                          <a:cs typeface="+mn-cs"/>
                        </a:rPr>
                        <a:t>&lt;0.001</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a:p>
                  </a:txBody>
                  <a:tcPr marL="0" marR="0" marT="0" marB="0">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33946520"/>
                  </a:ext>
                </a:extLst>
              </a:tr>
              <a:tr h="182880">
                <a:tc>
                  <a:txBody>
                    <a:bodyPr/>
                    <a:lstStyle/>
                    <a:p>
                      <a:r>
                        <a:rPr lang="en-US" sz="1200" b="1" dirty="0"/>
                        <a:t>Study center</a:t>
                      </a:r>
                    </a:p>
                  </a:txBody>
                  <a:tcPr marR="0" marT="0" marB="0">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0.50</a:t>
                      </a:r>
                    </a:p>
                  </a:txBody>
                  <a:tcPr marL="0" marR="0" marT="0" marB="0">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39137144"/>
                  </a:ext>
                </a:extLst>
              </a:tr>
              <a:tr h="182880">
                <a:tc>
                  <a:txBody>
                    <a:bodyPr/>
                    <a:lstStyle/>
                    <a:p>
                      <a:pPr marL="182880"/>
                      <a:r>
                        <a:rPr lang="en-US" sz="1200" b="0" dirty="0"/>
                        <a:t>#1</a:t>
                      </a:r>
                    </a:p>
                  </a:txBody>
                  <a:tcPr marR="0" marT="0" marB="0">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sz="1200" dirty="0"/>
                        <a:t>45</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-75.1 ± 17.9</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48</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-38.9 ± 23.8</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-35.0 (-42.2 to -27.9)</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&lt;0.001</a:t>
                      </a:r>
                      <a:endParaRPr kumimoji="0" lang="en-US" sz="1200" b="0" i="0" u="none" strike="noStrike" kern="1200" cap="none" spc="0" normalizeH="0" baseline="0" noProof="0" dirty="0">
                        <a:ln>
                          <a:noFill/>
                        </a:ln>
                        <a:solidFill>
                          <a:srgbClr val="000000"/>
                        </a:solidFill>
                        <a:effectLst/>
                        <a:uLnTx/>
                        <a:uFillTx/>
                        <a:latin typeface="Arial"/>
                        <a:ea typeface="+mn-ea"/>
                        <a:cs typeface="+mn-cs"/>
                      </a:endParaRP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a:p>
                  </a:txBody>
                  <a:tcPr marL="0" marR="0" marT="0" marB="0">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95525356"/>
                  </a:ext>
                </a:extLst>
              </a:tr>
              <a:tr h="182880">
                <a:tc>
                  <a:txBody>
                    <a:bodyPr/>
                    <a:lstStyle/>
                    <a:p>
                      <a:pPr marL="182880"/>
                      <a:r>
                        <a:rPr lang="en-US" sz="1200" b="0" dirty="0"/>
                        <a:t>#2</a:t>
                      </a:r>
                    </a:p>
                  </a:txBody>
                  <a:tcPr marR="0" marT="0" marB="0">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sz="1200" dirty="0"/>
                        <a:t>6</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-73.0 ± 17.0</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8</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-44.1 ± 9.5</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-33.4 (-42.9 to -24.0)</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a:ea typeface="+mn-ea"/>
                          <a:cs typeface="+mn-cs"/>
                        </a:rPr>
                        <a:t>&lt;0.001</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24527185"/>
                  </a:ext>
                </a:extLst>
              </a:tr>
              <a:tr h="182880">
                <a:tc>
                  <a:txBody>
                    <a:bodyPr/>
                    <a:lstStyle/>
                    <a:p>
                      <a:pPr marL="182880"/>
                      <a:r>
                        <a:rPr lang="en-US" sz="1200" b="0" dirty="0"/>
                        <a:t>#3</a:t>
                      </a:r>
                    </a:p>
                  </a:txBody>
                  <a:tcPr marR="0" marT="0" marB="0">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sz="1200" dirty="0"/>
                        <a:t>5</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-79.2 ± 3.9</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7</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-26.2 ± 44.3</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-42.9 (-71.4 to -14.4)</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0.003</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58312213"/>
                  </a:ext>
                </a:extLst>
              </a:tr>
              <a:tr h="182880">
                <a:tc>
                  <a:txBody>
                    <a:bodyPr/>
                    <a:lstStyle/>
                    <a:p>
                      <a:pPr marL="182880"/>
                      <a:r>
                        <a:rPr lang="en-US" sz="1200" b="0" dirty="0"/>
                        <a:t>#4</a:t>
                      </a:r>
                    </a:p>
                  </a:txBody>
                  <a:tcPr marR="0" marT="0" marB="0">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sz="1200" dirty="0"/>
                        <a:t>41</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-79.2 ± 12.3</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46</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-35.9 ± 26.5</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-42.8 (-50.7 to -35.0)</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t>&lt;0.001</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89721523"/>
                  </a:ext>
                </a:extLst>
              </a:tr>
              <a:tr h="182880">
                <a:tc>
                  <a:txBody>
                    <a:bodyPr/>
                    <a:lstStyle/>
                    <a:p>
                      <a:pPr marL="182880"/>
                      <a:r>
                        <a:rPr lang="en-US" sz="1200" b="0" dirty="0"/>
                        <a:t>#5</a:t>
                      </a:r>
                    </a:p>
                  </a:txBody>
                  <a:tcPr marR="0" marT="0" marB="0">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sz="1200" dirty="0"/>
                        <a:t>4</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-66.3 ± 31.8</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2</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-3.3 ± 36.1</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-59.2 (-104.8 to -13.7)</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0.011</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20467875"/>
                  </a:ext>
                </a:extLst>
              </a:tr>
              <a:tr h="182880">
                <a:tc>
                  <a:txBody>
                    <a:bodyPr/>
                    <a:lstStyle/>
                    <a:p>
                      <a:pPr marL="182880"/>
                      <a:r>
                        <a:rPr lang="en-US" sz="1200" b="0" dirty="0"/>
                        <a:t>#6</a:t>
                      </a:r>
                    </a:p>
                  </a:txBody>
                  <a:tcPr marR="0" marT="0" marB="0">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sz="1200" dirty="0"/>
                        <a:t>24</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-79.0 ± 16.1</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25</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-29.0 ± 27.5</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-47.6 (-59.0 to -36.2)</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&lt;0.001</a:t>
                      </a:r>
                      <a:endParaRPr kumimoji="0" lang="en-US" sz="1200" b="0" i="0" u="none" strike="noStrike" kern="1200" cap="none" spc="0" normalizeH="0" baseline="0" noProof="0" dirty="0">
                        <a:ln>
                          <a:noFill/>
                        </a:ln>
                        <a:solidFill>
                          <a:srgbClr val="000000"/>
                        </a:solidFill>
                        <a:effectLst/>
                        <a:uLnTx/>
                        <a:uFillTx/>
                        <a:latin typeface="Arial"/>
                        <a:ea typeface="+mn-ea"/>
                        <a:cs typeface="+mn-cs"/>
                      </a:endParaRP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6853349"/>
                  </a:ext>
                </a:extLst>
              </a:tr>
              <a:tr h="182880">
                <a:tc>
                  <a:txBody>
                    <a:bodyPr/>
                    <a:lstStyle/>
                    <a:p>
                      <a:pPr marL="182880"/>
                      <a:r>
                        <a:rPr lang="en-US" sz="1200" b="0" dirty="0"/>
                        <a:t>#7</a:t>
                      </a:r>
                    </a:p>
                  </a:txBody>
                  <a:tcPr marR="0" marT="0" marB="0">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sz="1200" dirty="0"/>
                        <a:t>7</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-79.1 ± 12.7</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9</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-37.8 ± 29.2</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-43.7 (-58.6 to -28.8)</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a:ea typeface="+mn-ea"/>
                          <a:cs typeface="+mn-cs"/>
                        </a:rPr>
                        <a:t>&lt;0.001</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86101712"/>
                  </a:ext>
                </a:extLst>
              </a:tr>
              <a:tr h="182880">
                <a:tc>
                  <a:txBody>
                    <a:bodyPr/>
                    <a:lstStyle/>
                    <a:p>
                      <a:r>
                        <a:rPr lang="en-US" sz="1200" b="1" dirty="0"/>
                        <a:t>Clinical Presentation</a:t>
                      </a:r>
                    </a:p>
                  </a:txBody>
                  <a:tcPr marR="0" marT="0" marB="0">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0.42</a:t>
                      </a:r>
                    </a:p>
                  </a:txBody>
                  <a:tcPr marL="0" marR="0" marT="0" marB="0">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78249904"/>
                  </a:ext>
                </a:extLst>
              </a:tr>
              <a:tr h="182880">
                <a:tc>
                  <a:txBody>
                    <a:bodyPr/>
                    <a:lstStyle/>
                    <a:p>
                      <a:pPr marL="182880"/>
                      <a:r>
                        <a:rPr lang="en-US" sz="1200" b="0" dirty="0"/>
                        <a:t>STEMI</a:t>
                      </a:r>
                    </a:p>
                  </a:txBody>
                  <a:tcPr marR="0" marT="0" marB="0">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sz="1200" dirty="0"/>
                        <a:t>58</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-80.5 ± 12.8</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45</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-42.7 ± 21.2</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-37.8 (-44.4 to -31.3)</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&lt;0.001</a:t>
                      </a:r>
                      <a:endParaRPr kumimoji="0" lang="en-US" sz="1200" b="0" i="0" u="none" strike="noStrike" kern="1200" cap="none" spc="0" normalizeH="0" baseline="0" noProof="0" dirty="0">
                        <a:ln>
                          <a:noFill/>
                        </a:ln>
                        <a:solidFill>
                          <a:srgbClr val="000000"/>
                        </a:solidFill>
                        <a:effectLst/>
                        <a:uLnTx/>
                        <a:uFillTx/>
                        <a:latin typeface="Arial"/>
                        <a:ea typeface="+mn-ea"/>
                        <a:cs typeface="+mn-cs"/>
                      </a:endParaRP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50834818"/>
                  </a:ext>
                </a:extLst>
              </a:tr>
              <a:tr h="182880">
                <a:tc>
                  <a:txBody>
                    <a:bodyPr/>
                    <a:lstStyle/>
                    <a:p>
                      <a:pPr marL="182880"/>
                      <a:r>
                        <a:rPr lang="en-US" sz="1200" b="0" dirty="0"/>
                        <a:t>NSTE-ACS</a:t>
                      </a:r>
                    </a:p>
                  </a:txBody>
                  <a:tcPr marR="0" marT="0" marB="0">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sz="1200" dirty="0"/>
                        <a:t>74</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-74.36 ± 17.4</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100</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-32.1 ± 28.2</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-42.3 (-49.5 to -35.0)</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a:ea typeface="+mn-ea"/>
                          <a:cs typeface="+mn-cs"/>
                        </a:rPr>
                        <a:t>&lt;0.001</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42807654"/>
                  </a:ext>
                </a:extLst>
              </a:tr>
              <a:tr h="182880">
                <a:tc>
                  <a:txBody>
                    <a:bodyPr/>
                    <a:lstStyle/>
                    <a:p>
                      <a:r>
                        <a:rPr lang="en-US" sz="1200" b="1" dirty="0"/>
                        <a:t>Age</a:t>
                      </a:r>
                    </a:p>
                  </a:txBody>
                  <a:tcPr marR="0" marT="0" marB="0">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0.90</a:t>
                      </a:r>
                    </a:p>
                  </a:txBody>
                  <a:tcPr marL="0" marR="0" marT="0" marB="0">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201355"/>
                  </a:ext>
                </a:extLst>
              </a:tr>
              <a:tr h="182880">
                <a:tc>
                  <a:txBody>
                    <a:bodyPr/>
                    <a:lstStyle/>
                    <a:p>
                      <a:pPr marL="182880"/>
                      <a:r>
                        <a:rPr lang="en-US" sz="1200" b="0" dirty="0"/>
                        <a:t>&lt;65 years </a:t>
                      </a:r>
                    </a:p>
                  </a:txBody>
                  <a:tcPr marR="0" marT="0" marB="0">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sz="1200" dirty="0"/>
                        <a:t>89</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-78.9 ± 13.9</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95</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-37.1 ± 26.8</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-41.8 (-48.0 to -35.6)</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&lt;0.001</a:t>
                      </a:r>
                      <a:endParaRPr kumimoji="0" lang="en-US" sz="1200" b="0" i="0" u="none" strike="noStrike" kern="1200" cap="none" spc="0" normalizeH="0" baseline="0" noProof="0" dirty="0">
                        <a:ln>
                          <a:noFill/>
                        </a:ln>
                        <a:solidFill>
                          <a:srgbClr val="000000"/>
                        </a:solidFill>
                        <a:effectLst/>
                        <a:uLnTx/>
                        <a:uFillTx/>
                        <a:latin typeface="Arial"/>
                        <a:ea typeface="+mn-ea"/>
                        <a:cs typeface="+mn-cs"/>
                      </a:endParaRP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29790849"/>
                  </a:ext>
                </a:extLst>
              </a:tr>
              <a:tr h="182880">
                <a:tc>
                  <a:txBody>
                    <a:bodyPr/>
                    <a:lstStyle/>
                    <a:p>
                      <a:pPr marL="182880"/>
                      <a:r>
                        <a:rPr lang="en-US" sz="1200" b="0" dirty="0"/>
                        <a:t>≥65 years</a:t>
                      </a:r>
                    </a:p>
                  </a:txBody>
                  <a:tcPr marR="0" marT="0" marB="0">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sz="1200" dirty="0"/>
                        <a:t>43</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-73.1 ± 18.7</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50</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-32.2 ± 26.2</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-41.1 (-50.4 to -31.8)</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a:ea typeface="+mn-ea"/>
                          <a:cs typeface="+mn-cs"/>
                        </a:rPr>
                        <a:t>&lt;0.001</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405798"/>
                  </a:ext>
                </a:extLst>
              </a:tr>
              <a:tr h="182880">
                <a:tc>
                  <a:txBody>
                    <a:bodyPr/>
                    <a:lstStyle/>
                    <a:p>
                      <a:r>
                        <a:rPr lang="en-US" sz="1200" b="1" dirty="0"/>
                        <a:t>Gender</a:t>
                      </a:r>
                    </a:p>
                  </a:txBody>
                  <a:tcPr marR="0" marT="0" marB="0">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0.69</a:t>
                      </a:r>
                    </a:p>
                  </a:txBody>
                  <a:tcPr marL="0" marR="0" marT="0" marB="0">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02262104"/>
                  </a:ext>
                </a:extLst>
              </a:tr>
              <a:tr h="182880">
                <a:tc>
                  <a:txBody>
                    <a:bodyPr/>
                    <a:lstStyle/>
                    <a:p>
                      <a:pPr marL="182880"/>
                      <a:r>
                        <a:rPr lang="en-US" sz="1200" b="0" dirty="0"/>
                        <a:t>Male</a:t>
                      </a:r>
                    </a:p>
                  </a:txBody>
                  <a:tcPr marR="0" marT="0" marB="0">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sz="1200" dirty="0"/>
                        <a:t>109</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-78.1 ± 15.8</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116</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-36.0 ± 26.4</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-42.1 (-47.8 to -36.4)</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&lt;0.001</a:t>
                      </a:r>
                      <a:endParaRPr kumimoji="0" lang="en-US" sz="1200" b="0" i="0" u="none" strike="noStrike" kern="1200" cap="none" spc="0" normalizeH="0" baseline="0" noProof="0" dirty="0">
                        <a:ln>
                          <a:noFill/>
                        </a:ln>
                        <a:solidFill>
                          <a:srgbClr val="000000"/>
                        </a:solidFill>
                        <a:effectLst/>
                        <a:uLnTx/>
                        <a:uFillTx/>
                        <a:latin typeface="Arial"/>
                        <a:ea typeface="+mn-ea"/>
                        <a:cs typeface="+mn-cs"/>
                      </a:endParaRP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32263389"/>
                  </a:ext>
                </a:extLst>
              </a:tr>
              <a:tr h="182880">
                <a:tc>
                  <a:txBody>
                    <a:bodyPr/>
                    <a:lstStyle/>
                    <a:p>
                      <a:pPr marL="182880"/>
                      <a:r>
                        <a:rPr lang="en-US" sz="1200" b="0" dirty="0"/>
                        <a:t>Female</a:t>
                      </a:r>
                    </a:p>
                  </a:txBody>
                  <a:tcPr marR="0" marT="0" marB="0">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sz="1200" dirty="0"/>
                        <a:t>23</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-72.3 ± 15.1</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29</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-32.9 ± 27.7</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-39.3 (-51.7 to -27.0)</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a:ea typeface="+mn-ea"/>
                          <a:cs typeface="+mn-cs"/>
                        </a:rPr>
                        <a:t>&lt;0.001</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38401288"/>
                  </a:ext>
                </a:extLst>
              </a:tr>
              <a:tr h="182880">
                <a:tc>
                  <a:txBody>
                    <a:bodyPr/>
                    <a:lstStyle/>
                    <a:p>
                      <a:r>
                        <a:rPr lang="en-US" sz="1200" b="1" dirty="0"/>
                        <a:t>LDL-C at baseline</a:t>
                      </a:r>
                    </a:p>
                  </a:txBody>
                  <a:tcPr marR="0" marT="0" marB="0">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0.01</a:t>
                      </a:r>
                    </a:p>
                  </a:txBody>
                  <a:tcPr marL="0" marR="0" marT="0" marB="0">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08273160"/>
                  </a:ext>
                </a:extLst>
              </a:tr>
              <a:tr h="182880">
                <a:tc>
                  <a:txBody>
                    <a:bodyPr/>
                    <a:lstStyle/>
                    <a:p>
                      <a:pPr marL="182880"/>
                      <a:r>
                        <a:rPr lang="en-US" sz="1200" b="0" dirty="0"/>
                        <a:t>≥ median</a:t>
                      </a:r>
                    </a:p>
                  </a:txBody>
                  <a:tcPr marR="0" marT="0" marB="0">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sz="1200" dirty="0"/>
                        <a:t>70</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-80.9 ± 10.6</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69</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-46.3 ± 16.2</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-34.6 (-39.1 to -30.1)</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&lt;0.001</a:t>
                      </a:r>
                      <a:endParaRPr kumimoji="0" lang="en-US" sz="1200" b="0" i="0" u="none" strike="noStrike" kern="1200" cap="none" spc="0" normalizeH="0" baseline="0" noProof="0" dirty="0">
                        <a:ln>
                          <a:noFill/>
                        </a:ln>
                        <a:solidFill>
                          <a:srgbClr val="000000"/>
                        </a:solidFill>
                        <a:effectLst/>
                        <a:uLnTx/>
                        <a:uFillTx/>
                        <a:latin typeface="Arial"/>
                        <a:ea typeface="+mn-ea"/>
                        <a:cs typeface="+mn-cs"/>
                      </a:endParaRP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371493"/>
                  </a:ext>
                </a:extLst>
              </a:tr>
              <a:tr h="182880">
                <a:tc>
                  <a:txBody>
                    <a:bodyPr/>
                    <a:lstStyle/>
                    <a:p>
                      <a:pPr marL="182880"/>
                      <a:r>
                        <a:rPr lang="en-US" sz="1200" b="0" dirty="0"/>
                        <a:t>&lt; median</a:t>
                      </a:r>
                    </a:p>
                  </a:txBody>
                  <a:tcPr marR="0" marT="0" marB="0">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a:r>
                        <a:rPr lang="en-US" sz="1200" dirty="0"/>
                        <a:t>62</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-72.8 ± 19.3</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76</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-25.5 ± 30.2</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200" dirty="0"/>
                        <a:t>-47.3 (-55.9 to -38.7)</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a:ea typeface="+mn-ea"/>
                          <a:cs typeface="+mn-cs"/>
                        </a:rPr>
                        <a:t>&lt;0.001</a:t>
                      </a:r>
                    </a:p>
                  </a:txBody>
                  <a:tcPr marL="0" marR="0" marT="0" marB="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lang="en-US" sz="1200" dirty="0"/>
                    </a:p>
                  </a:txBody>
                  <a:tcPr marL="0" marR="0" marT="0" marB="0">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79089586"/>
                  </a:ext>
                </a:extLst>
              </a:tr>
            </a:tbl>
          </a:graphicData>
        </a:graphic>
      </p:graphicFrame>
      <p:graphicFrame>
        <p:nvGraphicFramePr>
          <p:cNvPr id="16" name="Chart 15">
            <a:extLst>
              <a:ext uri="{FF2B5EF4-FFF2-40B4-BE49-F238E27FC236}">
                <a16:creationId xmlns:a16="http://schemas.microsoft.com/office/drawing/2014/main" id="{B7B6F700-5758-44F6-9083-84B9CE790D3E}"/>
              </a:ext>
            </a:extLst>
          </p:cNvPr>
          <p:cNvGraphicFramePr/>
          <p:nvPr/>
        </p:nvGraphicFramePr>
        <p:xfrm>
          <a:off x="5535930" y="1580322"/>
          <a:ext cx="3013710" cy="4855162"/>
        </p:xfrm>
        <a:graphic>
          <a:graphicData uri="http://schemas.openxmlformats.org/drawingml/2006/chart">
            <c:chart xmlns:c="http://schemas.openxmlformats.org/drawingml/2006/chart" xmlns:r="http://schemas.openxmlformats.org/officeDocument/2006/relationships" r:id="rId4"/>
          </a:graphicData>
        </a:graphic>
      </p:graphicFrame>
      <p:sp>
        <p:nvSpPr>
          <p:cNvPr id="7" name="Rectangle 6">
            <a:extLst>
              <a:ext uri="{FF2B5EF4-FFF2-40B4-BE49-F238E27FC236}">
                <a16:creationId xmlns:a16="http://schemas.microsoft.com/office/drawing/2014/main" id="{795CC943-6B8F-42B4-9B3F-1A4E312C6BA2}"/>
              </a:ext>
            </a:extLst>
          </p:cNvPr>
          <p:cNvSpPr/>
          <p:nvPr/>
        </p:nvSpPr>
        <p:spPr>
          <a:xfrm>
            <a:off x="295379" y="1828984"/>
            <a:ext cx="11213869" cy="556864"/>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4290433283"/>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A54DE-AFC9-4455-8FAF-5831D412D8C0}"/>
              </a:ext>
            </a:extLst>
          </p:cNvPr>
          <p:cNvSpPr>
            <a:spLocks noGrp="1"/>
          </p:cNvSpPr>
          <p:nvPr>
            <p:ph type="title"/>
          </p:nvPr>
        </p:nvSpPr>
        <p:spPr/>
        <p:txBody>
          <a:bodyPr/>
          <a:lstStyle/>
          <a:p>
            <a:r>
              <a:rPr lang="en-US" dirty="0"/>
              <a:t>Pre-specified Sensitivity Analysis of the Primary Endpoint</a:t>
            </a:r>
          </a:p>
        </p:txBody>
      </p:sp>
      <p:sp>
        <p:nvSpPr>
          <p:cNvPr id="5" name="Rectangle 4">
            <a:extLst>
              <a:ext uri="{FF2B5EF4-FFF2-40B4-BE49-F238E27FC236}">
                <a16:creationId xmlns:a16="http://schemas.microsoft.com/office/drawing/2014/main" id="{53C236C1-A240-49F8-8CF5-BBB558B733F1}"/>
              </a:ext>
            </a:extLst>
          </p:cNvPr>
          <p:cNvSpPr/>
          <p:nvPr/>
        </p:nvSpPr>
        <p:spPr>
          <a:xfrm>
            <a:off x="0" y="4234744"/>
            <a:ext cx="12192000" cy="771493"/>
          </a:xfrm>
          <a:prstGeom prst="rect">
            <a:avLst/>
          </a:prstGeom>
          <a:solidFill>
            <a:srgbClr val="007CC2"/>
          </a:solidFill>
        </p:spPr>
        <p:txBody>
          <a:bodyPr wrap="square">
            <a:spAutoFit/>
          </a:bodyPr>
          <a:lstStyle/>
          <a:p>
            <a:pPr algn="ctr" defTabSz="457200">
              <a:lnSpc>
                <a:spcPct val="85000"/>
              </a:lnSpc>
              <a:spcBef>
                <a:spcPts val="200"/>
              </a:spcBef>
            </a:pPr>
            <a:r>
              <a:rPr lang="en-US" sz="1600" b="1" dirty="0">
                <a:solidFill>
                  <a:srgbClr val="FFFFFF"/>
                </a:solidFill>
              </a:rPr>
              <a:t>Consistent with the primary endpoint results, the percent change in LDL-C from baseline to week 8 </a:t>
            </a:r>
          </a:p>
          <a:p>
            <a:pPr algn="ctr" defTabSz="457200">
              <a:lnSpc>
                <a:spcPct val="85000"/>
              </a:lnSpc>
              <a:spcBef>
                <a:spcPts val="200"/>
              </a:spcBef>
            </a:pPr>
            <a:r>
              <a:rPr lang="en-US" sz="1600" b="1" dirty="0">
                <a:solidFill>
                  <a:srgbClr val="FFFFFF"/>
                </a:solidFill>
              </a:rPr>
              <a:t>using a pre-specified sensitivity analysis in the </a:t>
            </a:r>
            <a:r>
              <a:rPr lang="en-US" sz="1600" b="1" dirty="0" err="1">
                <a:solidFill>
                  <a:srgbClr val="FFFFFF"/>
                </a:solidFill>
              </a:rPr>
              <a:t>evolocumab</a:t>
            </a:r>
            <a:r>
              <a:rPr lang="en-US" sz="1600" b="1" dirty="0">
                <a:solidFill>
                  <a:srgbClr val="FFFFFF"/>
                </a:solidFill>
              </a:rPr>
              <a:t> group was 55%. The mean difference </a:t>
            </a:r>
          </a:p>
          <a:p>
            <a:pPr algn="ctr" defTabSz="457200">
              <a:lnSpc>
                <a:spcPct val="85000"/>
              </a:lnSpc>
              <a:spcBef>
                <a:spcPts val="200"/>
              </a:spcBef>
            </a:pPr>
            <a:r>
              <a:rPr lang="en-US" sz="1600" b="1" dirty="0">
                <a:solidFill>
                  <a:srgbClr val="FFFFFF"/>
                </a:solidFill>
              </a:rPr>
              <a:t>of LDL-C reduction between treatment groups was 37%. </a:t>
            </a:r>
          </a:p>
        </p:txBody>
      </p:sp>
      <p:graphicFrame>
        <p:nvGraphicFramePr>
          <p:cNvPr id="7" name="Table 6">
            <a:extLst>
              <a:ext uri="{FF2B5EF4-FFF2-40B4-BE49-F238E27FC236}">
                <a16:creationId xmlns:a16="http://schemas.microsoft.com/office/drawing/2014/main" id="{AAD82D9C-AAB7-4CFE-9B16-6F2318971E82}"/>
              </a:ext>
            </a:extLst>
          </p:cNvPr>
          <p:cNvGraphicFramePr>
            <a:graphicFrameLocks noGrp="1"/>
          </p:cNvGraphicFramePr>
          <p:nvPr>
            <p:extLst>
              <p:ext uri="{D42A27DB-BD31-4B8C-83A1-F6EECF244321}">
                <p14:modId xmlns:p14="http://schemas.microsoft.com/office/powerpoint/2010/main" val="3481110585"/>
              </p:ext>
            </p:extLst>
          </p:nvPr>
        </p:nvGraphicFramePr>
        <p:xfrm>
          <a:off x="426720" y="1598613"/>
          <a:ext cx="11338560" cy="1493520"/>
        </p:xfrm>
        <a:graphic>
          <a:graphicData uri="http://schemas.openxmlformats.org/drawingml/2006/table">
            <a:tbl>
              <a:tblPr>
                <a:tableStyleId>{5C22544A-7EE6-4342-B048-85BDC9FD1C3A}</a:tableStyleId>
              </a:tblPr>
              <a:tblGrid>
                <a:gridCol w="2834640">
                  <a:extLst>
                    <a:ext uri="{9D8B030D-6E8A-4147-A177-3AD203B41FA5}">
                      <a16:colId xmlns:a16="http://schemas.microsoft.com/office/drawing/2014/main" val="1961155777"/>
                    </a:ext>
                  </a:extLst>
                </a:gridCol>
                <a:gridCol w="1920240">
                  <a:extLst>
                    <a:ext uri="{9D8B030D-6E8A-4147-A177-3AD203B41FA5}">
                      <a16:colId xmlns:a16="http://schemas.microsoft.com/office/drawing/2014/main" val="2564104619"/>
                    </a:ext>
                  </a:extLst>
                </a:gridCol>
                <a:gridCol w="1920240">
                  <a:extLst>
                    <a:ext uri="{9D8B030D-6E8A-4147-A177-3AD203B41FA5}">
                      <a16:colId xmlns:a16="http://schemas.microsoft.com/office/drawing/2014/main" val="2792554254"/>
                    </a:ext>
                  </a:extLst>
                </a:gridCol>
                <a:gridCol w="1920240">
                  <a:extLst>
                    <a:ext uri="{9D8B030D-6E8A-4147-A177-3AD203B41FA5}">
                      <a16:colId xmlns:a16="http://schemas.microsoft.com/office/drawing/2014/main" val="1355580989"/>
                    </a:ext>
                  </a:extLst>
                </a:gridCol>
                <a:gridCol w="1920240">
                  <a:extLst>
                    <a:ext uri="{9D8B030D-6E8A-4147-A177-3AD203B41FA5}">
                      <a16:colId xmlns:a16="http://schemas.microsoft.com/office/drawing/2014/main" val="1586462112"/>
                    </a:ext>
                  </a:extLst>
                </a:gridCol>
                <a:gridCol w="822960">
                  <a:extLst>
                    <a:ext uri="{9D8B030D-6E8A-4147-A177-3AD203B41FA5}">
                      <a16:colId xmlns:a16="http://schemas.microsoft.com/office/drawing/2014/main" val="1866790243"/>
                    </a:ext>
                  </a:extLst>
                </a:gridCol>
              </a:tblGrid>
              <a:tr h="185420">
                <a:tc>
                  <a:txBody>
                    <a:bodyPr/>
                    <a:lstStyle/>
                    <a:p>
                      <a:pPr algn="l" fontAlgn="b"/>
                      <a:endParaRPr lang="en-US" sz="1600" b="1" i="0" u="none" strike="noStrike" dirty="0">
                        <a:solidFill>
                          <a:schemeClr val="bg1"/>
                        </a:solidFill>
                        <a:effectLst/>
                        <a:latin typeface="+mn-lt"/>
                      </a:endParaRPr>
                    </a:p>
                  </a:txBody>
                  <a:tcPr anchor="b">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US" sz="1600" b="1" u="none" strike="noStrike" dirty="0">
                          <a:solidFill>
                            <a:schemeClr val="bg1"/>
                          </a:solidFill>
                          <a:effectLst/>
                          <a:latin typeface="+mn-lt"/>
                        </a:rPr>
                        <a:t>All patients</a:t>
                      </a:r>
                      <a:endParaRPr lang="en-US" sz="1600" b="1" i="0" u="none" strike="noStrike" dirty="0">
                        <a:solidFill>
                          <a:schemeClr val="bg1"/>
                        </a:solidFill>
                        <a:effectLst/>
                        <a:latin typeface="+mn-lt"/>
                      </a:endParaRPr>
                    </a:p>
                  </a:txBody>
                  <a:tcPr marL="0" marR="0"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US" sz="1600" b="1" u="none" strike="noStrike" dirty="0" err="1">
                          <a:solidFill>
                            <a:schemeClr val="bg1"/>
                          </a:solidFill>
                          <a:effectLst/>
                          <a:latin typeface="+mn-lt"/>
                        </a:rPr>
                        <a:t>Evolocumab</a:t>
                      </a:r>
                      <a:endParaRPr lang="en-US" sz="1600" b="1" i="0" u="none" strike="noStrike" dirty="0">
                        <a:solidFill>
                          <a:schemeClr val="bg1"/>
                        </a:solidFill>
                        <a:effectLst/>
                        <a:latin typeface="+mn-lt"/>
                      </a:endParaRPr>
                    </a:p>
                  </a:txBody>
                  <a:tcPr marL="0" marR="0"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US" sz="1600" b="1" u="none" strike="noStrike" dirty="0">
                          <a:solidFill>
                            <a:schemeClr val="bg1"/>
                          </a:solidFill>
                          <a:effectLst/>
                          <a:latin typeface="+mn-lt"/>
                        </a:rPr>
                        <a:t>Placebo</a:t>
                      </a:r>
                      <a:endParaRPr lang="en-US" sz="1600" b="1" i="0" u="none" strike="noStrike" dirty="0">
                        <a:solidFill>
                          <a:schemeClr val="bg1"/>
                        </a:solidFill>
                        <a:effectLst/>
                        <a:latin typeface="+mn-lt"/>
                      </a:endParaRPr>
                    </a:p>
                  </a:txBody>
                  <a:tcPr marL="0" marR="0"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US" sz="1600" b="1" u="none" strike="noStrike" dirty="0">
                          <a:solidFill>
                            <a:schemeClr val="bg1"/>
                          </a:solidFill>
                          <a:effectLst/>
                          <a:latin typeface="+mn-lt"/>
                        </a:rPr>
                        <a:t>Mean difference </a:t>
                      </a:r>
                      <a:br>
                        <a:rPr lang="en-US" sz="1600" b="1" u="none" strike="noStrike" dirty="0">
                          <a:solidFill>
                            <a:schemeClr val="bg1"/>
                          </a:solidFill>
                          <a:effectLst/>
                          <a:latin typeface="+mn-lt"/>
                        </a:rPr>
                      </a:br>
                      <a:r>
                        <a:rPr lang="en-US" sz="1600" b="1" u="none" strike="noStrike" dirty="0">
                          <a:solidFill>
                            <a:schemeClr val="bg1"/>
                          </a:solidFill>
                          <a:effectLst/>
                          <a:latin typeface="+mn-lt"/>
                        </a:rPr>
                        <a:t>(95% CI)</a:t>
                      </a:r>
                      <a:r>
                        <a:rPr lang="en-US" sz="1600" b="1" u="none" strike="noStrike" baseline="30000" dirty="0">
                          <a:solidFill>
                            <a:schemeClr val="bg1"/>
                          </a:solidFill>
                          <a:effectLst/>
                          <a:latin typeface="+mn-lt"/>
                        </a:rPr>
                        <a:t>†</a:t>
                      </a:r>
                      <a:endParaRPr lang="en-US" sz="1600" b="1" i="0" u="none" strike="noStrike" baseline="30000" dirty="0">
                        <a:solidFill>
                          <a:schemeClr val="bg1"/>
                        </a:solidFill>
                        <a:effectLst/>
                        <a:latin typeface="+mn-lt"/>
                      </a:endParaRPr>
                    </a:p>
                  </a:txBody>
                  <a:tcPr marL="0" marR="0"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US" sz="1600" b="1" u="none" strike="noStrike" dirty="0">
                          <a:solidFill>
                            <a:schemeClr val="bg1"/>
                          </a:solidFill>
                          <a:effectLst/>
                          <a:latin typeface="+mn-lt"/>
                        </a:rPr>
                        <a:t>p value</a:t>
                      </a:r>
                      <a:endParaRPr lang="en-US" sz="1600" b="1" i="0" u="none" strike="noStrike" dirty="0">
                        <a:solidFill>
                          <a:schemeClr val="bg1"/>
                        </a:solidFill>
                        <a:effectLst/>
                        <a:latin typeface="+mn-lt"/>
                      </a:endParaRPr>
                    </a:p>
                  </a:txBody>
                  <a:tcPr marL="0" marR="0" anchor="b">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794910794"/>
                  </a:ext>
                </a:extLst>
              </a:tr>
              <a:tr h="185420">
                <a:tc>
                  <a:txBody>
                    <a:bodyPr/>
                    <a:lstStyle/>
                    <a:p>
                      <a:pPr algn="l" fontAlgn="b"/>
                      <a:r>
                        <a:rPr lang="en-US" sz="1600" b="1" u="none" strike="noStrike" dirty="0">
                          <a:solidFill>
                            <a:schemeClr val="bg1"/>
                          </a:solidFill>
                          <a:effectLst/>
                          <a:latin typeface="+mn-lt"/>
                        </a:rPr>
                        <a:t>Calculated LDL-C</a:t>
                      </a:r>
                      <a:endParaRPr lang="en-US" sz="1600" b="1" i="0" u="none" strike="noStrike" dirty="0">
                        <a:solidFill>
                          <a:schemeClr val="bg1"/>
                        </a:solidFill>
                        <a:effectLst/>
                        <a:latin typeface="+mn-lt"/>
                      </a:endParaRPr>
                    </a:p>
                  </a:txBody>
                  <a:tcPr anchor="b">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endParaRPr lang="en-US" sz="1600" b="0" i="0" u="none" strike="noStrike" dirty="0">
                        <a:solidFill>
                          <a:schemeClr val="bg1"/>
                        </a:solidFill>
                        <a:effectLst/>
                        <a:latin typeface="+mn-lt"/>
                      </a:endParaRPr>
                    </a:p>
                  </a:txBody>
                  <a:tcPr marL="0" marR="0"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endParaRPr lang="en-US" sz="1600" b="0" i="0" u="none" strike="noStrike" dirty="0">
                        <a:solidFill>
                          <a:schemeClr val="bg1"/>
                        </a:solidFill>
                        <a:effectLst/>
                        <a:latin typeface="+mn-lt"/>
                      </a:endParaRPr>
                    </a:p>
                  </a:txBody>
                  <a:tcPr marL="0" marR="0"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endParaRPr lang="en-US" sz="1600" b="0" i="0" u="none" strike="noStrike" dirty="0">
                        <a:solidFill>
                          <a:schemeClr val="bg1"/>
                        </a:solidFill>
                        <a:effectLst/>
                        <a:latin typeface="+mn-lt"/>
                      </a:endParaRPr>
                    </a:p>
                  </a:txBody>
                  <a:tcPr marL="0" marR="0"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endParaRPr lang="en-US" sz="1600" b="0" i="0" u="none" strike="noStrike" dirty="0">
                        <a:solidFill>
                          <a:schemeClr val="bg1"/>
                        </a:solidFill>
                        <a:effectLst/>
                        <a:latin typeface="+mn-lt"/>
                      </a:endParaRPr>
                    </a:p>
                  </a:txBody>
                  <a:tcPr marL="0" marR="0"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ctr" fontAlgn="b"/>
                      <a:endParaRPr lang="en-US" sz="1600" b="0" i="0" u="none" strike="noStrike" dirty="0">
                        <a:solidFill>
                          <a:schemeClr val="bg1"/>
                        </a:solidFill>
                        <a:effectLst/>
                        <a:latin typeface="+mn-lt"/>
                      </a:endParaRPr>
                    </a:p>
                  </a:txBody>
                  <a:tcPr marL="0" marR="0" anchor="b">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extLst>
                  <a:ext uri="{0D108BD9-81ED-4DB2-BD59-A6C34878D82A}">
                    <a16:rowId xmlns:a16="http://schemas.microsoft.com/office/drawing/2014/main" val="3587356697"/>
                  </a:ext>
                </a:extLst>
              </a:tr>
              <a:tr h="185420">
                <a:tc>
                  <a:txBody>
                    <a:bodyPr/>
                    <a:lstStyle/>
                    <a:p>
                      <a:pPr algn="l" fontAlgn="b"/>
                      <a:r>
                        <a:rPr lang="en-US" sz="1600" b="1" u="none" strike="noStrike" dirty="0">
                          <a:solidFill>
                            <a:schemeClr val="tx1"/>
                          </a:solidFill>
                          <a:effectLst/>
                          <a:latin typeface="+mn-lt"/>
                        </a:rPr>
                        <a:t>% Change from baseline to week 8</a:t>
                      </a:r>
                      <a:endParaRPr lang="en-US" sz="1600" b="1" i="0" u="none" strike="noStrike" dirty="0">
                        <a:solidFill>
                          <a:schemeClr val="tx1"/>
                        </a:solidFill>
                        <a:effectLst/>
                        <a:latin typeface="+mn-lt"/>
                      </a:endParaRPr>
                    </a:p>
                  </a:txBody>
                  <a:tcPr anchor="b">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en-US" sz="1600" u="none" strike="noStrike" dirty="0">
                          <a:solidFill>
                            <a:schemeClr val="tx1"/>
                          </a:solidFill>
                          <a:effectLst/>
                          <a:latin typeface="+mn-lt"/>
                        </a:rPr>
                        <a:t>-55.30</a:t>
                      </a:r>
                      <a:br>
                        <a:rPr lang="en-US" sz="1600" u="none" strike="noStrike" dirty="0">
                          <a:solidFill>
                            <a:schemeClr val="tx1"/>
                          </a:solidFill>
                          <a:effectLst/>
                          <a:latin typeface="+mn-lt"/>
                        </a:rPr>
                      </a:br>
                      <a:r>
                        <a:rPr lang="en-US" sz="1600" u="none" strike="noStrike" dirty="0">
                          <a:solidFill>
                            <a:schemeClr val="tx1"/>
                          </a:solidFill>
                          <a:effectLst/>
                          <a:latin typeface="+mn-lt"/>
                        </a:rPr>
                        <a:t>(-58.77 to -51.83)</a:t>
                      </a:r>
                      <a:endParaRPr lang="en-US" sz="1600" b="0" i="0" u="none" strike="noStrike" dirty="0">
                        <a:solidFill>
                          <a:schemeClr val="tx1"/>
                        </a:solidFill>
                        <a:effectLst/>
                        <a:latin typeface="+mn-lt"/>
                      </a:endParaRPr>
                    </a:p>
                  </a:txBody>
                  <a:tcPr marL="0" marR="0"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600" u="none" strike="noStrike" dirty="0">
                          <a:solidFill>
                            <a:schemeClr val="tx1"/>
                          </a:solidFill>
                          <a:effectLst/>
                          <a:latin typeface="+mn-lt"/>
                        </a:rPr>
                        <a:t>-74.16 </a:t>
                      </a:r>
                      <a:br>
                        <a:rPr lang="en-US" sz="1600" u="none" strike="noStrike" dirty="0">
                          <a:solidFill>
                            <a:schemeClr val="tx1"/>
                          </a:solidFill>
                          <a:effectLst/>
                          <a:latin typeface="+mn-lt"/>
                        </a:rPr>
                      </a:br>
                      <a:r>
                        <a:rPr lang="en-US" sz="1600" u="none" strike="noStrike" dirty="0">
                          <a:solidFill>
                            <a:schemeClr val="tx1"/>
                          </a:solidFill>
                          <a:effectLst/>
                          <a:latin typeface="+mn-lt"/>
                        </a:rPr>
                        <a:t>(-77.65 to -70.66)</a:t>
                      </a:r>
                      <a:endParaRPr lang="en-US" sz="1600" b="0" i="0" u="none" strike="noStrike" dirty="0">
                        <a:solidFill>
                          <a:schemeClr val="tx1"/>
                        </a:solidFill>
                        <a:effectLst/>
                        <a:latin typeface="+mn-lt"/>
                      </a:endParaRPr>
                    </a:p>
                  </a:txBody>
                  <a:tcPr marL="0" marR="0"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600" u="none" strike="noStrike" dirty="0">
                          <a:solidFill>
                            <a:schemeClr val="tx1"/>
                          </a:solidFill>
                          <a:effectLst/>
                          <a:latin typeface="+mn-lt"/>
                        </a:rPr>
                        <a:t>-36.06 </a:t>
                      </a:r>
                      <a:br>
                        <a:rPr lang="en-US" sz="1600" u="none" strike="noStrike" dirty="0">
                          <a:solidFill>
                            <a:schemeClr val="tx1"/>
                          </a:solidFill>
                          <a:effectLst/>
                          <a:latin typeface="+mn-lt"/>
                        </a:rPr>
                      </a:br>
                      <a:r>
                        <a:rPr lang="en-US" sz="1600" u="none" strike="noStrike" dirty="0">
                          <a:solidFill>
                            <a:schemeClr val="tx1"/>
                          </a:solidFill>
                          <a:effectLst/>
                          <a:latin typeface="+mn-lt"/>
                        </a:rPr>
                        <a:t>(-40.37 to -31.76)</a:t>
                      </a:r>
                      <a:endParaRPr lang="en-US" sz="1600" b="0" i="0" u="none" strike="noStrike" dirty="0">
                        <a:solidFill>
                          <a:schemeClr val="tx1"/>
                        </a:solidFill>
                        <a:effectLst/>
                        <a:latin typeface="+mn-lt"/>
                      </a:endParaRPr>
                    </a:p>
                  </a:txBody>
                  <a:tcPr marL="0" marR="0"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600" u="none" strike="noStrike" dirty="0">
                          <a:solidFill>
                            <a:schemeClr val="tx1"/>
                          </a:solidFill>
                          <a:effectLst/>
                          <a:latin typeface="+mn-lt"/>
                        </a:rPr>
                        <a:t>-37.15 </a:t>
                      </a:r>
                      <a:br>
                        <a:rPr lang="en-US" sz="1600" u="none" strike="noStrike" dirty="0">
                          <a:solidFill>
                            <a:schemeClr val="tx1"/>
                          </a:solidFill>
                          <a:effectLst/>
                          <a:latin typeface="+mn-lt"/>
                        </a:rPr>
                      </a:br>
                      <a:r>
                        <a:rPr lang="en-US" sz="1600" u="none" strike="noStrike" dirty="0">
                          <a:solidFill>
                            <a:schemeClr val="tx1"/>
                          </a:solidFill>
                          <a:effectLst/>
                          <a:latin typeface="+mn-lt"/>
                        </a:rPr>
                        <a:t>(-42.13 to -32.18)</a:t>
                      </a:r>
                      <a:endParaRPr lang="en-US" sz="1600" b="0" i="0" u="none" strike="noStrike" dirty="0">
                        <a:solidFill>
                          <a:schemeClr val="tx1"/>
                        </a:solidFill>
                        <a:effectLst/>
                        <a:latin typeface="+mn-lt"/>
                      </a:endParaRPr>
                    </a:p>
                  </a:txBody>
                  <a:tcPr marL="0" marR="0"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600" u="none" strike="noStrike" dirty="0">
                          <a:solidFill>
                            <a:schemeClr val="tx1"/>
                          </a:solidFill>
                          <a:effectLst/>
                          <a:latin typeface="+mn-lt"/>
                        </a:rPr>
                        <a:t>&lt;0.001</a:t>
                      </a:r>
                      <a:endParaRPr lang="en-US" sz="1600" b="0" i="0" u="none" strike="noStrike" dirty="0">
                        <a:solidFill>
                          <a:schemeClr val="tx1"/>
                        </a:solidFill>
                        <a:effectLst/>
                        <a:latin typeface="+mn-lt"/>
                      </a:endParaRPr>
                    </a:p>
                  </a:txBody>
                  <a:tcPr marL="0" marR="0" anchor="b">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06889847"/>
                  </a:ext>
                </a:extLst>
              </a:tr>
            </a:tbl>
          </a:graphicData>
        </a:graphic>
      </p:graphicFrame>
      <p:sp>
        <p:nvSpPr>
          <p:cNvPr id="8" name="Rectangle 7">
            <a:extLst>
              <a:ext uri="{FF2B5EF4-FFF2-40B4-BE49-F238E27FC236}">
                <a16:creationId xmlns:a16="http://schemas.microsoft.com/office/drawing/2014/main" id="{9E9C825F-7CF2-48D1-A835-4BA23BB5A152}"/>
              </a:ext>
            </a:extLst>
          </p:cNvPr>
          <p:cNvSpPr/>
          <p:nvPr/>
        </p:nvSpPr>
        <p:spPr>
          <a:xfrm>
            <a:off x="190500" y="4775200"/>
            <a:ext cx="11414542" cy="1968500"/>
          </a:xfrm>
          <a:prstGeom prst="rect">
            <a:avLst/>
          </a:prstGeom>
        </p:spPr>
        <p:txBody>
          <a:bodyPr wrap="square" anchor="b">
            <a:noAutofit/>
          </a:bodyPr>
          <a:lstStyle/>
          <a:p>
            <a:pPr>
              <a:lnSpc>
                <a:spcPct val="85000"/>
              </a:lnSpc>
              <a:spcBef>
                <a:spcPts val="300"/>
              </a:spcBef>
            </a:pPr>
            <a:r>
              <a:rPr lang="en-US" sz="1000" dirty="0"/>
              <a:t>*According to the protocol, a sensitivity analysis for the primary endpoint using multiple imputation to impute the primary endpoint was pre-specified if calculated LDL-C at 8 weeks was missing in more than 5% of the patients. Calculated LDL-C was not available at week 8 in 18 patients (5.8% of all 308 </a:t>
            </a:r>
            <a:r>
              <a:rPr lang="en-US" sz="1000" dirty="0" err="1"/>
              <a:t>randomised</a:t>
            </a:r>
            <a:r>
              <a:rPr lang="en-US" sz="1000" dirty="0"/>
              <a:t> patients).</a:t>
            </a:r>
          </a:p>
          <a:p>
            <a:pPr>
              <a:lnSpc>
                <a:spcPct val="85000"/>
              </a:lnSpc>
              <a:spcBef>
                <a:spcPts val="300"/>
              </a:spcBef>
            </a:pPr>
            <a:r>
              <a:rPr lang="en-US" sz="1000" dirty="0"/>
              <a:t>P-value of the </a:t>
            </a:r>
            <a:r>
              <a:rPr lang="en-US" sz="1000" dirty="0" err="1"/>
              <a:t>randomised</a:t>
            </a:r>
            <a:r>
              <a:rPr lang="en-US" sz="1000" dirty="0"/>
              <a:t> arm, using mixed models correcting for a random effect of the site and a fixed effect of stable statin treatment 4 weeks before </a:t>
            </a:r>
            <a:r>
              <a:rPr lang="en-US" sz="1000" dirty="0" err="1"/>
              <a:t>randomisation</a:t>
            </a:r>
            <a:r>
              <a:rPr lang="en-US" sz="1000" dirty="0"/>
              <a:t>. Computations based on combining the results from 20 multiple imputed data sets using Rubin's rule. Imputations based on predictive mean matching to five nearest </a:t>
            </a:r>
            <a:r>
              <a:rPr lang="en-US" sz="1000" dirty="0" err="1"/>
              <a:t>neighbours</a:t>
            </a:r>
            <a:r>
              <a:rPr lang="en-US" sz="1000" dirty="0"/>
              <a:t>, using the following baseline variables: corneal arcus, xanthomas, thyroid dysfunction, eGFR, AST, ALT, ALP, ADP, TRAP, age, gender, BMI, systolic BP, diastolic BP; family history of CAD, peripheral arterial disease, diabetes mellitus, insulin-treated diabetes mellitus, arterial hypertension, hypercholesterolemia, smoking history, active smoker, history of MI, PCI, CABG, CAD, HF, stroke, TIA, malignancy, no vs medium vs high intensity statins in the 4 weeks before </a:t>
            </a:r>
            <a:r>
              <a:rPr lang="en-US" sz="1000" dirty="0" err="1"/>
              <a:t>randomisation</a:t>
            </a:r>
            <a:r>
              <a:rPr lang="en-US" sz="1000" dirty="0"/>
              <a:t>; and follow-up variables: clinical visit week 4, clinical visit week 8, adverse event leading to study drug discontinuation; lipid measurements imputed for </a:t>
            </a:r>
            <a:br>
              <a:rPr lang="en-US" sz="1000" dirty="0"/>
            </a:br>
            <a:r>
              <a:rPr lang="en-US" sz="1000" dirty="0"/>
              <a:t>baseline, week 4 and week 8 (if missing).</a:t>
            </a:r>
          </a:p>
          <a:p>
            <a:pPr>
              <a:lnSpc>
                <a:spcPct val="85000"/>
              </a:lnSpc>
              <a:spcBef>
                <a:spcPts val="300"/>
              </a:spcBef>
            </a:pPr>
            <a:r>
              <a:rPr lang="en-US" sz="1000" baseline="30000" dirty="0"/>
              <a:t>†</a:t>
            </a:r>
            <a:r>
              <a:rPr lang="en-US" sz="1000" dirty="0" err="1"/>
              <a:t>Evolocumab</a:t>
            </a:r>
            <a:r>
              <a:rPr lang="en-US" sz="1000" dirty="0"/>
              <a:t> minus placebo.</a:t>
            </a:r>
          </a:p>
          <a:p>
            <a:pPr>
              <a:lnSpc>
                <a:spcPct val="85000"/>
              </a:lnSpc>
              <a:spcBef>
                <a:spcPts val="300"/>
              </a:spcBef>
            </a:pPr>
            <a:r>
              <a:rPr lang="en-US" sz="1000" dirty="0"/>
              <a:t>CI = confidence intervals</a:t>
            </a:r>
          </a:p>
          <a:p>
            <a:pPr>
              <a:lnSpc>
                <a:spcPct val="90000"/>
              </a:lnSpc>
              <a:spcBef>
                <a:spcPts val="300"/>
              </a:spcBef>
            </a:pPr>
            <a:r>
              <a:rPr lang="en-US" sz="1000" dirty="0">
                <a:solidFill>
                  <a:srgbClr val="000000"/>
                </a:solidFill>
              </a:rPr>
              <a:t>Koskinas KC, et al.  </a:t>
            </a:r>
            <a:r>
              <a:rPr lang="en-US" sz="1000" i="1" dirty="0">
                <a:solidFill>
                  <a:srgbClr val="000000"/>
                </a:solidFill>
              </a:rPr>
              <a:t>JACC</a:t>
            </a:r>
            <a:r>
              <a:rPr lang="en-US" sz="1000" dirty="0">
                <a:solidFill>
                  <a:srgbClr val="000000"/>
                </a:solidFill>
              </a:rPr>
              <a:t>. [published online ahead of print August 31, 2019].  </a:t>
            </a:r>
            <a:r>
              <a:rPr lang="en-US" sz="1000" dirty="0">
                <a:solidFill>
                  <a:srgbClr val="000000"/>
                </a:solidFill>
                <a:hlinkClick r:id="rId3"/>
              </a:rPr>
              <a:t>https://doi.org/10.1016/j.jacc.2019.08.010</a:t>
            </a:r>
            <a:endParaRPr lang="en-US" sz="1000" dirty="0">
              <a:solidFill>
                <a:srgbClr val="000000"/>
              </a:solidFill>
            </a:endParaRPr>
          </a:p>
        </p:txBody>
      </p:sp>
    </p:spTree>
    <p:extLst>
      <p:ext uri="{BB962C8B-B14F-4D97-AF65-F5344CB8AC3E}">
        <p14:creationId xmlns:p14="http://schemas.microsoft.com/office/powerpoint/2010/main" val="3045119627"/>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E3F2A-2C85-47A0-A521-0382EA926CA3}"/>
              </a:ext>
            </a:extLst>
          </p:cNvPr>
          <p:cNvSpPr>
            <a:spLocks noGrp="1"/>
          </p:cNvSpPr>
          <p:nvPr>
            <p:ph type="title"/>
          </p:nvPr>
        </p:nvSpPr>
        <p:spPr/>
        <p:txBody>
          <a:bodyPr/>
          <a:lstStyle/>
          <a:p>
            <a:r>
              <a:rPr lang="en-US" dirty="0"/>
              <a:t>Exploratory Analysis of the Primary Endpoint </a:t>
            </a:r>
          </a:p>
        </p:txBody>
      </p:sp>
      <p:sp>
        <p:nvSpPr>
          <p:cNvPr id="5" name="Rectangle 4">
            <a:extLst>
              <a:ext uri="{FF2B5EF4-FFF2-40B4-BE49-F238E27FC236}">
                <a16:creationId xmlns:a16="http://schemas.microsoft.com/office/drawing/2014/main" id="{5B46A458-9B35-408F-A136-E639E093EAE2}"/>
              </a:ext>
            </a:extLst>
          </p:cNvPr>
          <p:cNvSpPr/>
          <p:nvPr/>
        </p:nvSpPr>
        <p:spPr>
          <a:xfrm>
            <a:off x="0" y="5359740"/>
            <a:ext cx="12192000" cy="301621"/>
          </a:xfrm>
          <a:prstGeom prst="rect">
            <a:avLst/>
          </a:prstGeom>
          <a:solidFill>
            <a:srgbClr val="007CC2"/>
          </a:solidFill>
        </p:spPr>
        <p:txBody>
          <a:bodyPr wrap="square">
            <a:spAutoFit/>
          </a:bodyPr>
          <a:lstStyle/>
          <a:p>
            <a:pPr algn="ctr" defTabSz="457200">
              <a:lnSpc>
                <a:spcPct val="85000"/>
              </a:lnSpc>
              <a:spcBef>
                <a:spcPts val="200"/>
              </a:spcBef>
            </a:pPr>
            <a:r>
              <a:rPr lang="en-US" sz="1600" b="1" dirty="0">
                <a:solidFill>
                  <a:srgbClr val="FFFFFF"/>
                </a:solidFill>
              </a:rPr>
              <a:t>Consistent with the primary endpoint results, mean calculated LDL-C levels at baseline were 3.51±0.97 mmol/L</a:t>
            </a:r>
          </a:p>
        </p:txBody>
      </p:sp>
      <p:sp>
        <p:nvSpPr>
          <p:cNvPr id="6" name="TextBox 5">
            <a:extLst>
              <a:ext uri="{FF2B5EF4-FFF2-40B4-BE49-F238E27FC236}">
                <a16:creationId xmlns:a16="http://schemas.microsoft.com/office/drawing/2014/main" id="{B97CDEEE-61CD-480B-829B-68DB47D37C2B}"/>
              </a:ext>
            </a:extLst>
          </p:cNvPr>
          <p:cNvSpPr txBox="1"/>
          <p:nvPr/>
        </p:nvSpPr>
        <p:spPr>
          <a:xfrm>
            <a:off x="190500" y="6158925"/>
            <a:ext cx="9800956" cy="584775"/>
          </a:xfrm>
          <a:prstGeom prst="rect">
            <a:avLst/>
          </a:prstGeom>
          <a:noFill/>
        </p:spPr>
        <p:txBody>
          <a:bodyPr wrap="square" rtlCol="0" anchor="b">
            <a:spAutoFit/>
          </a:bodyPr>
          <a:lstStyle/>
          <a:p>
            <a:pPr>
              <a:lnSpc>
                <a:spcPct val="90000"/>
              </a:lnSpc>
              <a:spcBef>
                <a:spcPts val="300"/>
              </a:spcBef>
            </a:pPr>
            <a:r>
              <a:rPr lang="en-US" sz="1000" dirty="0"/>
              <a:t>Exploratory analysis of the primary endpoint using calculated LDL-C, or directly measured LDL-C in cases of calculated LDL-C &lt;40 mg/dL or TG &gt; 400 mg/dL</a:t>
            </a:r>
          </a:p>
          <a:p>
            <a:pPr>
              <a:lnSpc>
                <a:spcPct val="90000"/>
              </a:lnSpc>
              <a:spcBef>
                <a:spcPts val="300"/>
              </a:spcBef>
            </a:pPr>
            <a:r>
              <a:rPr lang="en-US" sz="1000" dirty="0"/>
              <a:t>LDL-C = low-density lipoprotein cholesterol  </a:t>
            </a:r>
          </a:p>
          <a:p>
            <a:pPr>
              <a:lnSpc>
                <a:spcPct val="90000"/>
              </a:lnSpc>
              <a:spcBef>
                <a:spcPts val="300"/>
              </a:spcBef>
            </a:pPr>
            <a:r>
              <a:rPr lang="en-US" sz="1000" dirty="0">
                <a:solidFill>
                  <a:srgbClr val="000000"/>
                </a:solidFill>
              </a:rPr>
              <a:t>Koskinas KC, et al.  </a:t>
            </a:r>
            <a:r>
              <a:rPr lang="en-US" sz="1000" i="1" dirty="0">
                <a:solidFill>
                  <a:srgbClr val="000000"/>
                </a:solidFill>
              </a:rPr>
              <a:t>JACC</a:t>
            </a:r>
            <a:r>
              <a:rPr lang="en-US" sz="1000" dirty="0">
                <a:solidFill>
                  <a:srgbClr val="000000"/>
                </a:solidFill>
              </a:rPr>
              <a:t>. [published online ahead of print August 31, 2019].  </a:t>
            </a:r>
            <a:r>
              <a:rPr lang="en-US" sz="1000" dirty="0">
                <a:solidFill>
                  <a:srgbClr val="000000"/>
                </a:solidFill>
                <a:hlinkClick r:id="rId3"/>
              </a:rPr>
              <a:t>https://doi.org/10.1016/j.jacc.2019.08.010</a:t>
            </a:r>
            <a:endParaRPr lang="en-US" sz="1000" dirty="0">
              <a:solidFill>
                <a:srgbClr val="000000"/>
              </a:solidFill>
            </a:endParaRPr>
          </a:p>
        </p:txBody>
      </p:sp>
      <p:graphicFrame>
        <p:nvGraphicFramePr>
          <p:cNvPr id="8" name="Table 7">
            <a:extLst>
              <a:ext uri="{FF2B5EF4-FFF2-40B4-BE49-F238E27FC236}">
                <a16:creationId xmlns:a16="http://schemas.microsoft.com/office/drawing/2014/main" id="{05024BD9-D3D2-44B6-81E9-9A8DBBFB7A80}"/>
              </a:ext>
            </a:extLst>
          </p:cNvPr>
          <p:cNvGraphicFramePr>
            <a:graphicFrameLocks noGrp="1"/>
          </p:cNvGraphicFramePr>
          <p:nvPr>
            <p:extLst>
              <p:ext uri="{D42A27DB-BD31-4B8C-83A1-F6EECF244321}">
                <p14:modId xmlns:p14="http://schemas.microsoft.com/office/powerpoint/2010/main" val="764096346"/>
              </p:ext>
            </p:extLst>
          </p:nvPr>
        </p:nvGraphicFramePr>
        <p:xfrm>
          <a:off x="426720" y="1376402"/>
          <a:ext cx="11338560" cy="3810000"/>
        </p:xfrm>
        <a:graphic>
          <a:graphicData uri="http://schemas.openxmlformats.org/drawingml/2006/table">
            <a:tbl>
              <a:tblPr>
                <a:tableStyleId>{5C22544A-7EE6-4342-B048-85BDC9FD1C3A}</a:tableStyleId>
              </a:tblPr>
              <a:tblGrid>
                <a:gridCol w="2834640">
                  <a:extLst>
                    <a:ext uri="{9D8B030D-6E8A-4147-A177-3AD203B41FA5}">
                      <a16:colId xmlns:a16="http://schemas.microsoft.com/office/drawing/2014/main" val="1961155777"/>
                    </a:ext>
                  </a:extLst>
                </a:gridCol>
                <a:gridCol w="1920240">
                  <a:extLst>
                    <a:ext uri="{9D8B030D-6E8A-4147-A177-3AD203B41FA5}">
                      <a16:colId xmlns:a16="http://schemas.microsoft.com/office/drawing/2014/main" val="2564104619"/>
                    </a:ext>
                  </a:extLst>
                </a:gridCol>
                <a:gridCol w="1920240">
                  <a:extLst>
                    <a:ext uri="{9D8B030D-6E8A-4147-A177-3AD203B41FA5}">
                      <a16:colId xmlns:a16="http://schemas.microsoft.com/office/drawing/2014/main" val="2792554254"/>
                    </a:ext>
                  </a:extLst>
                </a:gridCol>
                <a:gridCol w="1920240">
                  <a:extLst>
                    <a:ext uri="{9D8B030D-6E8A-4147-A177-3AD203B41FA5}">
                      <a16:colId xmlns:a16="http://schemas.microsoft.com/office/drawing/2014/main" val="1355580989"/>
                    </a:ext>
                  </a:extLst>
                </a:gridCol>
                <a:gridCol w="1920240">
                  <a:extLst>
                    <a:ext uri="{9D8B030D-6E8A-4147-A177-3AD203B41FA5}">
                      <a16:colId xmlns:a16="http://schemas.microsoft.com/office/drawing/2014/main" val="1586462112"/>
                    </a:ext>
                  </a:extLst>
                </a:gridCol>
                <a:gridCol w="822960">
                  <a:extLst>
                    <a:ext uri="{9D8B030D-6E8A-4147-A177-3AD203B41FA5}">
                      <a16:colId xmlns:a16="http://schemas.microsoft.com/office/drawing/2014/main" val="1866790243"/>
                    </a:ext>
                  </a:extLst>
                </a:gridCol>
              </a:tblGrid>
              <a:tr h="185420">
                <a:tc>
                  <a:txBody>
                    <a:bodyPr/>
                    <a:lstStyle/>
                    <a:p>
                      <a:pPr algn="l" fontAlgn="b"/>
                      <a:endParaRPr lang="en-US" sz="1600" b="1" i="0" u="none" strike="noStrike" dirty="0">
                        <a:solidFill>
                          <a:schemeClr val="bg1"/>
                        </a:solidFill>
                        <a:effectLst/>
                        <a:latin typeface="+mn-lt"/>
                      </a:endParaRPr>
                    </a:p>
                  </a:txBody>
                  <a:tcPr anchor="b">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US" sz="1600" b="1" u="none" strike="noStrike" dirty="0">
                          <a:solidFill>
                            <a:schemeClr val="bg1"/>
                          </a:solidFill>
                          <a:effectLst/>
                          <a:latin typeface="+mn-lt"/>
                        </a:rPr>
                        <a:t>All patients</a:t>
                      </a:r>
                      <a:endParaRPr lang="en-US" sz="1600" b="1" i="0" u="none" strike="noStrike" dirty="0">
                        <a:solidFill>
                          <a:schemeClr val="bg1"/>
                        </a:solidFill>
                        <a:effectLst/>
                        <a:latin typeface="+mn-lt"/>
                      </a:endParaRPr>
                    </a:p>
                  </a:txBody>
                  <a:tcPr marL="0" marR="0"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US" sz="1600" b="1" u="none" strike="noStrike" dirty="0" err="1">
                          <a:solidFill>
                            <a:schemeClr val="bg1"/>
                          </a:solidFill>
                          <a:effectLst/>
                          <a:latin typeface="+mn-lt"/>
                        </a:rPr>
                        <a:t>Evolocumab</a:t>
                      </a:r>
                      <a:endParaRPr lang="en-US" sz="1600" b="1" i="0" u="none" strike="noStrike" dirty="0">
                        <a:solidFill>
                          <a:schemeClr val="bg1"/>
                        </a:solidFill>
                        <a:effectLst/>
                        <a:latin typeface="+mn-lt"/>
                      </a:endParaRPr>
                    </a:p>
                  </a:txBody>
                  <a:tcPr marL="0" marR="0"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US" sz="1600" b="1" u="none" strike="noStrike" dirty="0">
                          <a:solidFill>
                            <a:schemeClr val="bg1"/>
                          </a:solidFill>
                          <a:effectLst/>
                          <a:latin typeface="+mn-lt"/>
                        </a:rPr>
                        <a:t>Placebo</a:t>
                      </a:r>
                      <a:endParaRPr lang="en-US" sz="1600" b="1" i="0" u="none" strike="noStrike" dirty="0">
                        <a:solidFill>
                          <a:schemeClr val="bg1"/>
                        </a:solidFill>
                        <a:effectLst/>
                        <a:latin typeface="+mn-lt"/>
                      </a:endParaRPr>
                    </a:p>
                  </a:txBody>
                  <a:tcPr marL="0" marR="0"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US" sz="1600" b="1" u="none" strike="noStrike" dirty="0">
                          <a:solidFill>
                            <a:schemeClr val="bg1"/>
                          </a:solidFill>
                          <a:effectLst/>
                          <a:latin typeface="+mn-lt"/>
                        </a:rPr>
                        <a:t>Mean difference </a:t>
                      </a:r>
                      <a:br>
                        <a:rPr lang="en-US" sz="1600" b="1" u="none" strike="noStrike" dirty="0">
                          <a:solidFill>
                            <a:schemeClr val="bg1"/>
                          </a:solidFill>
                          <a:effectLst/>
                          <a:latin typeface="+mn-lt"/>
                        </a:rPr>
                      </a:br>
                      <a:r>
                        <a:rPr lang="en-US" sz="1600" b="1" u="none" strike="noStrike" dirty="0">
                          <a:solidFill>
                            <a:schemeClr val="bg1"/>
                          </a:solidFill>
                          <a:effectLst/>
                          <a:latin typeface="+mn-lt"/>
                        </a:rPr>
                        <a:t>(95% CI)</a:t>
                      </a:r>
                      <a:r>
                        <a:rPr lang="en-US" sz="1600" b="1" u="none" strike="noStrike" baseline="30000" dirty="0">
                          <a:solidFill>
                            <a:schemeClr val="bg1"/>
                          </a:solidFill>
                          <a:effectLst/>
                          <a:latin typeface="+mn-lt"/>
                        </a:rPr>
                        <a:t>†</a:t>
                      </a:r>
                      <a:endParaRPr lang="en-US" sz="1600" b="1" i="0" u="none" strike="noStrike" baseline="30000" dirty="0">
                        <a:solidFill>
                          <a:schemeClr val="bg1"/>
                        </a:solidFill>
                        <a:effectLst/>
                        <a:latin typeface="+mn-lt"/>
                      </a:endParaRPr>
                    </a:p>
                  </a:txBody>
                  <a:tcPr marL="0" marR="0"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US" sz="1600" b="1" u="none" strike="noStrike" dirty="0">
                          <a:solidFill>
                            <a:schemeClr val="bg1"/>
                          </a:solidFill>
                          <a:effectLst/>
                          <a:latin typeface="+mn-lt"/>
                        </a:rPr>
                        <a:t>p value</a:t>
                      </a:r>
                      <a:endParaRPr lang="en-US" sz="1600" b="1" i="0" u="none" strike="noStrike" dirty="0">
                        <a:solidFill>
                          <a:schemeClr val="bg1"/>
                        </a:solidFill>
                        <a:effectLst/>
                        <a:latin typeface="+mn-lt"/>
                      </a:endParaRPr>
                    </a:p>
                  </a:txBody>
                  <a:tcPr marL="0" marR="0" anchor="b">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3794910794"/>
                  </a:ext>
                </a:extLst>
              </a:tr>
              <a:tr h="185420">
                <a:tc gridSpan="2">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600" b="1" u="none" strike="noStrike" dirty="0">
                          <a:solidFill>
                            <a:schemeClr val="bg1"/>
                          </a:solidFill>
                          <a:effectLst/>
                        </a:rPr>
                        <a:t>Calculated or directly measured LDL-C</a:t>
                      </a:r>
                      <a:endParaRPr lang="en-US" sz="1600" b="1" i="0" u="none" strike="noStrike" dirty="0">
                        <a:solidFill>
                          <a:schemeClr val="bg1"/>
                        </a:solidFill>
                        <a:effectLst/>
                        <a:latin typeface="Calibri" panose="020F0502020204030204" pitchFamily="34" charset="0"/>
                      </a:endParaRPr>
                    </a:p>
                  </a:txBody>
                  <a:tcPr anchor="b">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hMerge="1">
                  <a:txBody>
                    <a:bodyPr/>
                    <a:lstStyle/>
                    <a:p>
                      <a:pPr algn="l" fontAlgn="b"/>
                      <a:endParaRPr lang="en-US" sz="1600" b="0" i="0" u="none" strike="noStrike" dirty="0">
                        <a:solidFill>
                          <a:srgbClr val="000000"/>
                        </a:solidFill>
                        <a:effectLst/>
                        <a:latin typeface="Calibri" panose="020F0502020204030204" pitchFamily="34" charset="0"/>
                      </a:endParaRPr>
                    </a:p>
                  </a:txBody>
                  <a:tcPr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l" fontAlgn="b"/>
                      <a:endParaRPr lang="en-US" sz="1600" b="0" i="0" u="none" strike="noStrike" dirty="0">
                        <a:solidFill>
                          <a:srgbClr val="000000"/>
                        </a:solidFill>
                        <a:effectLst/>
                        <a:latin typeface="Calibri" panose="020F0502020204030204" pitchFamily="34" charset="0"/>
                      </a:endParaRPr>
                    </a:p>
                  </a:txBody>
                  <a:tcPr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l" fontAlgn="b"/>
                      <a:endParaRPr lang="en-US" sz="1600" b="0" i="0" u="none" strike="noStrike">
                        <a:solidFill>
                          <a:srgbClr val="000000"/>
                        </a:solidFill>
                        <a:effectLst/>
                        <a:latin typeface="Calibri" panose="020F0502020204030204" pitchFamily="34" charset="0"/>
                      </a:endParaRPr>
                    </a:p>
                  </a:txBody>
                  <a:tcPr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l" fontAlgn="b"/>
                      <a:endParaRPr lang="en-US" sz="1600" b="0" i="0" u="none" strike="noStrike">
                        <a:solidFill>
                          <a:srgbClr val="000000"/>
                        </a:solidFill>
                        <a:effectLst/>
                        <a:latin typeface="Calibri" panose="020F0502020204030204" pitchFamily="34" charset="0"/>
                      </a:endParaRPr>
                    </a:p>
                  </a:txBody>
                  <a:tcPr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tc>
                  <a:txBody>
                    <a:bodyPr/>
                    <a:lstStyle/>
                    <a:p>
                      <a:pPr algn="r" fontAlgn="b"/>
                      <a:endParaRPr lang="en-US" sz="1600" b="0" i="0" u="none" strike="noStrike" dirty="0">
                        <a:solidFill>
                          <a:srgbClr val="000000"/>
                        </a:solidFill>
                        <a:effectLst/>
                        <a:latin typeface="Calibri" panose="020F0502020204030204" pitchFamily="34" charset="0"/>
                      </a:endParaRPr>
                    </a:p>
                  </a:txBody>
                  <a:tcPr anchor="b">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lumMod val="50000"/>
                      </a:schemeClr>
                    </a:solidFill>
                  </a:tcPr>
                </a:tc>
                <a:extLst>
                  <a:ext uri="{0D108BD9-81ED-4DB2-BD59-A6C34878D82A}">
                    <a16:rowId xmlns:a16="http://schemas.microsoft.com/office/drawing/2014/main" val="3587356697"/>
                  </a:ext>
                </a:extLst>
              </a:tr>
              <a:tr h="185420">
                <a:tc>
                  <a:txBody>
                    <a:bodyPr/>
                    <a:lstStyle/>
                    <a:p>
                      <a:pPr algn="l" fontAlgn="b"/>
                      <a:r>
                        <a:rPr lang="en-US" sz="1600" b="1" u="none" strike="noStrike" dirty="0">
                          <a:effectLst/>
                        </a:rPr>
                        <a:t>Baseline (mmol/L)</a:t>
                      </a:r>
                      <a:endParaRPr lang="en-US" sz="1600" b="1" i="0" u="none" strike="noStrike" dirty="0">
                        <a:solidFill>
                          <a:srgbClr val="000000"/>
                        </a:solidFill>
                        <a:effectLst/>
                        <a:latin typeface="Calibri" panose="020F0502020204030204" pitchFamily="34" charset="0"/>
                      </a:endParaRPr>
                    </a:p>
                  </a:txBody>
                  <a:tcPr anchor="ctr">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en-US" sz="1600" u="none" strike="noStrike" dirty="0">
                          <a:effectLst/>
                        </a:rPr>
                        <a:t>3.53 ± 0.98 [306]</a:t>
                      </a:r>
                      <a:endParaRPr lang="en-US" sz="1600" b="0" i="0" u="none" strike="noStrike" dirty="0">
                        <a:solidFill>
                          <a:srgbClr val="000000"/>
                        </a:solidFill>
                        <a:effectLst/>
                        <a:latin typeface="Calibri" panose="020F0502020204030204" pitchFamily="34" charset="0"/>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600" u="none" strike="noStrike" dirty="0">
                          <a:effectLst/>
                        </a:rPr>
                        <a:t>3.61 ± 0.99 [154]</a:t>
                      </a:r>
                      <a:endParaRPr lang="en-US" sz="1600" b="0" i="0" u="none" strike="noStrike" dirty="0">
                        <a:solidFill>
                          <a:srgbClr val="000000"/>
                        </a:solidFill>
                        <a:effectLst/>
                        <a:latin typeface="Calibri" panose="020F0502020204030204" pitchFamily="34" charset="0"/>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600" u="none" strike="noStrike">
                          <a:effectLst/>
                        </a:rPr>
                        <a:t>3.44 ± 0.96 [152]</a:t>
                      </a:r>
                      <a:endParaRPr lang="en-US" sz="1600" b="0" i="0" u="none" strike="noStrike">
                        <a:solidFill>
                          <a:srgbClr val="000000"/>
                        </a:solidFill>
                        <a:effectLst/>
                        <a:latin typeface="Calibri" panose="020F0502020204030204" pitchFamily="34" charset="0"/>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600" u="none" strike="noStrike" dirty="0">
                          <a:effectLst/>
                        </a:rPr>
                        <a:t>0.12 </a:t>
                      </a:r>
                      <a:br>
                        <a:rPr lang="en-US" sz="1600" u="none" strike="noStrike" dirty="0">
                          <a:effectLst/>
                        </a:rPr>
                      </a:br>
                      <a:r>
                        <a:rPr lang="en-US" sz="1600" u="none" strike="noStrike" dirty="0">
                          <a:effectLst/>
                        </a:rPr>
                        <a:t>(-0.06 to 0.30)</a:t>
                      </a:r>
                      <a:endParaRPr lang="en-US" sz="1600" b="0" i="0" u="none" strike="noStrike" dirty="0">
                        <a:solidFill>
                          <a:srgbClr val="000000"/>
                        </a:solidFill>
                        <a:effectLst/>
                        <a:latin typeface="Calibri" panose="020F0502020204030204" pitchFamily="34" charset="0"/>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600" u="none" strike="noStrike" dirty="0">
                          <a:effectLst/>
                        </a:rPr>
                        <a:t>0.2</a:t>
                      </a:r>
                      <a:endParaRPr lang="en-US" sz="1600" b="0" i="0" u="none" strike="noStrike" dirty="0">
                        <a:solidFill>
                          <a:srgbClr val="000000"/>
                        </a:solidFill>
                        <a:effectLst/>
                        <a:latin typeface="Calibri" panose="020F0502020204030204" pitchFamily="34" charset="0"/>
                      </a:endParaRPr>
                    </a:p>
                  </a:txBody>
                  <a:tcPr anchor="ctr">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67031074"/>
                  </a:ext>
                </a:extLst>
              </a:tr>
              <a:tr h="185420">
                <a:tc>
                  <a:txBody>
                    <a:bodyPr/>
                    <a:lstStyle/>
                    <a:p>
                      <a:pPr algn="l" fontAlgn="b"/>
                      <a:r>
                        <a:rPr lang="en-US" sz="1600" b="1" u="none" strike="noStrike" dirty="0">
                          <a:effectLst/>
                        </a:rPr>
                        <a:t>Week 8 (mmol/L)</a:t>
                      </a:r>
                      <a:endParaRPr lang="en-US" sz="1600" b="1" i="0" u="none" strike="noStrike" dirty="0">
                        <a:solidFill>
                          <a:srgbClr val="000000"/>
                        </a:solidFill>
                        <a:effectLst/>
                        <a:latin typeface="Calibri" panose="020F0502020204030204" pitchFamily="34" charset="0"/>
                      </a:endParaRPr>
                    </a:p>
                  </a:txBody>
                  <a:tcPr anchor="ctr">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en-US" sz="1600" u="none" strike="noStrike" dirty="0">
                          <a:effectLst/>
                        </a:rPr>
                        <a:t>1.53 ± 0.78 [291]</a:t>
                      </a:r>
                      <a:endParaRPr lang="en-US" sz="1600" b="0" i="0" u="none" strike="noStrike" dirty="0">
                        <a:solidFill>
                          <a:srgbClr val="000000"/>
                        </a:solidFill>
                        <a:effectLst/>
                        <a:latin typeface="Calibri" panose="020F0502020204030204" pitchFamily="34" charset="0"/>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600" u="none" strike="noStrike">
                          <a:effectLst/>
                        </a:rPr>
                        <a:t>0.95 ± 0.44 [141]</a:t>
                      </a:r>
                      <a:endParaRPr lang="en-US" sz="1600" b="0" i="0" u="none" strike="noStrike">
                        <a:solidFill>
                          <a:srgbClr val="000000"/>
                        </a:solidFill>
                        <a:effectLst/>
                        <a:latin typeface="Calibri" panose="020F0502020204030204" pitchFamily="34" charset="0"/>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600" u="none" strike="noStrike" dirty="0">
                          <a:effectLst/>
                        </a:rPr>
                        <a:t>2.07 ± 0.62 [150]</a:t>
                      </a:r>
                      <a:endParaRPr lang="en-US" sz="1600" b="0" i="0" u="none" strike="noStrike" dirty="0">
                        <a:solidFill>
                          <a:srgbClr val="000000"/>
                        </a:solidFill>
                        <a:effectLst/>
                        <a:latin typeface="Calibri" panose="020F0502020204030204" pitchFamily="34" charset="0"/>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600" u="none" strike="noStrike" dirty="0">
                          <a:effectLst/>
                        </a:rPr>
                        <a:t>-1.11 </a:t>
                      </a:r>
                      <a:br>
                        <a:rPr lang="en-US" sz="1600" u="none" strike="noStrike" dirty="0">
                          <a:effectLst/>
                        </a:rPr>
                      </a:br>
                      <a:r>
                        <a:rPr lang="en-US" sz="1600" u="none" strike="noStrike" dirty="0">
                          <a:effectLst/>
                        </a:rPr>
                        <a:t>(-1.23 to -0.99)</a:t>
                      </a:r>
                      <a:endParaRPr lang="en-US" sz="1600" b="0" i="0" u="none" strike="noStrike" dirty="0">
                        <a:solidFill>
                          <a:srgbClr val="000000"/>
                        </a:solidFill>
                        <a:effectLst/>
                        <a:latin typeface="Calibri" panose="020F0502020204030204" pitchFamily="34" charset="0"/>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600" u="none" strike="noStrike" dirty="0">
                          <a:effectLst/>
                        </a:rPr>
                        <a:t>&lt;0.001</a:t>
                      </a:r>
                      <a:endParaRPr lang="en-US" sz="1600" b="0" i="0" u="none" strike="noStrike" dirty="0">
                        <a:solidFill>
                          <a:srgbClr val="000000"/>
                        </a:solidFill>
                        <a:effectLst/>
                        <a:latin typeface="Calibri" panose="020F0502020204030204" pitchFamily="34" charset="0"/>
                      </a:endParaRPr>
                    </a:p>
                  </a:txBody>
                  <a:tcPr anchor="ctr">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65088671"/>
                  </a:ext>
                </a:extLst>
              </a:tr>
              <a:tr h="185420">
                <a:tc>
                  <a:txBody>
                    <a:bodyPr/>
                    <a:lstStyle/>
                    <a:p>
                      <a:pPr algn="l" fontAlgn="b"/>
                      <a:r>
                        <a:rPr lang="en-US" sz="1600" b="1" u="none" strike="noStrike" dirty="0">
                          <a:effectLst/>
                        </a:rPr>
                        <a:t>Absolute change from baseline (mmol/L)</a:t>
                      </a:r>
                      <a:endParaRPr lang="en-US" sz="1600" b="1" i="0" u="none" strike="noStrike" dirty="0">
                        <a:solidFill>
                          <a:srgbClr val="000000"/>
                        </a:solidFill>
                        <a:effectLst/>
                        <a:latin typeface="Calibri" panose="020F0502020204030204" pitchFamily="34" charset="0"/>
                      </a:endParaRPr>
                    </a:p>
                  </a:txBody>
                  <a:tcPr anchor="ctr">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en-US" sz="1600" u="none" strike="noStrike" dirty="0">
                          <a:effectLst/>
                        </a:rPr>
                        <a:t>-1.99 ± 1.21 [290]</a:t>
                      </a:r>
                      <a:endParaRPr lang="en-US" sz="1600" b="0" i="0" u="none" strike="noStrike" dirty="0">
                        <a:solidFill>
                          <a:srgbClr val="000000"/>
                        </a:solidFill>
                        <a:effectLst/>
                        <a:latin typeface="Calibri" panose="020F0502020204030204" pitchFamily="34" charset="0"/>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600" u="none" strike="noStrike">
                          <a:effectLst/>
                        </a:rPr>
                        <a:t>-2.66 ± 1.00 [140]</a:t>
                      </a:r>
                      <a:endParaRPr lang="en-US" sz="1600" b="0" i="0" u="none" strike="noStrike">
                        <a:solidFill>
                          <a:srgbClr val="000000"/>
                        </a:solidFill>
                        <a:effectLst/>
                        <a:latin typeface="Calibri" panose="020F0502020204030204" pitchFamily="34" charset="0"/>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600" u="none" strike="noStrike" dirty="0">
                          <a:effectLst/>
                        </a:rPr>
                        <a:t>-1.37 ± 1.05 [150]</a:t>
                      </a:r>
                      <a:endParaRPr lang="en-US" sz="1600" b="0" i="0" u="none" strike="noStrike" dirty="0">
                        <a:solidFill>
                          <a:srgbClr val="000000"/>
                        </a:solidFill>
                        <a:effectLst/>
                        <a:latin typeface="Calibri" panose="020F0502020204030204" pitchFamily="34" charset="0"/>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600" u="none" strike="noStrike" dirty="0">
                          <a:effectLst/>
                        </a:rPr>
                        <a:t>-1.24 </a:t>
                      </a:r>
                      <a:br>
                        <a:rPr lang="en-US" sz="1600" u="none" strike="noStrike" dirty="0">
                          <a:effectLst/>
                        </a:rPr>
                      </a:br>
                      <a:r>
                        <a:rPr lang="en-US" sz="1600" u="none" strike="noStrike" dirty="0">
                          <a:effectLst/>
                        </a:rPr>
                        <a:t>(-1.44 to -1.04)</a:t>
                      </a:r>
                      <a:endParaRPr lang="en-US" sz="1600" b="0" i="0" u="none" strike="noStrike" dirty="0">
                        <a:solidFill>
                          <a:srgbClr val="000000"/>
                        </a:solidFill>
                        <a:effectLst/>
                        <a:latin typeface="Calibri" panose="020F0502020204030204" pitchFamily="34" charset="0"/>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600" u="none" strike="noStrike" dirty="0">
                          <a:effectLst/>
                        </a:rPr>
                        <a:t>&lt;0.001</a:t>
                      </a:r>
                      <a:endParaRPr lang="en-US" sz="1600" b="0" i="0" u="none" strike="noStrike" dirty="0">
                        <a:solidFill>
                          <a:srgbClr val="000000"/>
                        </a:solidFill>
                        <a:effectLst/>
                        <a:latin typeface="Calibri" panose="020F0502020204030204" pitchFamily="34" charset="0"/>
                      </a:endParaRPr>
                    </a:p>
                  </a:txBody>
                  <a:tcPr anchor="ctr">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278324"/>
                  </a:ext>
                </a:extLst>
              </a:tr>
              <a:tr h="185420">
                <a:tc>
                  <a:txBody>
                    <a:bodyPr/>
                    <a:lstStyle/>
                    <a:p>
                      <a:pPr algn="l" fontAlgn="b"/>
                      <a:r>
                        <a:rPr lang="en-US" sz="1600" b="1" u="none" strike="noStrike" dirty="0">
                          <a:effectLst/>
                        </a:rPr>
                        <a:t>% Change from baseline</a:t>
                      </a:r>
                      <a:endParaRPr lang="en-US" sz="1600" b="1" i="0" u="none" strike="noStrike" dirty="0">
                        <a:solidFill>
                          <a:srgbClr val="000000"/>
                        </a:solidFill>
                        <a:effectLst/>
                        <a:latin typeface="Calibri" panose="020F0502020204030204" pitchFamily="34" charset="0"/>
                      </a:endParaRPr>
                    </a:p>
                  </a:txBody>
                  <a:tcPr anchor="ctr">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en-US" sz="1600" u="none" strike="noStrike" dirty="0">
                          <a:effectLst/>
                        </a:rPr>
                        <a:t>-53.08 ± 28.29 [290]</a:t>
                      </a:r>
                      <a:endParaRPr lang="en-US" sz="1600" b="0" i="0" u="none" strike="noStrike" dirty="0">
                        <a:solidFill>
                          <a:srgbClr val="000000"/>
                        </a:solidFill>
                        <a:effectLst/>
                        <a:latin typeface="Calibri" panose="020F0502020204030204" pitchFamily="34" charset="0"/>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600" u="none" strike="noStrike" dirty="0">
                          <a:effectLst/>
                        </a:rPr>
                        <a:t>-71.89 ± 15.35 [140]</a:t>
                      </a:r>
                      <a:endParaRPr lang="en-US" sz="1600" b="0" i="0" u="none" strike="noStrike" dirty="0">
                        <a:solidFill>
                          <a:srgbClr val="000000"/>
                        </a:solidFill>
                        <a:effectLst/>
                        <a:latin typeface="Calibri" panose="020F0502020204030204" pitchFamily="34" charset="0"/>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600" u="none" strike="noStrike" dirty="0">
                          <a:effectLst/>
                        </a:rPr>
                        <a:t>-35.52 ± 26.25 [150]</a:t>
                      </a:r>
                      <a:endParaRPr lang="en-US" sz="1600" b="0" i="0" u="none" strike="noStrike" dirty="0">
                        <a:solidFill>
                          <a:srgbClr val="000000"/>
                        </a:solidFill>
                        <a:effectLst/>
                        <a:latin typeface="Calibri" panose="020F0502020204030204" pitchFamily="34" charset="0"/>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600" u="none" strike="noStrike" dirty="0">
                          <a:effectLst/>
                        </a:rPr>
                        <a:t>-35.32 </a:t>
                      </a:r>
                      <a:br>
                        <a:rPr lang="en-US" sz="1600" u="none" strike="noStrike" dirty="0">
                          <a:effectLst/>
                        </a:rPr>
                      </a:br>
                      <a:r>
                        <a:rPr lang="en-US" sz="1600" u="none" strike="noStrike" dirty="0">
                          <a:effectLst/>
                        </a:rPr>
                        <a:t>(-39.61 to -31.02)</a:t>
                      </a:r>
                      <a:endParaRPr lang="en-US" sz="1600" b="0" i="0" u="none" strike="noStrike" dirty="0">
                        <a:solidFill>
                          <a:srgbClr val="000000"/>
                        </a:solidFill>
                        <a:effectLst/>
                        <a:latin typeface="Calibri" panose="020F0502020204030204" pitchFamily="34" charset="0"/>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600" u="none" strike="noStrike" dirty="0">
                          <a:effectLst/>
                        </a:rPr>
                        <a:t>&lt;0.001</a:t>
                      </a:r>
                      <a:endParaRPr lang="en-US" sz="1600" b="0" i="0" u="none" strike="noStrike" dirty="0">
                        <a:solidFill>
                          <a:srgbClr val="000000"/>
                        </a:solidFill>
                        <a:effectLst/>
                        <a:latin typeface="Calibri" panose="020F0502020204030204" pitchFamily="34" charset="0"/>
                      </a:endParaRPr>
                    </a:p>
                  </a:txBody>
                  <a:tcPr anchor="ctr">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66073314"/>
                  </a:ext>
                </a:extLst>
              </a:tr>
              <a:tr h="185420">
                <a:tc>
                  <a:txBody>
                    <a:bodyPr/>
                    <a:lstStyle/>
                    <a:p>
                      <a:pPr algn="l" fontAlgn="b"/>
                      <a:r>
                        <a:rPr lang="en-US" sz="1600" b="1" u="none" strike="noStrike" dirty="0">
                          <a:effectLst/>
                        </a:rPr>
                        <a:t>LDL-C &lt; 1.8 mmol/L at Week 8</a:t>
                      </a:r>
                      <a:endParaRPr lang="en-US" sz="1600" b="1" i="0" u="none" strike="noStrike" dirty="0">
                        <a:solidFill>
                          <a:srgbClr val="000000"/>
                        </a:solidFill>
                        <a:effectLst/>
                        <a:latin typeface="Calibri" panose="020F0502020204030204" pitchFamily="34" charset="0"/>
                      </a:endParaRPr>
                    </a:p>
                  </a:txBody>
                  <a:tcPr anchor="ctr">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r>
                        <a:rPr lang="en-US" sz="1600" u="none" strike="noStrike" dirty="0">
                          <a:effectLst/>
                        </a:rPr>
                        <a:t>66.0% [291]</a:t>
                      </a:r>
                      <a:endParaRPr lang="en-US" sz="1600" b="0" i="0" u="none" strike="noStrike" dirty="0">
                        <a:solidFill>
                          <a:srgbClr val="000000"/>
                        </a:solidFill>
                        <a:effectLst/>
                        <a:latin typeface="Calibri" panose="020F0502020204030204" pitchFamily="34" charset="0"/>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600" u="none" strike="noStrike" dirty="0">
                          <a:effectLst/>
                        </a:rPr>
                        <a:t>95.7% [141]</a:t>
                      </a:r>
                      <a:endParaRPr lang="en-US" sz="1600" b="0" i="0" u="none" strike="noStrike" dirty="0">
                        <a:solidFill>
                          <a:srgbClr val="000000"/>
                        </a:solidFill>
                        <a:effectLst/>
                        <a:latin typeface="Calibri" panose="020F0502020204030204" pitchFamily="34" charset="0"/>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600" u="none" strike="noStrike" dirty="0">
                          <a:effectLst/>
                        </a:rPr>
                        <a:t>38.0% [150]</a:t>
                      </a:r>
                      <a:endParaRPr lang="en-US" sz="1600" b="0" i="0" u="none" strike="noStrike" dirty="0">
                        <a:solidFill>
                          <a:srgbClr val="000000"/>
                        </a:solidFill>
                        <a:effectLst/>
                        <a:latin typeface="Calibri" panose="020F0502020204030204" pitchFamily="34" charset="0"/>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600" u="none" strike="noStrike" dirty="0">
                          <a:effectLst/>
                        </a:rPr>
                        <a:t>57.9 </a:t>
                      </a:r>
                      <a:br>
                        <a:rPr lang="en-US" sz="1600" u="none" strike="noStrike" dirty="0">
                          <a:effectLst/>
                        </a:rPr>
                      </a:br>
                      <a:r>
                        <a:rPr lang="en-US" sz="1600" u="none" strike="noStrike" dirty="0">
                          <a:effectLst/>
                        </a:rPr>
                        <a:t>(49.4 to 66.5)</a:t>
                      </a:r>
                      <a:endParaRPr lang="en-US" sz="1600" b="0" i="0" u="none" strike="noStrike" dirty="0">
                        <a:solidFill>
                          <a:srgbClr val="000000"/>
                        </a:solidFill>
                        <a:effectLst/>
                        <a:latin typeface="Calibri" panose="020F0502020204030204" pitchFamily="34" charset="0"/>
                      </a:endParaRPr>
                    </a:p>
                  </a:txBody>
                  <a:tcPr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600" u="none" strike="noStrike" dirty="0">
                          <a:effectLst/>
                        </a:rPr>
                        <a:t>&lt;0.001</a:t>
                      </a:r>
                      <a:endParaRPr lang="en-US" sz="1600" b="0" i="0" u="none" strike="noStrike" dirty="0">
                        <a:solidFill>
                          <a:srgbClr val="000000"/>
                        </a:solidFill>
                        <a:effectLst/>
                        <a:latin typeface="Calibri" panose="020F0502020204030204" pitchFamily="34" charset="0"/>
                      </a:endParaRPr>
                    </a:p>
                  </a:txBody>
                  <a:tcPr anchor="ctr">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06889847"/>
                  </a:ext>
                </a:extLst>
              </a:tr>
            </a:tbl>
          </a:graphicData>
        </a:graphic>
      </p:graphicFrame>
    </p:spTree>
    <p:extLst>
      <p:ext uri="{BB962C8B-B14F-4D97-AF65-F5344CB8AC3E}">
        <p14:creationId xmlns:p14="http://schemas.microsoft.com/office/powerpoint/2010/main" val="4099268876"/>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CF052-C3E8-4E38-BBD7-B0CFA5AE7490}"/>
              </a:ext>
            </a:extLst>
          </p:cNvPr>
          <p:cNvSpPr>
            <a:spLocks noGrp="1"/>
          </p:cNvSpPr>
          <p:nvPr>
            <p:ph type="title"/>
          </p:nvPr>
        </p:nvSpPr>
        <p:spPr/>
        <p:txBody>
          <a:bodyPr/>
          <a:lstStyle/>
          <a:p>
            <a:r>
              <a:rPr lang="en-US" dirty="0"/>
              <a:t>Narratives for Two Deaths that Occurred During </a:t>
            </a:r>
            <a:br>
              <a:rPr lang="en-US" dirty="0"/>
            </a:br>
            <a:r>
              <a:rPr lang="en-US" dirty="0"/>
              <a:t>the EVOPACS Study </a:t>
            </a:r>
          </a:p>
        </p:txBody>
      </p:sp>
      <p:sp>
        <p:nvSpPr>
          <p:cNvPr id="3" name="TextBox 2">
            <a:extLst>
              <a:ext uri="{FF2B5EF4-FFF2-40B4-BE49-F238E27FC236}">
                <a16:creationId xmlns:a16="http://schemas.microsoft.com/office/drawing/2014/main" id="{7EC69F79-83AC-4883-9E0C-BB0410133417}"/>
              </a:ext>
            </a:extLst>
          </p:cNvPr>
          <p:cNvSpPr txBox="1"/>
          <p:nvPr/>
        </p:nvSpPr>
        <p:spPr>
          <a:xfrm>
            <a:off x="193185" y="6199865"/>
            <a:ext cx="7103354" cy="546303"/>
          </a:xfrm>
          <a:prstGeom prst="rect">
            <a:avLst/>
          </a:prstGeom>
          <a:solidFill>
            <a:schemeClr val="bg1"/>
          </a:solidFill>
        </p:spPr>
        <p:txBody>
          <a:bodyPr wrap="square" rtlCol="0">
            <a:spAutoFit/>
          </a:bodyPr>
          <a:lstStyle/>
          <a:p>
            <a:pPr>
              <a:lnSpc>
                <a:spcPct val="90000"/>
              </a:lnSpc>
              <a:spcBef>
                <a:spcPts val="300"/>
              </a:spcBef>
            </a:pPr>
            <a:r>
              <a:rPr lang="en-US" sz="1000" dirty="0"/>
              <a:t>CEC = Clinical Events Committee; DSMB = Data and Safety Monitoring Board; ECG = electrocardiogram; PCI = percutaneous coronary intervention; NSTEMI = non-ST-Elevation Myocardial Infarction  </a:t>
            </a:r>
          </a:p>
          <a:p>
            <a:pPr>
              <a:lnSpc>
                <a:spcPct val="90000"/>
              </a:lnSpc>
              <a:spcBef>
                <a:spcPts val="300"/>
              </a:spcBef>
            </a:pPr>
            <a:r>
              <a:rPr lang="en-US" sz="1000" dirty="0">
                <a:solidFill>
                  <a:srgbClr val="000000"/>
                </a:solidFill>
              </a:rPr>
              <a:t>Koskinas KC, et al.  </a:t>
            </a:r>
            <a:r>
              <a:rPr lang="en-US" sz="1000" i="1" dirty="0">
                <a:solidFill>
                  <a:srgbClr val="000000"/>
                </a:solidFill>
              </a:rPr>
              <a:t>JACC</a:t>
            </a:r>
            <a:r>
              <a:rPr lang="en-US" sz="1000" dirty="0">
                <a:solidFill>
                  <a:srgbClr val="000000"/>
                </a:solidFill>
              </a:rPr>
              <a:t>. [published online ahead of print August 31, 2019].  </a:t>
            </a:r>
            <a:r>
              <a:rPr lang="en-US" sz="1000" dirty="0">
                <a:solidFill>
                  <a:srgbClr val="000000"/>
                </a:solidFill>
                <a:hlinkClick r:id="rId3"/>
              </a:rPr>
              <a:t>https://doi.org/10.1016/j.jacc.2019.08.010</a:t>
            </a:r>
            <a:endParaRPr lang="en-US" sz="1000" dirty="0">
              <a:solidFill>
                <a:srgbClr val="000000"/>
              </a:solidFill>
            </a:endParaRPr>
          </a:p>
        </p:txBody>
      </p:sp>
      <p:graphicFrame>
        <p:nvGraphicFramePr>
          <p:cNvPr id="9" name="Table 8">
            <a:extLst>
              <a:ext uri="{FF2B5EF4-FFF2-40B4-BE49-F238E27FC236}">
                <a16:creationId xmlns:a16="http://schemas.microsoft.com/office/drawing/2014/main" id="{ABF24ED9-0DD6-443F-BA9C-1B8E5D0BACD7}"/>
              </a:ext>
            </a:extLst>
          </p:cNvPr>
          <p:cNvGraphicFramePr>
            <a:graphicFrameLocks noGrp="1"/>
          </p:cNvGraphicFramePr>
          <p:nvPr>
            <p:extLst>
              <p:ext uri="{D42A27DB-BD31-4B8C-83A1-F6EECF244321}">
                <p14:modId xmlns:p14="http://schemas.microsoft.com/office/powerpoint/2010/main" val="4103803932"/>
              </p:ext>
            </p:extLst>
          </p:nvPr>
        </p:nvGraphicFramePr>
        <p:xfrm>
          <a:off x="198120" y="1328738"/>
          <a:ext cx="11795760" cy="4067556"/>
        </p:xfrm>
        <a:graphic>
          <a:graphicData uri="http://schemas.openxmlformats.org/drawingml/2006/table">
            <a:tbl>
              <a:tblPr>
                <a:tableStyleId>{5C22544A-7EE6-4342-B048-85BDC9FD1C3A}</a:tableStyleId>
              </a:tblPr>
              <a:tblGrid>
                <a:gridCol w="822960">
                  <a:extLst>
                    <a:ext uri="{9D8B030D-6E8A-4147-A177-3AD203B41FA5}">
                      <a16:colId xmlns:a16="http://schemas.microsoft.com/office/drawing/2014/main" val="1004438201"/>
                    </a:ext>
                  </a:extLst>
                </a:gridCol>
                <a:gridCol w="1188720">
                  <a:extLst>
                    <a:ext uri="{9D8B030D-6E8A-4147-A177-3AD203B41FA5}">
                      <a16:colId xmlns:a16="http://schemas.microsoft.com/office/drawing/2014/main" val="387399603"/>
                    </a:ext>
                  </a:extLst>
                </a:gridCol>
                <a:gridCol w="7772400">
                  <a:extLst>
                    <a:ext uri="{9D8B030D-6E8A-4147-A177-3AD203B41FA5}">
                      <a16:colId xmlns:a16="http://schemas.microsoft.com/office/drawing/2014/main" val="134897033"/>
                    </a:ext>
                  </a:extLst>
                </a:gridCol>
                <a:gridCol w="2011680">
                  <a:extLst>
                    <a:ext uri="{9D8B030D-6E8A-4147-A177-3AD203B41FA5}">
                      <a16:colId xmlns:a16="http://schemas.microsoft.com/office/drawing/2014/main" val="4033644229"/>
                    </a:ext>
                  </a:extLst>
                </a:gridCol>
              </a:tblGrid>
              <a:tr h="452840">
                <a:tc>
                  <a:txBody>
                    <a:bodyPr/>
                    <a:lstStyle/>
                    <a:p>
                      <a:pPr algn="l" fontAlgn="b">
                        <a:lnSpc>
                          <a:spcPct val="85000"/>
                        </a:lnSpc>
                        <a:spcBef>
                          <a:spcPts val="600"/>
                        </a:spcBef>
                        <a:spcAft>
                          <a:spcPts val="0"/>
                        </a:spcAft>
                      </a:pPr>
                      <a:r>
                        <a:rPr lang="en-US" sz="1400" b="1" u="none" strike="noStrike" dirty="0">
                          <a:solidFill>
                            <a:schemeClr val="bg1"/>
                          </a:solidFill>
                          <a:effectLst/>
                        </a:rPr>
                        <a:t>Patient</a:t>
                      </a:r>
                      <a:endParaRPr lang="en-US" sz="1400" b="1" i="0" u="none" strike="noStrike" dirty="0">
                        <a:solidFill>
                          <a:schemeClr val="bg1"/>
                        </a:solidFill>
                        <a:effectLst/>
                        <a:latin typeface="Calibri" panose="020F0502020204030204" pitchFamily="34" charset="0"/>
                      </a:endParaRPr>
                    </a:p>
                  </a:txBody>
                  <a:tcPr marR="0" anchor="b">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l" fontAlgn="b">
                        <a:lnSpc>
                          <a:spcPct val="85000"/>
                        </a:lnSpc>
                        <a:spcBef>
                          <a:spcPts val="600"/>
                        </a:spcBef>
                        <a:spcAft>
                          <a:spcPts val="0"/>
                        </a:spcAft>
                      </a:pPr>
                      <a:r>
                        <a:rPr lang="en-US" sz="1400" b="1" u="none" strike="noStrike" dirty="0" err="1">
                          <a:solidFill>
                            <a:schemeClr val="bg1"/>
                          </a:solidFill>
                          <a:effectLst/>
                        </a:rPr>
                        <a:t>Randomised</a:t>
                      </a:r>
                      <a:r>
                        <a:rPr lang="en-US" sz="1400" b="1" u="none" strike="noStrike" dirty="0">
                          <a:solidFill>
                            <a:schemeClr val="bg1"/>
                          </a:solidFill>
                          <a:effectLst/>
                        </a:rPr>
                        <a:t> arm</a:t>
                      </a:r>
                      <a:endParaRPr lang="en-US" sz="1400" b="1" i="0" u="none" strike="noStrike" dirty="0">
                        <a:solidFill>
                          <a:schemeClr val="bg1"/>
                        </a:solidFill>
                        <a:effectLst/>
                        <a:latin typeface="Calibri" panose="020F0502020204030204" pitchFamily="34" charset="0"/>
                      </a:endParaRPr>
                    </a:p>
                  </a:txBody>
                  <a:tcPr marR="0"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l" fontAlgn="b">
                        <a:lnSpc>
                          <a:spcPct val="85000"/>
                        </a:lnSpc>
                        <a:spcBef>
                          <a:spcPts val="600"/>
                        </a:spcBef>
                        <a:spcAft>
                          <a:spcPts val="0"/>
                        </a:spcAft>
                      </a:pPr>
                      <a:r>
                        <a:rPr lang="en-US" sz="1400" b="1" u="none" strike="noStrike" dirty="0">
                          <a:solidFill>
                            <a:schemeClr val="bg1"/>
                          </a:solidFill>
                          <a:effectLst/>
                        </a:rPr>
                        <a:t>Description</a:t>
                      </a:r>
                      <a:endParaRPr lang="en-US" sz="1400" b="1" i="0" u="none" strike="noStrike" dirty="0">
                        <a:solidFill>
                          <a:schemeClr val="bg1"/>
                        </a:solidFill>
                        <a:effectLst/>
                        <a:latin typeface="Calibri" panose="020F0502020204030204" pitchFamily="34" charset="0"/>
                      </a:endParaRPr>
                    </a:p>
                  </a:txBody>
                  <a:tcPr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l" fontAlgn="b">
                        <a:lnSpc>
                          <a:spcPct val="85000"/>
                        </a:lnSpc>
                        <a:spcBef>
                          <a:spcPts val="600"/>
                        </a:spcBef>
                        <a:spcAft>
                          <a:spcPts val="0"/>
                        </a:spcAft>
                      </a:pPr>
                      <a:r>
                        <a:rPr lang="en-US" sz="1400" b="1" u="none" strike="noStrike" dirty="0">
                          <a:solidFill>
                            <a:schemeClr val="bg1"/>
                          </a:solidFill>
                          <a:effectLst/>
                        </a:rPr>
                        <a:t>Blinded assessment of relationship of death with study drug</a:t>
                      </a:r>
                      <a:endParaRPr lang="en-US" sz="1400" b="1" i="0" u="none" strike="noStrike" dirty="0">
                        <a:solidFill>
                          <a:schemeClr val="bg1"/>
                        </a:solidFill>
                        <a:effectLst/>
                        <a:latin typeface="Calibri" panose="020F0502020204030204" pitchFamily="34" charset="0"/>
                      </a:endParaRPr>
                    </a:p>
                  </a:txBody>
                  <a:tcPr marR="0" anchor="b">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469154489"/>
                  </a:ext>
                </a:extLst>
              </a:tr>
              <a:tr h="2339046">
                <a:tc>
                  <a:txBody>
                    <a:bodyPr/>
                    <a:lstStyle/>
                    <a:p>
                      <a:pPr algn="l" fontAlgn="b">
                        <a:lnSpc>
                          <a:spcPct val="85000"/>
                        </a:lnSpc>
                        <a:spcBef>
                          <a:spcPts val="600"/>
                        </a:spcBef>
                        <a:spcAft>
                          <a:spcPts val="0"/>
                        </a:spcAft>
                      </a:pPr>
                      <a:r>
                        <a:rPr lang="en-US" sz="1400" b="1" u="none" strike="noStrike" dirty="0">
                          <a:effectLst/>
                        </a:rPr>
                        <a:t>Patient # 1</a:t>
                      </a:r>
                      <a:endParaRPr lang="en-US" sz="1400" b="1" i="0" u="none" strike="noStrike" dirty="0">
                        <a:solidFill>
                          <a:srgbClr val="000000"/>
                        </a:solidFill>
                        <a:effectLst/>
                        <a:latin typeface="Calibri" panose="020F0502020204030204" pitchFamily="34" charset="0"/>
                      </a:endParaRPr>
                    </a:p>
                  </a:txBody>
                  <a:tcPr marR="0">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85000"/>
                        </a:lnSpc>
                        <a:spcBef>
                          <a:spcPts val="600"/>
                        </a:spcBef>
                        <a:spcAft>
                          <a:spcPts val="0"/>
                        </a:spcAft>
                      </a:pPr>
                      <a:r>
                        <a:rPr lang="en-US" sz="1400" u="none" strike="noStrike" dirty="0" err="1">
                          <a:effectLst/>
                        </a:rPr>
                        <a:t>Evolocumab</a:t>
                      </a:r>
                      <a:endParaRPr lang="en-US" sz="1400" b="0" i="0" u="none" strike="noStrike" dirty="0">
                        <a:solidFill>
                          <a:srgbClr val="000000"/>
                        </a:solidFill>
                        <a:effectLst/>
                        <a:latin typeface="Calibri" panose="020F0502020204030204" pitchFamily="34" charset="0"/>
                      </a:endParaRPr>
                    </a:p>
                  </a:txBody>
                  <a:tcPr marR="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lnSpc>
                          <a:spcPct val="85000"/>
                        </a:lnSpc>
                        <a:spcBef>
                          <a:spcPts val="600"/>
                        </a:spcBef>
                        <a:spcAft>
                          <a:spcPts val="0"/>
                        </a:spcAft>
                      </a:pPr>
                      <a:r>
                        <a:rPr lang="en-US" sz="1400" u="none" strike="noStrike" dirty="0">
                          <a:effectLst/>
                        </a:rPr>
                        <a:t>A 75-year-old male patient with known coronary artery disease (history of myocardial infarction and PCI) presented with NSTE-ACS. Symptoms had reportedly began 2 days before. Cardiovascular risk factors included active smoking, diabetes mellitus, arterial hypertension, and hypercholesterolemia (LDL cholesterol 2.8 mmol/l at baseline under atorvastatin 20mg). Baseline medical treatment included aspirin, </a:t>
                      </a:r>
                      <a:r>
                        <a:rPr lang="en-US" sz="1400" u="none" strike="noStrike" dirty="0" err="1">
                          <a:effectLst/>
                        </a:rPr>
                        <a:t>amlodipin</a:t>
                      </a:r>
                      <a:r>
                        <a:rPr lang="en-US" sz="1400" u="none" strike="noStrike" dirty="0">
                          <a:effectLst/>
                        </a:rPr>
                        <a:t>, lisinopril, and atorvastatin. The patient was enrolled in the study and received the baseline study drug on the same day of admission in the hospital. Coronary angiography showed complex three- vessel coronary artery disease (chronic occlusion of the right coronary artery, significant stenoses in the proximal left anterior descending artery and first marginal branch). The patient was scheduled for coronary artery bypass surgery after 7 days, and remained in-hospital. On the day of the scheduled surgery (day 7 after study enrolment), the patient reported retrosternal pain. ECG showed ST elevation in anterior and inferior leads. The patient underwent urgent coronary angiography, which showed acute occlusion of the proximal left anterior descending artery, occlusion of the right circumflex artery, and a critical lesion in the first marginal branch. The patient developed cardiogenic shock and, during attempted recanalization of the left anterior descending artery, developed rhythm disorders and cardiac arrest. Despite resuscitation (30 minutes compression) and attempted extracorporeal membrane oxygenation (ECMO), the patient died with electromechanical dissociation.</a:t>
                      </a:r>
                    </a:p>
                    <a:p>
                      <a:pPr marL="0" marR="0" lvl="0" indent="0" algn="l" defTabSz="914400" rtl="0" eaLnBrk="1" fontAlgn="b" latinLnBrk="0" hangingPunct="1">
                        <a:lnSpc>
                          <a:spcPct val="85000"/>
                        </a:lnSpc>
                        <a:spcBef>
                          <a:spcPts val="600"/>
                        </a:spcBef>
                        <a:spcAft>
                          <a:spcPts val="0"/>
                        </a:spcAft>
                        <a:buClrTx/>
                        <a:buSzTx/>
                        <a:buFontTx/>
                        <a:buNone/>
                        <a:tabLst/>
                        <a:defRPr/>
                      </a:pPr>
                      <a:r>
                        <a:rPr lang="en-US" sz="1400" u="none" strike="noStrike" dirty="0">
                          <a:effectLst/>
                        </a:rPr>
                        <a:t>The CEC adjudicated the death as cardiovascular.</a:t>
                      </a:r>
                      <a:endParaRPr lang="en-US" sz="1400" b="0" i="0" u="none" strike="noStrike" dirty="0">
                        <a:solidFill>
                          <a:srgbClr val="000000"/>
                        </a:solidFill>
                        <a:effectLst/>
                        <a:latin typeface="Calibri" panose="020F0502020204030204" pitchFamily="34" charset="0"/>
                      </a:endParaRPr>
                    </a:p>
                  </a:txBody>
                  <a:tcPr marR="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lgn="l" fontAlgn="b">
                        <a:lnSpc>
                          <a:spcPct val="85000"/>
                        </a:lnSpc>
                        <a:spcBef>
                          <a:spcPts val="600"/>
                        </a:spcBef>
                        <a:spcAft>
                          <a:spcPts val="0"/>
                        </a:spcAft>
                        <a:buFont typeface="Arial" panose="020B0604020202020204" pitchFamily="34" charset="0"/>
                        <a:buChar char="•"/>
                      </a:pPr>
                      <a:r>
                        <a:rPr lang="en-US" sz="1400" u="none" strike="noStrike" dirty="0">
                          <a:effectLst/>
                        </a:rPr>
                        <a:t>Local Investigator: No/Unlikely</a:t>
                      </a:r>
                    </a:p>
                    <a:p>
                      <a:pPr marL="171450" marR="0" lvl="0" indent="-171450" algn="l" defTabSz="914400" rtl="0" eaLnBrk="1" fontAlgn="b" latinLnBrk="0" hangingPunct="1">
                        <a:lnSpc>
                          <a:spcPct val="85000"/>
                        </a:lnSpc>
                        <a:spcBef>
                          <a:spcPts val="600"/>
                        </a:spcBef>
                        <a:spcAft>
                          <a:spcPts val="0"/>
                        </a:spcAft>
                        <a:buClrTx/>
                        <a:buSzTx/>
                        <a:buFont typeface="Arial" panose="020B0604020202020204" pitchFamily="34" charset="0"/>
                        <a:buChar char="•"/>
                        <a:tabLst/>
                        <a:defRPr/>
                      </a:pPr>
                      <a:r>
                        <a:rPr lang="en-US" sz="1400" u="none" strike="noStrike" dirty="0">
                          <a:effectLst/>
                        </a:rPr>
                        <a:t>DSMB: No/Unlikely</a:t>
                      </a:r>
                      <a:endParaRPr lang="en-US" sz="1400" b="0" i="0" u="none" strike="noStrike" dirty="0">
                        <a:solidFill>
                          <a:srgbClr val="000000"/>
                        </a:solidFill>
                        <a:effectLst/>
                        <a:latin typeface="Calibri" panose="020F0502020204030204" pitchFamily="34" charset="0"/>
                      </a:endParaRPr>
                    </a:p>
                  </a:txBody>
                  <a:tcPr marR="0">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08924281"/>
                  </a:ext>
                </a:extLst>
              </a:tr>
            </a:tbl>
          </a:graphicData>
        </a:graphic>
      </p:graphicFrame>
    </p:spTree>
    <p:extLst>
      <p:ext uri="{BB962C8B-B14F-4D97-AF65-F5344CB8AC3E}">
        <p14:creationId xmlns:p14="http://schemas.microsoft.com/office/powerpoint/2010/main" val="137353388"/>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47CB03-62C4-49FC-8450-1A11A12A1392}"/>
              </a:ext>
            </a:extLst>
          </p:cNvPr>
          <p:cNvSpPr>
            <a:spLocks noGrp="1"/>
          </p:cNvSpPr>
          <p:nvPr>
            <p:ph type="title"/>
          </p:nvPr>
        </p:nvSpPr>
        <p:spPr/>
        <p:txBody>
          <a:bodyPr/>
          <a:lstStyle/>
          <a:p>
            <a:r>
              <a:rPr lang="en-US" dirty="0"/>
              <a:t>Narratives for Two Deaths that Occurred During </a:t>
            </a:r>
            <a:br>
              <a:rPr lang="en-US" dirty="0"/>
            </a:br>
            <a:r>
              <a:rPr lang="en-US" dirty="0"/>
              <a:t>the EVOPACS Study </a:t>
            </a:r>
          </a:p>
        </p:txBody>
      </p:sp>
      <p:graphicFrame>
        <p:nvGraphicFramePr>
          <p:cNvPr id="4" name="Table 3">
            <a:extLst>
              <a:ext uri="{FF2B5EF4-FFF2-40B4-BE49-F238E27FC236}">
                <a16:creationId xmlns:a16="http://schemas.microsoft.com/office/drawing/2014/main" id="{45631E0C-4651-4AD6-A52C-F5079FB12FD2}"/>
              </a:ext>
            </a:extLst>
          </p:cNvPr>
          <p:cNvGraphicFramePr>
            <a:graphicFrameLocks noGrp="1"/>
          </p:cNvGraphicFramePr>
          <p:nvPr>
            <p:extLst>
              <p:ext uri="{D42A27DB-BD31-4B8C-83A1-F6EECF244321}">
                <p14:modId xmlns:p14="http://schemas.microsoft.com/office/powerpoint/2010/main" val="2146245951"/>
              </p:ext>
            </p:extLst>
          </p:nvPr>
        </p:nvGraphicFramePr>
        <p:xfrm>
          <a:off x="198120" y="1328738"/>
          <a:ext cx="11795760" cy="4792980"/>
        </p:xfrm>
        <a:graphic>
          <a:graphicData uri="http://schemas.openxmlformats.org/drawingml/2006/table">
            <a:tbl>
              <a:tblPr>
                <a:tableStyleId>{5C22544A-7EE6-4342-B048-85BDC9FD1C3A}</a:tableStyleId>
              </a:tblPr>
              <a:tblGrid>
                <a:gridCol w="822960">
                  <a:extLst>
                    <a:ext uri="{9D8B030D-6E8A-4147-A177-3AD203B41FA5}">
                      <a16:colId xmlns:a16="http://schemas.microsoft.com/office/drawing/2014/main" val="1004438201"/>
                    </a:ext>
                  </a:extLst>
                </a:gridCol>
                <a:gridCol w="1188720">
                  <a:extLst>
                    <a:ext uri="{9D8B030D-6E8A-4147-A177-3AD203B41FA5}">
                      <a16:colId xmlns:a16="http://schemas.microsoft.com/office/drawing/2014/main" val="387399603"/>
                    </a:ext>
                  </a:extLst>
                </a:gridCol>
                <a:gridCol w="7772400">
                  <a:extLst>
                    <a:ext uri="{9D8B030D-6E8A-4147-A177-3AD203B41FA5}">
                      <a16:colId xmlns:a16="http://schemas.microsoft.com/office/drawing/2014/main" val="134897033"/>
                    </a:ext>
                  </a:extLst>
                </a:gridCol>
                <a:gridCol w="2011680">
                  <a:extLst>
                    <a:ext uri="{9D8B030D-6E8A-4147-A177-3AD203B41FA5}">
                      <a16:colId xmlns:a16="http://schemas.microsoft.com/office/drawing/2014/main" val="4033644229"/>
                    </a:ext>
                  </a:extLst>
                </a:gridCol>
              </a:tblGrid>
              <a:tr h="452840">
                <a:tc>
                  <a:txBody>
                    <a:bodyPr/>
                    <a:lstStyle/>
                    <a:p>
                      <a:pPr algn="l" fontAlgn="b">
                        <a:lnSpc>
                          <a:spcPct val="85000"/>
                        </a:lnSpc>
                        <a:spcBef>
                          <a:spcPts val="600"/>
                        </a:spcBef>
                        <a:spcAft>
                          <a:spcPts val="0"/>
                        </a:spcAft>
                      </a:pPr>
                      <a:r>
                        <a:rPr lang="en-US" sz="1400" b="1" u="none" strike="noStrike" dirty="0">
                          <a:solidFill>
                            <a:schemeClr val="bg1"/>
                          </a:solidFill>
                          <a:effectLst/>
                        </a:rPr>
                        <a:t>Patient</a:t>
                      </a:r>
                      <a:endParaRPr lang="en-US" sz="1400" b="1" i="0" u="none" strike="noStrike" dirty="0">
                        <a:solidFill>
                          <a:schemeClr val="bg1"/>
                        </a:solidFill>
                        <a:effectLst/>
                        <a:latin typeface="Calibri" panose="020F0502020204030204" pitchFamily="34" charset="0"/>
                      </a:endParaRPr>
                    </a:p>
                  </a:txBody>
                  <a:tcPr marR="0" anchor="b">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l" fontAlgn="b">
                        <a:lnSpc>
                          <a:spcPct val="85000"/>
                        </a:lnSpc>
                        <a:spcBef>
                          <a:spcPts val="600"/>
                        </a:spcBef>
                        <a:spcAft>
                          <a:spcPts val="0"/>
                        </a:spcAft>
                      </a:pPr>
                      <a:r>
                        <a:rPr lang="en-US" sz="1400" b="1" u="none" strike="noStrike" dirty="0" err="1">
                          <a:solidFill>
                            <a:schemeClr val="bg1"/>
                          </a:solidFill>
                          <a:effectLst/>
                        </a:rPr>
                        <a:t>Randomised</a:t>
                      </a:r>
                      <a:r>
                        <a:rPr lang="en-US" sz="1400" b="1" u="none" strike="noStrike" dirty="0">
                          <a:solidFill>
                            <a:schemeClr val="bg1"/>
                          </a:solidFill>
                          <a:effectLst/>
                        </a:rPr>
                        <a:t> arm</a:t>
                      </a:r>
                      <a:endParaRPr lang="en-US" sz="1400" b="1" i="0" u="none" strike="noStrike" dirty="0">
                        <a:solidFill>
                          <a:schemeClr val="bg1"/>
                        </a:solidFill>
                        <a:effectLst/>
                        <a:latin typeface="Calibri" panose="020F0502020204030204" pitchFamily="34" charset="0"/>
                      </a:endParaRPr>
                    </a:p>
                  </a:txBody>
                  <a:tcPr marR="0"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l" fontAlgn="b">
                        <a:lnSpc>
                          <a:spcPct val="85000"/>
                        </a:lnSpc>
                        <a:spcBef>
                          <a:spcPts val="600"/>
                        </a:spcBef>
                        <a:spcAft>
                          <a:spcPts val="0"/>
                        </a:spcAft>
                      </a:pPr>
                      <a:r>
                        <a:rPr lang="en-US" sz="1400" b="1" u="none" strike="noStrike" dirty="0">
                          <a:solidFill>
                            <a:schemeClr val="bg1"/>
                          </a:solidFill>
                          <a:effectLst/>
                        </a:rPr>
                        <a:t>Description</a:t>
                      </a:r>
                      <a:endParaRPr lang="en-US" sz="1400" b="1" i="0" u="none" strike="noStrike" dirty="0">
                        <a:solidFill>
                          <a:schemeClr val="bg1"/>
                        </a:solidFill>
                        <a:effectLst/>
                        <a:latin typeface="Calibri" panose="020F0502020204030204" pitchFamily="34" charset="0"/>
                      </a:endParaRPr>
                    </a:p>
                  </a:txBody>
                  <a:tcPr anchor="b">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l" fontAlgn="b">
                        <a:lnSpc>
                          <a:spcPct val="85000"/>
                        </a:lnSpc>
                        <a:spcBef>
                          <a:spcPts val="600"/>
                        </a:spcBef>
                        <a:spcAft>
                          <a:spcPts val="0"/>
                        </a:spcAft>
                      </a:pPr>
                      <a:r>
                        <a:rPr lang="en-US" sz="1400" b="1" u="none" strike="noStrike" dirty="0">
                          <a:solidFill>
                            <a:schemeClr val="bg1"/>
                          </a:solidFill>
                          <a:effectLst/>
                        </a:rPr>
                        <a:t>Blinded assessment of relationship of death with study drug</a:t>
                      </a:r>
                      <a:endParaRPr lang="en-US" sz="1400" b="1" i="0" u="none" strike="noStrike" dirty="0">
                        <a:solidFill>
                          <a:schemeClr val="bg1"/>
                        </a:solidFill>
                        <a:effectLst/>
                        <a:latin typeface="Calibri" panose="020F0502020204030204" pitchFamily="34" charset="0"/>
                      </a:endParaRPr>
                    </a:p>
                  </a:txBody>
                  <a:tcPr marR="0" anchor="b">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469154489"/>
                  </a:ext>
                </a:extLst>
              </a:tr>
              <a:tr h="2339046">
                <a:tc>
                  <a:txBody>
                    <a:bodyPr/>
                    <a:lstStyle/>
                    <a:p>
                      <a:pPr algn="l" fontAlgn="b">
                        <a:lnSpc>
                          <a:spcPct val="85000"/>
                        </a:lnSpc>
                        <a:spcBef>
                          <a:spcPts val="600"/>
                        </a:spcBef>
                        <a:spcAft>
                          <a:spcPts val="0"/>
                        </a:spcAft>
                      </a:pPr>
                      <a:r>
                        <a:rPr lang="en-US" sz="1400" b="1" u="none" strike="noStrike" dirty="0">
                          <a:effectLst/>
                        </a:rPr>
                        <a:t>Patient #2</a:t>
                      </a:r>
                      <a:endParaRPr lang="en-US" sz="1400" b="1" i="0" u="none" strike="noStrike" dirty="0">
                        <a:solidFill>
                          <a:srgbClr val="000000"/>
                        </a:solidFill>
                        <a:effectLst/>
                        <a:latin typeface="Calibri" panose="020F0502020204030204" pitchFamily="34" charset="0"/>
                      </a:endParaRPr>
                    </a:p>
                  </a:txBody>
                  <a:tcPr marR="0">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l" fontAlgn="b">
                        <a:lnSpc>
                          <a:spcPct val="85000"/>
                        </a:lnSpc>
                        <a:spcBef>
                          <a:spcPts val="600"/>
                        </a:spcBef>
                        <a:spcAft>
                          <a:spcPts val="0"/>
                        </a:spcAft>
                      </a:pPr>
                      <a:r>
                        <a:rPr lang="en-US" sz="1400" u="none" strike="noStrike" dirty="0" err="1">
                          <a:effectLst/>
                        </a:rPr>
                        <a:t>Evolocumab</a:t>
                      </a:r>
                      <a:endParaRPr lang="en-US" sz="1400" b="0" i="0" u="none" strike="noStrike" dirty="0">
                        <a:solidFill>
                          <a:srgbClr val="000000"/>
                        </a:solidFill>
                        <a:effectLst/>
                        <a:latin typeface="Calibri" panose="020F0502020204030204" pitchFamily="34" charset="0"/>
                      </a:endParaRPr>
                    </a:p>
                  </a:txBody>
                  <a:tcPr marR="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lnSpc>
                          <a:spcPct val="85000"/>
                        </a:lnSpc>
                        <a:spcBef>
                          <a:spcPts val="600"/>
                        </a:spcBef>
                        <a:spcAft>
                          <a:spcPts val="0"/>
                        </a:spcAft>
                      </a:pPr>
                      <a:r>
                        <a:rPr lang="en-US" sz="1400" u="none" strike="noStrike" dirty="0">
                          <a:effectLst/>
                        </a:rPr>
                        <a:t>A 76-year-old patient with a history of atrial fibrillation presented with NSTE-ACS. CV risk factors included arterial hypertension, obesity (BMI 32.6), and hypercholesterolemia (LDL-C 3.86 mmol/L under no lipid-lowering therapy). The patient was enrolled in the study and received the baseline study drug on the same day of hospital admission, on the same day and following the coronary angiography. Angiography showed complex three-vessel disease, and aortic valve stenosis was found in echocardiography with preserved left ventricular function (LVEF 58%). The patient was transferred to another hospital for cardiac surgery. The patient remained in-hospital, and surgery (quadruple coronary bypass grafting and concomitant aortic valve replacement) was performed at 11 days after study enrolment. Surgery was complicated by intraoperative rupture of the calcific aortic root and the right coronary ostium requiring composite graft implantation (Bentall procedure) with re-implantation of the right coronary artery using a short saphenous venous graft. Postoperatively the patient remained hemodynamically unstable requiring hemodynamic support with a </a:t>
                      </a:r>
                      <a:r>
                        <a:rPr lang="en-US" sz="1400" u="none" strike="noStrike" dirty="0" err="1">
                          <a:effectLst/>
                        </a:rPr>
                        <a:t>veno</a:t>
                      </a:r>
                      <a:r>
                        <a:rPr lang="en-US" sz="1400" u="none" strike="noStrike" dirty="0">
                          <a:effectLst/>
                        </a:rPr>
                        <a:t>-arterial extracorporeal membrane oxygenation device (ECMO) and underwent two repeat surgical revisions for pericardial tamponade. Right ventricular failure was the leading presentation. Coronary angiography six days after surgery (17 days after study enrolment) revealed an occluded venous graft to the right coronary artery; however, no repeat revascularization was attempted. Progressive cardiogenic shock with multi-organ failure (ischemic hepatic failure, acute kidney failure requiring hemodialysis) evolved and six days later,</a:t>
                      </a:r>
                      <a:r>
                        <a:rPr lang="en-US" sz="1400" b="0" i="0" u="none" strike="noStrike" dirty="0">
                          <a:solidFill>
                            <a:srgbClr val="000000"/>
                          </a:solidFill>
                          <a:effectLst/>
                          <a:latin typeface="Calibri" panose="020F0502020204030204" pitchFamily="34" charset="0"/>
                        </a:rPr>
                        <a:t> </a:t>
                      </a:r>
                      <a:r>
                        <a:rPr lang="en-US" sz="1400" u="none" strike="noStrike" dirty="0">
                          <a:effectLst/>
                        </a:rPr>
                        <a:t>replacement of the </a:t>
                      </a:r>
                      <a:r>
                        <a:rPr lang="en-US" sz="1400" u="none" strike="noStrike" dirty="0" err="1">
                          <a:effectLst/>
                        </a:rPr>
                        <a:t>veno</a:t>
                      </a:r>
                      <a:r>
                        <a:rPr lang="en-US" sz="1400" u="none" strike="noStrike" dirty="0">
                          <a:effectLst/>
                        </a:rPr>
                        <a:t>-arterial ECMO by a percutaneous right ventricular assist device was attempted. This immediately resulted in acute left ventricular decompensation refractory to further medical treatment. The patient died 14 days after surgery (25 days after study enrolment).</a:t>
                      </a:r>
                      <a:endParaRPr lang="en-US" sz="1400" b="0" i="0" u="none" strike="noStrike" dirty="0">
                        <a:solidFill>
                          <a:srgbClr val="000000"/>
                        </a:solidFill>
                        <a:effectLst/>
                        <a:latin typeface="Calibri" panose="020F0502020204030204" pitchFamily="34" charset="0"/>
                      </a:endParaRPr>
                    </a:p>
                    <a:p>
                      <a:pPr algn="l" fontAlgn="b">
                        <a:lnSpc>
                          <a:spcPct val="85000"/>
                        </a:lnSpc>
                        <a:spcBef>
                          <a:spcPts val="600"/>
                        </a:spcBef>
                        <a:spcAft>
                          <a:spcPts val="0"/>
                        </a:spcAft>
                      </a:pPr>
                      <a:r>
                        <a:rPr lang="en-US" sz="1400" u="none" strike="noStrike" dirty="0">
                          <a:effectLst/>
                        </a:rPr>
                        <a:t>The CEC adjudicated the death as cardiovascular.</a:t>
                      </a:r>
                      <a:endParaRPr lang="en-US" sz="1400" b="0" i="0" u="none" strike="noStrike" dirty="0">
                        <a:solidFill>
                          <a:srgbClr val="000000"/>
                        </a:solidFill>
                        <a:effectLst/>
                        <a:latin typeface="Calibri" panose="020F0502020204030204" pitchFamily="34" charset="0"/>
                      </a:endParaRPr>
                    </a:p>
                  </a:txBody>
                  <a:tcPr marR="0">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lgn="l" fontAlgn="b">
                        <a:lnSpc>
                          <a:spcPct val="85000"/>
                        </a:lnSpc>
                        <a:spcBef>
                          <a:spcPts val="600"/>
                        </a:spcBef>
                        <a:spcAft>
                          <a:spcPts val="0"/>
                        </a:spcAft>
                        <a:buFont typeface="Arial" panose="020B0604020202020204" pitchFamily="34" charset="0"/>
                        <a:buChar char="•"/>
                      </a:pPr>
                      <a:r>
                        <a:rPr lang="en-US" sz="1400" u="none" strike="noStrike" dirty="0">
                          <a:effectLst/>
                        </a:rPr>
                        <a:t>Local Investigator: No/Unlikely</a:t>
                      </a:r>
                      <a:endParaRPr lang="en-US" sz="1400" b="0" i="0" u="none" strike="noStrike" dirty="0">
                        <a:solidFill>
                          <a:srgbClr val="000000"/>
                        </a:solidFill>
                        <a:effectLst/>
                        <a:latin typeface="Calibri" panose="020F0502020204030204" pitchFamily="34" charset="0"/>
                      </a:endParaRPr>
                    </a:p>
                    <a:p>
                      <a:pPr marL="171450" indent="-171450" algn="l" fontAlgn="b">
                        <a:lnSpc>
                          <a:spcPct val="85000"/>
                        </a:lnSpc>
                        <a:spcBef>
                          <a:spcPts val="600"/>
                        </a:spcBef>
                        <a:spcAft>
                          <a:spcPts val="0"/>
                        </a:spcAft>
                        <a:buFont typeface="Arial" panose="020B0604020202020204" pitchFamily="34" charset="0"/>
                        <a:buChar char="•"/>
                      </a:pPr>
                      <a:r>
                        <a:rPr lang="en-US" sz="1400" u="none" strike="noStrike" dirty="0">
                          <a:effectLst/>
                        </a:rPr>
                        <a:t>DSMB:</a:t>
                      </a:r>
                      <a:r>
                        <a:rPr lang="en-US" sz="1400" b="0" i="0" u="none" strike="noStrike" dirty="0">
                          <a:solidFill>
                            <a:srgbClr val="000000"/>
                          </a:solidFill>
                          <a:effectLst/>
                          <a:latin typeface="Calibri" panose="020F0502020204030204" pitchFamily="34" charset="0"/>
                        </a:rPr>
                        <a:t> </a:t>
                      </a:r>
                      <a:r>
                        <a:rPr lang="en-US" sz="1400" u="none" strike="noStrike" dirty="0">
                          <a:effectLst/>
                        </a:rPr>
                        <a:t>No/Unlikely</a:t>
                      </a:r>
                      <a:endParaRPr lang="en-US" sz="1400" b="0" i="0" u="none" strike="noStrike" dirty="0">
                        <a:solidFill>
                          <a:srgbClr val="000000"/>
                        </a:solidFill>
                        <a:effectLst/>
                        <a:latin typeface="Calibri" panose="020F0502020204030204" pitchFamily="34" charset="0"/>
                      </a:endParaRPr>
                    </a:p>
                  </a:txBody>
                  <a:tcPr marR="0">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08924281"/>
                  </a:ext>
                </a:extLst>
              </a:tr>
            </a:tbl>
          </a:graphicData>
        </a:graphic>
      </p:graphicFrame>
      <p:sp>
        <p:nvSpPr>
          <p:cNvPr id="6" name="Rectangle 5">
            <a:extLst>
              <a:ext uri="{FF2B5EF4-FFF2-40B4-BE49-F238E27FC236}">
                <a16:creationId xmlns:a16="http://schemas.microsoft.com/office/drawing/2014/main" id="{D40A792C-6DB5-43AC-8AEC-3D2BC15EC3C7}"/>
              </a:ext>
            </a:extLst>
          </p:cNvPr>
          <p:cNvSpPr/>
          <p:nvPr/>
        </p:nvSpPr>
        <p:spPr>
          <a:xfrm>
            <a:off x="196475" y="6197395"/>
            <a:ext cx="7489710" cy="546303"/>
          </a:xfrm>
          <a:prstGeom prst="rect">
            <a:avLst/>
          </a:prstGeom>
        </p:spPr>
        <p:txBody>
          <a:bodyPr wrap="square" anchor="b">
            <a:spAutoFit/>
          </a:bodyPr>
          <a:lstStyle/>
          <a:p>
            <a:pPr>
              <a:lnSpc>
                <a:spcPct val="90000"/>
              </a:lnSpc>
              <a:spcBef>
                <a:spcPts val="300"/>
              </a:spcBef>
            </a:pPr>
            <a:r>
              <a:rPr lang="en-US" sz="1000" dirty="0"/>
              <a:t>CEC = Clinical Events Committee; CV = cardiovascular; DSMB = Data and Safety Monitoring Board; ECG = electrocardiogram; PCI = percutaneous coronary intervention; NSTEMI = non-ST-Elevation Myocardial Infarction </a:t>
            </a:r>
          </a:p>
          <a:p>
            <a:pPr>
              <a:lnSpc>
                <a:spcPct val="90000"/>
              </a:lnSpc>
              <a:spcBef>
                <a:spcPts val="300"/>
              </a:spcBef>
            </a:pPr>
            <a:r>
              <a:rPr lang="en-US" sz="1000" dirty="0">
                <a:solidFill>
                  <a:srgbClr val="000000"/>
                </a:solidFill>
              </a:rPr>
              <a:t>Koskinas KC, et al.  </a:t>
            </a:r>
            <a:r>
              <a:rPr lang="en-US" sz="1000" i="1" dirty="0">
                <a:solidFill>
                  <a:srgbClr val="000000"/>
                </a:solidFill>
              </a:rPr>
              <a:t>JACC</a:t>
            </a:r>
            <a:r>
              <a:rPr lang="en-US" sz="1000" dirty="0">
                <a:solidFill>
                  <a:srgbClr val="000000"/>
                </a:solidFill>
              </a:rPr>
              <a:t>. [published online ahead of print August 31, 2019].  </a:t>
            </a:r>
            <a:r>
              <a:rPr lang="en-US" sz="1000" dirty="0">
                <a:solidFill>
                  <a:srgbClr val="000000"/>
                </a:solidFill>
                <a:hlinkClick r:id="rId3"/>
              </a:rPr>
              <a:t>https://doi.org/10.1016/j.jacc.2019.08.010</a:t>
            </a:r>
            <a:endParaRPr lang="en-US" sz="1000" dirty="0">
              <a:solidFill>
                <a:srgbClr val="000000"/>
              </a:solidFill>
            </a:endParaRPr>
          </a:p>
        </p:txBody>
      </p:sp>
    </p:spTree>
    <p:extLst>
      <p:ext uri="{BB962C8B-B14F-4D97-AF65-F5344CB8AC3E}">
        <p14:creationId xmlns:p14="http://schemas.microsoft.com/office/powerpoint/2010/main" val="1741851489"/>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8328A-7E86-420C-B872-ACCEB075C510}"/>
              </a:ext>
            </a:extLst>
          </p:cNvPr>
          <p:cNvSpPr>
            <a:spLocks noGrp="1"/>
          </p:cNvSpPr>
          <p:nvPr>
            <p:ph type="title"/>
          </p:nvPr>
        </p:nvSpPr>
        <p:spPr/>
        <p:txBody>
          <a:bodyPr/>
          <a:lstStyle/>
          <a:p>
            <a:r>
              <a:rPr lang="en-US" altLang="de-DE" dirty="0">
                <a:solidFill>
                  <a:srgbClr val="000000"/>
                </a:solidFill>
                <a:latin typeface="Arial" charset="0"/>
                <a:cs typeface="Arial" charset="0"/>
              </a:rPr>
              <a:t>EVOP</a:t>
            </a:r>
            <a:r>
              <a:rPr lang="en-US" altLang="de-DE" dirty="0">
                <a:solidFill>
                  <a:srgbClr val="C00000"/>
                </a:solidFill>
                <a:latin typeface="Arial" charset="0"/>
                <a:cs typeface="Arial" charset="0"/>
              </a:rPr>
              <a:t>ACS</a:t>
            </a:r>
            <a:r>
              <a:rPr lang="en-US" altLang="en-US" dirty="0">
                <a:solidFill>
                  <a:srgbClr val="000000"/>
                </a:solidFill>
                <a:latin typeface="Arial" charset="0"/>
                <a:cs typeface="Arial" charset="0"/>
              </a:rPr>
              <a:t>: Study Design Assessed </a:t>
            </a:r>
            <a:r>
              <a:rPr lang="en-US" altLang="en-US" dirty="0" err="1">
                <a:solidFill>
                  <a:srgbClr val="000000"/>
                </a:solidFill>
                <a:latin typeface="Arial" charset="0"/>
                <a:cs typeface="Arial" charset="0"/>
              </a:rPr>
              <a:t>Evolocumab</a:t>
            </a:r>
            <a:r>
              <a:rPr lang="en-US" altLang="en-US" dirty="0">
                <a:solidFill>
                  <a:srgbClr val="000000"/>
                </a:solidFill>
                <a:latin typeface="Arial" charset="0"/>
                <a:cs typeface="Arial" charset="0"/>
              </a:rPr>
              <a:t> in ACS Patients Within 24 - 72 Hours </a:t>
            </a:r>
            <a:endParaRPr lang="en-US" dirty="0"/>
          </a:p>
        </p:txBody>
      </p:sp>
      <p:sp>
        <p:nvSpPr>
          <p:cNvPr id="4" name="Rectangle 3">
            <a:extLst>
              <a:ext uri="{FF2B5EF4-FFF2-40B4-BE49-F238E27FC236}">
                <a16:creationId xmlns:a16="http://schemas.microsoft.com/office/drawing/2014/main" id="{42BF5EFE-4BEB-40F1-91E7-4F9A9315CB3E}"/>
              </a:ext>
            </a:extLst>
          </p:cNvPr>
          <p:cNvSpPr/>
          <p:nvPr/>
        </p:nvSpPr>
        <p:spPr>
          <a:xfrm>
            <a:off x="-19827" y="3635374"/>
            <a:ext cx="12192000" cy="1136907"/>
          </a:xfrm>
          <a:prstGeom prst="rect">
            <a:avLst/>
          </a:prstGeom>
          <a:gradFill>
            <a:gsLst>
              <a:gs pos="0">
                <a:schemeClr val="accent1">
                  <a:alpha val="10000"/>
                </a:schemeClr>
              </a:gs>
              <a:gs pos="79000">
                <a:schemeClr val="accent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8123380D-32E4-436E-8A8E-8FEBDA688DE5}"/>
              </a:ext>
            </a:extLst>
          </p:cNvPr>
          <p:cNvSpPr/>
          <p:nvPr/>
        </p:nvSpPr>
        <p:spPr>
          <a:xfrm>
            <a:off x="-19827" y="4474273"/>
            <a:ext cx="12192000" cy="1097280"/>
          </a:xfrm>
          <a:prstGeom prst="rect">
            <a:avLst/>
          </a:prstGeom>
          <a:gradFill>
            <a:gsLst>
              <a:gs pos="0">
                <a:schemeClr val="accent5">
                  <a:alpha val="10000"/>
                </a:schemeClr>
              </a:gs>
              <a:gs pos="79000">
                <a:schemeClr val="accent5">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Rectangle 5">
            <a:extLst>
              <a:ext uri="{FF2B5EF4-FFF2-40B4-BE49-F238E27FC236}">
                <a16:creationId xmlns:a16="http://schemas.microsoft.com/office/drawing/2014/main" id="{C9F7C38E-4175-42CE-9DC5-D7CB27DA63C5}"/>
              </a:ext>
            </a:extLst>
          </p:cNvPr>
          <p:cNvSpPr txBox="1">
            <a:spLocks noChangeArrowheads="1"/>
          </p:cNvSpPr>
          <p:nvPr/>
        </p:nvSpPr>
        <p:spPr>
          <a:xfrm>
            <a:off x="665973" y="3280602"/>
            <a:ext cx="5111416" cy="326103"/>
          </a:xfrm>
          <a:prstGeom prst="rect">
            <a:avLst/>
          </a:prstGeom>
          <a:noFill/>
        </p:spPr>
        <p:txBody>
          <a:bodyPr lIns="0" tIns="0" rIns="0" bIns="0" anchor="b" anchorCtr="0">
            <a:noAutofit/>
          </a:bodyPr>
          <a:lstStyle>
            <a:lvl1pPr marL="214313" indent="-214313" algn="l" rtl="0" eaLnBrk="0" fontAlgn="base" hangingPunct="0">
              <a:spcBef>
                <a:spcPct val="0"/>
              </a:spcBef>
              <a:spcAft>
                <a:spcPct val="0"/>
              </a:spcAft>
              <a:buClr>
                <a:schemeClr val="tx2"/>
              </a:buClr>
              <a:buSzPct val="119000"/>
              <a:buChar char="•"/>
              <a:defRPr b="1" kern="1200">
                <a:solidFill>
                  <a:schemeClr val="tx1"/>
                </a:solidFill>
                <a:latin typeface="+mn-lt"/>
                <a:ea typeface="+mn-ea"/>
                <a:cs typeface="+mn-cs"/>
              </a:defRPr>
            </a:lvl1pPr>
            <a:lvl2pPr marL="571500" indent="-214313" algn="l" rtl="0" eaLnBrk="0" fontAlgn="base" hangingPunct="0">
              <a:spcBef>
                <a:spcPct val="0"/>
              </a:spcBef>
              <a:spcAft>
                <a:spcPct val="0"/>
              </a:spcAft>
              <a:buChar char="–"/>
              <a:defRPr sz="1500" kern="1200">
                <a:solidFill>
                  <a:schemeClr val="tx1"/>
                </a:solidFill>
                <a:latin typeface="+mn-lt"/>
                <a:ea typeface="+mn-ea"/>
                <a:cs typeface="+mn-cs"/>
              </a:defRPr>
            </a:lvl2pPr>
            <a:lvl3pPr marL="857250" indent="-142875" algn="l" rtl="0" eaLnBrk="0" fontAlgn="base" hangingPunct="0">
              <a:spcBef>
                <a:spcPct val="0"/>
              </a:spcBef>
              <a:spcAft>
                <a:spcPct val="0"/>
              </a:spcAft>
              <a:buChar char="–"/>
              <a:defRPr sz="1500" kern="1200">
                <a:solidFill>
                  <a:schemeClr val="tx1"/>
                </a:solidFill>
                <a:latin typeface="+mn-lt"/>
                <a:ea typeface="+mn-ea"/>
                <a:cs typeface="+mn-cs"/>
              </a:defRPr>
            </a:lvl3pPr>
            <a:lvl4pPr marL="1200150" indent="-171450" algn="l" rtl="0" eaLnBrk="0" fontAlgn="base" hangingPunct="0">
              <a:spcBef>
                <a:spcPct val="20000"/>
              </a:spcBef>
              <a:spcAft>
                <a:spcPct val="0"/>
              </a:spcAft>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914400" rtl="0" eaLnBrk="0" fontAlgn="base" latinLnBrk="0" hangingPunct="0">
              <a:lnSpc>
                <a:spcPct val="100000"/>
              </a:lnSpc>
              <a:spcBef>
                <a:spcPts val="0"/>
              </a:spcBef>
              <a:spcAft>
                <a:spcPts val="0"/>
              </a:spcAft>
              <a:buClr>
                <a:srgbClr val="FFFFFF"/>
              </a:buClr>
              <a:buSzPct val="119000"/>
              <a:buFontTx/>
              <a:buNone/>
              <a:tabLst/>
              <a:defRPr/>
            </a:pPr>
            <a:r>
              <a:rPr kumimoji="0" lang="en-US" altLang="en-US" b="1" i="0" u="none" strike="noStrike" kern="1200" cap="all" spc="0" normalizeH="0" baseline="0" noProof="0" dirty="0">
                <a:ln>
                  <a:noFill/>
                </a:ln>
                <a:solidFill>
                  <a:srgbClr val="007CC2"/>
                </a:solidFill>
                <a:effectLst/>
                <a:uLnTx/>
                <a:uFillTx/>
                <a:latin typeface="Arial" panose="020B0604020202020204"/>
                <a:ea typeface="+mn-ea"/>
                <a:cs typeface="+mn-cs"/>
              </a:rPr>
              <a:t>Primary Endpoint</a:t>
            </a:r>
            <a:endParaRPr kumimoji="0" lang="en-US" altLang="en-US" b="0" i="0" u="none" strike="noStrike" kern="1200" cap="none" spc="0" normalizeH="0" baseline="0" noProof="0" dirty="0">
              <a:ln>
                <a:noFill/>
              </a:ln>
              <a:solidFill>
                <a:srgbClr val="007CC2"/>
              </a:solidFill>
              <a:effectLst/>
              <a:uLnTx/>
              <a:uFillTx/>
              <a:latin typeface="Arial" panose="020B0604020202020204"/>
              <a:ea typeface="+mn-ea"/>
              <a:cs typeface="+mn-cs"/>
            </a:endParaRPr>
          </a:p>
        </p:txBody>
      </p:sp>
      <p:sp>
        <p:nvSpPr>
          <p:cNvPr id="7" name="Rectangle 5">
            <a:extLst>
              <a:ext uri="{FF2B5EF4-FFF2-40B4-BE49-F238E27FC236}">
                <a16:creationId xmlns:a16="http://schemas.microsoft.com/office/drawing/2014/main" id="{93C38F99-C1DB-46A1-B933-3E34E7279490}"/>
              </a:ext>
            </a:extLst>
          </p:cNvPr>
          <p:cNvSpPr txBox="1">
            <a:spLocks noChangeArrowheads="1"/>
          </p:cNvSpPr>
          <p:nvPr/>
        </p:nvSpPr>
        <p:spPr>
          <a:xfrm>
            <a:off x="742774" y="3684284"/>
            <a:ext cx="5034615" cy="611416"/>
          </a:xfrm>
          <a:prstGeom prst="rect">
            <a:avLst/>
          </a:prstGeom>
        </p:spPr>
        <p:txBody>
          <a:bodyPr lIns="0" tIns="0" rIns="0" bIns="0">
            <a:noAutofit/>
          </a:bodyPr>
          <a:lstStyle>
            <a:lvl1pPr marL="214313" indent="-214313" algn="l" rtl="0" eaLnBrk="0" fontAlgn="base" hangingPunct="0">
              <a:spcBef>
                <a:spcPct val="0"/>
              </a:spcBef>
              <a:spcAft>
                <a:spcPct val="0"/>
              </a:spcAft>
              <a:buClr>
                <a:schemeClr val="tx2"/>
              </a:buClr>
              <a:buSzPct val="119000"/>
              <a:buChar char="•"/>
              <a:defRPr b="1" kern="1200">
                <a:solidFill>
                  <a:schemeClr val="tx1"/>
                </a:solidFill>
                <a:latin typeface="+mn-lt"/>
                <a:ea typeface="+mn-ea"/>
                <a:cs typeface="+mn-cs"/>
              </a:defRPr>
            </a:lvl1pPr>
            <a:lvl2pPr marL="571500" indent="-214313" algn="l" rtl="0" eaLnBrk="0" fontAlgn="base" hangingPunct="0">
              <a:spcBef>
                <a:spcPct val="0"/>
              </a:spcBef>
              <a:spcAft>
                <a:spcPct val="0"/>
              </a:spcAft>
              <a:buChar char="–"/>
              <a:defRPr sz="1500" kern="1200">
                <a:solidFill>
                  <a:schemeClr val="tx1"/>
                </a:solidFill>
                <a:latin typeface="+mn-lt"/>
                <a:ea typeface="+mn-ea"/>
                <a:cs typeface="+mn-cs"/>
              </a:defRPr>
            </a:lvl2pPr>
            <a:lvl3pPr marL="857250" indent="-142875" algn="l" rtl="0" eaLnBrk="0" fontAlgn="base" hangingPunct="0">
              <a:spcBef>
                <a:spcPct val="0"/>
              </a:spcBef>
              <a:spcAft>
                <a:spcPct val="0"/>
              </a:spcAft>
              <a:buChar char="–"/>
              <a:defRPr sz="1500" kern="1200">
                <a:solidFill>
                  <a:schemeClr val="tx1"/>
                </a:solidFill>
                <a:latin typeface="+mn-lt"/>
                <a:ea typeface="+mn-ea"/>
                <a:cs typeface="+mn-cs"/>
              </a:defRPr>
            </a:lvl3pPr>
            <a:lvl4pPr marL="1200150" indent="-171450" algn="l" rtl="0" eaLnBrk="0" fontAlgn="base" hangingPunct="0">
              <a:spcBef>
                <a:spcPct val="20000"/>
              </a:spcBef>
              <a:spcAft>
                <a:spcPct val="0"/>
              </a:spcAft>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4625" marR="0" lvl="1" indent="-174625" algn="l" defTabSz="914377" rtl="0" eaLnBrk="1" fontAlgn="base" latinLnBrk="0" hangingPunct="1">
              <a:lnSpc>
                <a:spcPct val="95000"/>
              </a:lnSpc>
              <a:spcBef>
                <a:spcPts val="400"/>
              </a:spcBef>
              <a:spcAft>
                <a:spcPct val="0"/>
              </a:spcAft>
              <a:buClr>
                <a:srgbClr val="007CC2"/>
              </a:buClr>
              <a:buSzTx/>
              <a:buFont typeface="Wingdings" panose="05000000000000000000" pitchFamily="2" charset="2"/>
              <a:buChar char="§"/>
              <a:tabLst/>
              <a:defRPr/>
            </a:pPr>
            <a:r>
              <a:rPr kumimoji="0" lang="en-US" altLang="en-US" sz="1600" b="0" i="0" u="none" strike="noStrike" kern="1200" cap="none" spc="0" normalizeH="0" baseline="0" noProof="0" dirty="0">
                <a:ln>
                  <a:noFill/>
                </a:ln>
                <a:solidFill>
                  <a:srgbClr val="000000"/>
                </a:solidFill>
                <a:effectLst/>
                <a:uLnTx/>
                <a:uFillTx/>
                <a:latin typeface="Arial" panose="020B0604020202020204"/>
                <a:ea typeface="+mn-ea"/>
                <a:cs typeface="+mn-cs"/>
              </a:rPr>
              <a:t>LDL-C change from baseline at week 8</a:t>
            </a:r>
          </a:p>
        </p:txBody>
      </p:sp>
      <p:cxnSp>
        <p:nvCxnSpPr>
          <p:cNvPr id="8" name="Straight Connector 7">
            <a:extLst>
              <a:ext uri="{FF2B5EF4-FFF2-40B4-BE49-F238E27FC236}">
                <a16:creationId xmlns:a16="http://schemas.microsoft.com/office/drawing/2014/main" id="{662537D4-A1C6-42B6-B174-56453200AF40}"/>
              </a:ext>
            </a:extLst>
          </p:cNvPr>
          <p:cNvCxnSpPr/>
          <p:nvPr/>
        </p:nvCxnSpPr>
        <p:spPr>
          <a:xfrm>
            <a:off x="-19827" y="3613332"/>
            <a:ext cx="121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Rectangle 5">
            <a:extLst>
              <a:ext uri="{FF2B5EF4-FFF2-40B4-BE49-F238E27FC236}">
                <a16:creationId xmlns:a16="http://schemas.microsoft.com/office/drawing/2014/main" id="{A4C1802A-697F-4B06-BB1F-C6E021FEC800}"/>
              </a:ext>
            </a:extLst>
          </p:cNvPr>
          <p:cNvSpPr txBox="1">
            <a:spLocks noChangeArrowheads="1"/>
          </p:cNvSpPr>
          <p:nvPr/>
        </p:nvSpPr>
        <p:spPr>
          <a:xfrm>
            <a:off x="665973" y="4135596"/>
            <a:ext cx="7234152" cy="326103"/>
          </a:xfrm>
          <a:prstGeom prst="rect">
            <a:avLst/>
          </a:prstGeom>
          <a:noFill/>
        </p:spPr>
        <p:txBody>
          <a:bodyPr lIns="0" tIns="0" rIns="0" bIns="0" anchor="b" anchorCtr="0">
            <a:noAutofit/>
          </a:bodyPr>
          <a:lstStyle>
            <a:lvl1pPr marL="214313" indent="-214313" algn="l" rtl="0" eaLnBrk="0" fontAlgn="base" hangingPunct="0">
              <a:spcBef>
                <a:spcPct val="0"/>
              </a:spcBef>
              <a:spcAft>
                <a:spcPct val="0"/>
              </a:spcAft>
              <a:buClr>
                <a:schemeClr val="tx2"/>
              </a:buClr>
              <a:buSzPct val="119000"/>
              <a:buChar char="•"/>
              <a:defRPr b="1" kern="1200">
                <a:solidFill>
                  <a:schemeClr val="tx1"/>
                </a:solidFill>
                <a:latin typeface="+mn-lt"/>
                <a:ea typeface="+mn-ea"/>
                <a:cs typeface="+mn-cs"/>
              </a:defRPr>
            </a:lvl1pPr>
            <a:lvl2pPr marL="571500" indent="-214313" algn="l" rtl="0" eaLnBrk="0" fontAlgn="base" hangingPunct="0">
              <a:spcBef>
                <a:spcPct val="0"/>
              </a:spcBef>
              <a:spcAft>
                <a:spcPct val="0"/>
              </a:spcAft>
              <a:buChar char="–"/>
              <a:defRPr sz="1500" kern="1200">
                <a:solidFill>
                  <a:schemeClr val="tx1"/>
                </a:solidFill>
                <a:latin typeface="+mn-lt"/>
                <a:ea typeface="+mn-ea"/>
                <a:cs typeface="+mn-cs"/>
              </a:defRPr>
            </a:lvl2pPr>
            <a:lvl3pPr marL="857250" indent="-142875" algn="l" rtl="0" eaLnBrk="0" fontAlgn="base" hangingPunct="0">
              <a:spcBef>
                <a:spcPct val="0"/>
              </a:spcBef>
              <a:spcAft>
                <a:spcPct val="0"/>
              </a:spcAft>
              <a:buChar char="–"/>
              <a:defRPr sz="1500" kern="1200">
                <a:solidFill>
                  <a:schemeClr val="tx1"/>
                </a:solidFill>
                <a:latin typeface="+mn-lt"/>
                <a:ea typeface="+mn-ea"/>
                <a:cs typeface="+mn-cs"/>
              </a:defRPr>
            </a:lvl3pPr>
            <a:lvl4pPr marL="1200150" indent="-171450" algn="l" rtl="0" eaLnBrk="0" fontAlgn="base" hangingPunct="0">
              <a:spcBef>
                <a:spcPct val="20000"/>
              </a:spcBef>
              <a:spcAft>
                <a:spcPct val="0"/>
              </a:spcAft>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914400" rtl="0" eaLnBrk="0" fontAlgn="base" latinLnBrk="0" hangingPunct="0">
              <a:lnSpc>
                <a:spcPct val="100000"/>
              </a:lnSpc>
              <a:spcBef>
                <a:spcPts val="0"/>
              </a:spcBef>
              <a:spcAft>
                <a:spcPts val="0"/>
              </a:spcAft>
              <a:buClr>
                <a:srgbClr val="FFFFFF"/>
              </a:buClr>
              <a:buSzPct val="119000"/>
              <a:buFontTx/>
              <a:buNone/>
              <a:tabLst/>
              <a:defRPr/>
            </a:pPr>
            <a:r>
              <a:rPr kumimoji="0" lang="en-US" altLang="en-US" b="1" i="0" u="none" strike="noStrike" kern="1200" cap="all" spc="0" normalizeH="0" baseline="0" noProof="0" dirty="0">
                <a:ln>
                  <a:noFill/>
                </a:ln>
                <a:solidFill>
                  <a:srgbClr val="003161"/>
                </a:solidFill>
                <a:effectLst/>
                <a:uLnTx/>
                <a:uFillTx/>
                <a:latin typeface="Arial" panose="020B0604020202020204"/>
                <a:ea typeface="+mn-ea"/>
                <a:cs typeface="+mn-cs"/>
              </a:rPr>
              <a:t>INCLUSION CRITERIA</a:t>
            </a:r>
            <a:endParaRPr kumimoji="0" lang="en-US" altLang="en-US" sz="1400" b="0" i="0" u="none" strike="noStrike" kern="1200" cap="none" spc="0" normalizeH="0" baseline="0" noProof="0" dirty="0">
              <a:ln>
                <a:noFill/>
              </a:ln>
              <a:solidFill>
                <a:srgbClr val="003161"/>
              </a:solidFill>
              <a:effectLst/>
              <a:uLnTx/>
              <a:uFillTx/>
              <a:latin typeface="Arial" panose="020B0604020202020204"/>
              <a:ea typeface="+mn-ea"/>
              <a:cs typeface="+mn-cs"/>
            </a:endParaRPr>
          </a:p>
        </p:txBody>
      </p:sp>
      <p:cxnSp>
        <p:nvCxnSpPr>
          <p:cNvPr id="10" name="Straight Connector 9">
            <a:extLst>
              <a:ext uri="{FF2B5EF4-FFF2-40B4-BE49-F238E27FC236}">
                <a16:creationId xmlns:a16="http://schemas.microsoft.com/office/drawing/2014/main" id="{0B3918C9-E60D-41CE-825E-9C9007A5C8CC}"/>
              </a:ext>
            </a:extLst>
          </p:cNvPr>
          <p:cNvCxnSpPr/>
          <p:nvPr/>
        </p:nvCxnSpPr>
        <p:spPr>
          <a:xfrm>
            <a:off x="-34343" y="4469472"/>
            <a:ext cx="12192000"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5">
            <a:extLst>
              <a:ext uri="{FF2B5EF4-FFF2-40B4-BE49-F238E27FC236}">
                <a16:creationId xmlns:a16="http://schemas.microsoft.com/office/drawing/2014/main" id="{B1B62E83-ABCE-4EBD-877C-997BB10FD41A}"/>
              </a:ext>
            </a:extLst>
          </p:cNvPr>
          <p:cNvSpPr txBox="1">
            <a:spLocks noChangeArrowheads="1"/>
          </p:cNvSpPr>
          <p:nvPr/>
        </p:nvSpPr>
        <p:spPr>
          <a:xfrm>
            <a:off x="742774" y="4587531"/>
            <a:ext cx="5402030" cy="923981"/>
          </a:xfrm>
          <a:prstGeom prst="rect">
            <a:avLst/>
          </a:prstGeom>
          <a:noFill/>
        </p:spPr>
        <p:txBody>
          <a:bodyPr lIns="0" tIns="0" rIns="0" bIns="0">
            <a:noAutofit/>
          </a:bodyPr>
          <a:lstStyle>
            <a:lvl1pPr marL="214313" indent="-214313" algn="l" rtl="0" eaLnBrk="0" fontAlgn="base" hangingPunct="0">
              <a:spcBef>
                <a:spcPct val="0"/>
              </a:spcBef>
              <a:spcAft>
                <a:spcPct val="0"/>
              </a:spcAft>
              <a:buClr>
                <a:schemeClr val="tx2"/>
              </a:buClr>
              <a:buSzPct val="119000"/>
              <a:buChar char="•"/>
              <a:defRPr b="1" kern="1200">
                <a:solidFill>
                  <a:schemeClr val="tx1"/>
                </a:solidFill>
                <a:latin typeface="+mn-lt"/>
                <a:ea typeface="+mn-ea"/>
                <a:cs typeface="+mn-cs"/>
              </a:defRPr>
            </a:lvl1pPr>
            <a:lvl2pPr marL="571500" indent="-214313" algn="l" rtl="0" eaLnBrk="0" fontAlgn="base" hangingPunct="0">
              <a:spcBef>
                <a:spcPct val="0"/>
              </a:spcBef>
              <a:spcAft>
                <a:spcPct val="0"/>
              </a:spcAft>
              <a:buChar char="–"/>
              <a:defRPr sz="1500" kern="1200">
                <a:solidFill>
                  <a:schemeClr val="tx1"/>
                </a:solidFill>
                <a:latin typeface="+mn-lt"/>
                <a:ea typeface="+mn-ea"/>
                <a:cs typeface="+mn-cs"/>
              </a:defRPr>
            </a:lvl2pPr>
            <a:lvl3pPr marL="857250" indent="-142875" algn="l" rtl="0" eaLnBrk="0" fontAlgn="base" hangingPunct="0">
              <a:spcBef>
                <a:spcPct val="0"/>
              </a:spcBef>
              <a:spcAft>
                <a:spcPct val="0"/>
              </a:spcAft>
              <a:buChar char="–"/>
              <a:defRPr sz="1500" kern="1200">
                <a:solidFill>
                  <a:schemeClr val="tx1"/>
                </a:solidFill>
                <a:latin typeface="+mn-lt"/>
                <a:ea typeface="+mn-ea"/>
                <a:cs typeface="+mn-cs"/>
              </a:defRPr>
            </a:lvl3pPr>
            <a:lvl4pPr marL="1200150" indent="-171450" algn="l" rtl="0" eaLnBrk="0" fontAlgn="base" hangingPunct="0">
              <a:spcBef>
                <a:spcPct val="20000"/>
              </a:spcBef>
              <a:spcAft>
                <a:spcPct val="0"/>
              </a:spcAft>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4625" marR="0" lvl="1" indent="-174625" algn="l" defTabSz="914377" rtl="0" eaLnBrk="1" fontAlgn="base" latinLnBrk="0" hangingPunct="1">
              <a:lnSpc>
                <a:spcPct val="95000"/>
              </a:lnSpc>
              <a:spcBef>
                <a:spcPts val="400"/>
              </a:spcBef>
              <a:spcAft>
                <a:spcPct val="0"/>
              </a:spcAft>
              <a:buClr>
                <a:srgbClr val="007CC2"/>
              </a:buClr>
              <a:buSzTx/>
              <a:buFont typeface="Wingdings" panose="05000000000000000000" pitchFamily="2" charset="2"/>
              <a:buChar char="§"/>
              <a:tabLst/>
              <a:defRPr/>
            </a:pPr>
            <a:r>
              <a:rPr kumimoji="0" lang="pt-BR" altLang="en-US" sz="1600" b="0" i="0" u="none" strike="noStrike" kern="1200" cap="none" spc="0" normalizeH="0" baseline="0" noProof="0" dirty="0">
                <a:ln>
                  <a:noFill/>
                </a:ln>
                <a:solidFill>
                  <a:srgbClr val="000000"/>
                </a:solidFill>
                <a:effectLst/>
                <a:uLnTx/>
                <a:uFillTx/>
                <a:latin typeface="Arial" panose="020B0604020202020204"/>
                <a:ea typeface="+mn-ea"/>
                <a:cs typeface="+mn-cs"/>
                <a:sym typeface="Symbol" panose="05050102010706020507" pitchFamily="18" charset="2"/>
              </a:rPr>
              <a:t>ACS (NSTEMI/UA &lt; 72H, STEMI &lt; 24H)</a:t>
            </a:r>
          </a:p>
          <a:p>
            <a:pPr marL="0" lvl="1" indent="0" defTabSz="914377" eaLnBrk="1" hangingPunct="1">
              <a:lnSpc>
                <a:spcPct val="95000"/>
              </a:lnSpc>
              <a:spcBef>
                <a:spcPts val="400"/>
              </a:spcBef>
              <a:buClr>
                <a:srgbClr val="007CC2"/>
              </a:buClr>
              <a:buNone/>
              <a:defRPr/>
            </a:pPr>
            <a:endParaRPr kumimoji="0" lang="pt-BR" altLang="en-US" sz="1600" b="0" i="0" u="none" strike="noStrike" kern="1200" cap="none" spc="0" normalizeH="0" baseline="0" noProof="0" dirty="0">
              <a:ln>
                <a:noFill/>
              </a:ln>
              <a:solidFill>
                <a:srgbClr val="000000"/>
              </a:solidFill>
              <a:effectLst/>
              <a:uLnTx/>
              <a:uFillTx/>
              <a:latin typeface="Arial" panose="020B0604020202020204"/>
              <a:ea typeface="+mn-ea"/>
              <a:cs typeface="+mn-cs"/>
              <a:sym typeface="Symbol" panose="05050102010706020507" pitchFamily="18" charset="2"/>
            </a:endParaRPr>
          </a:p>
        </p:txBody>
      </p:sp>
      <p:sp>
        <p:nvSpPr>
          <p:cNvPr id="12" name="Rectangle 5">
            <a:extLst>
              <a:ext uri="{FF2B5EF4-FFF2-40B4-BE49-F238E27FC236}">
                <a16:creationId xmlns:a16="http://schemas.microsoft.com/office/drawing/2014/main" id="{2BB73A46-8AD8-4E41-B8B1-0028D337980C}"/>
              </a:ext>
            </a:extLst>
          </p:cNvPr>
          <p:cNvSpPr txBox="1">
            <a:spLocks noChangeArrowheads="1"/>
          </p:cNvSpPr>
          <p:nvPr/>
        </p:nvSpPr>
        <p:spPr>
          <a:xfrm>
            <a:off x="6221730" y="4587531"/>
            <a:ext cx="5034615" cy="1515971"/>
          </a:xfrm>
          <a:prstGeom prst="rect">
            <a:avLst/>
          </a:prstGeom>
          <a:noFill/>
          <a:ln w="9525" algn="ctr">
            <a:noFill/>
            <a:miter lim="800000"/>
            <a:headEnd/>
            <a:tailEnd/>
          </a:ln>
        </p:spPr>
        <p:txBody>
          <a:bodyPr vert="horz" wrap="square" lIns="0" tIns="0" rIns="0" bIns="0" numCol="1" anchor="t" anchorCtr="0" compatLnSpc="1">
            <a:prstTxWarp prst="textNoShape">
              <a:avLst/>
            </a:prstTxWarp>
            <a:noAutofit/>
          </a:bodyPr>
          <a:lstStyle>
            <a:lvl1pPr marL="274313" lvl="0" indent="-274313" defTabSz="914377" fontAlgn="base">
              <a:lnSpc>
                <a:spcPct val="95000"/>
              </a:lnSpc>
              <a:spcBef>
                <a:spcPts val="1200"/>
              </a:spcBef>
              <a:spcAft>
                <a:spcPct val="0"/>
              </a:spcAft>
              <a:buClr>
                <a:schemeClr val="accent1"/>
              </a:buClr>
              <a:buFont typeface="Wingdings" panose="05000000000000000000" pitchFamily="2" charset="2"/>
              <a:buChar char="§"/>
              <a:defRPr lang="en-US" sz="2400" b="0" smtClean="0">
                <a:latin typeface="+mj-lt"/>
              </a:defRPr>
            </a:lvl1pPr>
            <a:lvl2pPr marL="684213" lvl="1" indent="-342900" defTabSz="914377" fontAlgn="base">
              <a:lnSpc>
                <a:spcPct val="95000"/>
              </a:lnSpc>
              <a:spcBef>
                <a:spcPts val="400"/>
              </a:spcBef>
              <a:spcAft>
                <a:spcPct val="0"/>
              </a:spcAft>
              <a:buClr>
                <a:schemeClr val="accent1">
                  <a:lumMod val="75000"/>
                </a:schemeClr>
              </a:buClr>
              <a:buFont typeface="Arial" pitchFamily="34" charset="0"/>
              <a:buChar char="–"/>
              <a:defRPr lang="en-US" sz="2000" b="0" smtClean="0">
                <a:latin typeface="+mj-lt"/>
              </a:defRPr>
            </a:lvl2pPr>
            <a:lvl3pPr marL="973138" lvl="2" indent="-230188" defTabSz="914377" fontAlgn="base">
              <a:lnSpc>
                <a:spcPct val="95000"/>
              </a:lnSpc>
              <a:spcBef>
                <a:spcPts val="300"/>
              </a:spcBef>
              <a:spcAft>
                <a:spcPct val="0"/>
              </a:spcAft>
              <a:buClr>
                <a:schemeClr val="tx2"/>
              </a:buClr>
              <a:buFont typeface="Arial" pitchFamily="34" charset="0"/>
              <a:buChar char="•"/>
              <a:defRPr lang="en-US" b="0" smtClean="0">
                <a:latin typeface="+mj-lt"/>
              </a:defRPr>
            </a:lvl3pPr>
            <a:lvl4pPr marL="1316038" lvl="3" indent="-290513" defTabSz="914377" fontAlgn="base">
              <a:lnSpc>
                <a:spcPct val="95000"/>
              </a:lnSpc>
              <a:spcBef>
                <a:spcPts val="300"/>
              </a:spcBef>
              <a:spcAft>
                <a:spcPct val="0"/>
              </a:spcAft>
              <a:buClr>
                <a:schemeClr val="tx2"/>
              </a:buClr>
              <a:buFont typeface="Arial" pitchFamily="34" charset="0"/>
              <a:buChar char="–"/>
              <a:defRPr lang="en-US" sz="1600" b="0" smtClean="0">
                <a:latin typeface="+mj-lt"/>
              </a:defRPr>
            </a:lvl4pPr>
            <a:lvl5pPr marL="1657350" lvl="4" indent="-282575" defTabSz="914377" fontAlgn="base">
              <a:lnSpc>
                <a:spcPct val="95000"/>
              </a:lnSpc>
              <a:spcBef>
                <a:spcPts val="300"/>
              </a:spcBef>
              <a:spcAft>
                <a:spcPct val="0"/>
              </a:spcAft>
              <a:buClr>
                <a:schemeClr val="tx2"/>
              </a:buClr>
              <a:buFont typeface="Arial" pitchFamily="34" charset="0"/>
              <a:buChar char="•"/>
              <a:defRPr lang="en-US" sz="1600" b="0" dirty="0" smtClean="0">
                <a:latin typeface="+mj-lt"/>
              </a:defRPr>
            </a:lvl5pPr>
            <a:lvl6pPr marL="2514537" indent="-228594" defTabSz="914377">
              <a:spcBef>
                <a:spcPct val="20000"/>
              </a:spcBef>
              <a:buFont typeface="Arial" pitchFamily="34" charset="0"/>
              <a:buChar char="•"/>
              <a:defRPr sz="2000"/>
            </a:lvl6pPr>
            <a:lvl7pPr marL="2971726" indent="-228594" defTabSz="914377">
              <a:spcBef>
                <a:spcPct val="20000"/>
              </a:spcBef>
              <a:buFont typeface="Arial" pitchFamily="34" charset="0"/>
              <a:buChar char="•"/>
              <a:defRPr sz="2000"/>
            </a:lvl7pPr>
            <a:lvl8pPr marL="3428914" indent="-228594" defTabSz="914377">
              <a:spcBef>
                <a:spcPct val="20000"/>
              </a:spcBef>
              <a:buFont typeface="Arial" pitchFamily="34" charset="0"/>
              <a:buChar char="•"/>
              <a:defRPr sz="2000"/>
            </a:lvl8pPr>
            <a:lvl9pPr marL="3886103" indent="-228594" defTabSz="914377">
              <a:spcBef>
                <a:spcPct val="20000"/>
              </a:spcBef>
              <a:buFont typeface="Arial" pitchFamily="34" charset="0"/>
              <a:buChar char="•"/>
              <a:defRPr sz="2000"/>
            </a:lvl9pPr>
          </a:lstStyle>
          <a:p>
            <a:pPr marL="174625" marR="0" lvl="0" indent="-174625" algn="l" defTabSz="914377" rtl="0" eaLnBrk="1" fontAlgn="base" latinLnBrk="0" hangingPunct="1">
              <a:lnSpc>
                <a:spcPct val="95000"/>
              </a:lnSpc>
              <a:spcBef>
                <a:spcPts val="400"/>
              </a:spcBef>
              <a:spcAft>
                <a:spcPct val="0"/>
              </a:spcAft>
              <a:buClr>
                <a:srgbClr val="007CC2"/>
              </a:buClr>
              <a:buSzTx/>
              <a:buFont typeface="Wingdings" panose="05000000000000000000" pitchFamily="2" charset="2"/>
              <a:buChar char="§"/>
              <a:tabLst/>
              <a:defRPr/>
            </a:pPr>
            <a:r>
              <a:rPr kumimoji="0" lang="en-US" sz="1600" b="0" i="0" u="none" strike="noStrike" kern="1200" cap="none" spc="0" normalizeH="0" baseline="0" noProof="0" dirty="0">
                <a:ln>
                  <a:noFill/>
                </a:ln>
                <a:solidFill>
                  <a:srgbClr val="000000"/>
                </a:solidFill>
                <a:effectLst/>
                <a:uLnTx/>
                <a:uFillTx/>
                <a:latin typeface="Arial" panose="020B0604020202020204"/>
                <a:ea typeface="+mn-ea"/>
                <a:cs typeface="+mn-cs"/>
              </a:rPr>
              <a:t>LDL-C levels</a:t>
            </a:r>
          </a:p>
          <a:p>
            <a:pPr marL="584525" lvl="1" indent="-174625">
              <a:buClr>
                <a:srgbClr val="007CC2">
                  <a:lumMod val="75000"/>
                </a:srgbClr>
              </a:buClr>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a:t>
            </a:r>
            <a:r>
              <a:rPr kumimoji="0" lang="en-US" sz="1400" b="0" i="0" u="none" strike="noStrike" kern="1200" cap="none" spc="0" normalizeH="0" baseline="0" noProof="0" dirty="0">
                <a:ln>
                  <a:noFill/>
                </a:ln>
                <a:solidFill>
                  <a:srgbClr val="000000"/>
                </a:solidFill>
                <a:effectLst/>
                <a:uLnTx/>
                <a:uFillTx/>
                <a:latin typeface="Arial" panose="020B0604020202020204"/>
              </a:rPr>
              <a:t> 1.8 mmol/L</a:t>
            </a:r>
            <a:r>
              <a:rPr lang="en-US" sz="1400" dirty="0">
                <a:solidFill>
                  <a:srgbClr val="000000"/>
                </a:solidFill>
              </a:rPr>
              <a:t> (70 mg/dl) </a:t>
            </a:r>
            <a:r>
              <a:rPr kumimoji="0" lang="en-US" sz="1400" b="0" i="0" u="none" strike="noStrike" kern="1200" cap="none" spc="0" normalizeH="0" baseline="0" noProof="0" dirty="0">
                <a:ln>
                  <a:noFill/>
                </a:ln>
                <a:solidFill>
                  <a:srgbClr val="000000"/>
                </a:solidFill>
                <a:effectLst/>
                <a:uLnTx/>
                <a:uFillTx/>
                <a:latin typeface="Arial" panose="020B0604020202020204"/>
              </a:rPr>
              <a:t>in patient previously on stable treatment with high-intensity statin </a:t>
            </a:r>
            <a:r>
              <a:rPr kumimoji="0" lang="en-US" sz="1400" b="0" i="0" u="none" strike="noStrike" kern="1200" cap="none" spc="0" normalizeH="0" baseline="0" noProof="0" dirty="0">
                <a:ln>
                  <a:noFill/>
                </a:ln>
                <a:solidFill>
                  <a:srgbClr val="C0362C"/>
                </a:solidFill>
                <a:effectLst/>
                <a:uLnTx/>
                <a:uFillTx/>
                <a:latin typeface="Arial" panose="020B0604020202020204"/>
              </a:rPr>
              <a:t>OR</a:t>
            </a:r>
          </a:p>
          <a:p>
            <a:pPr marL="584525" lvl="1" indent="-174625">
              <a:buClr>
                <a:srgbClr val="007CC2">
                  <a:lumMod val="75000"/>
                </a:srgbClr>
              </a:buClr>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a:t>
            </a:r>
            <a:r>
              <a:rPr kumimoji="0" lang="en-US" sz="1400" b="0" i="0" u="none" strike="noStrike" kern="1200" cap="none" spc="0" normalizeH="0" baseline="0" noProof="0" dirty="0">
                <a:ln>
                  <a:noFill/>
                </a:ln>
                <a:solidFill>
                  <a:srgbClr val="000000"/>
                </a:solidFill>
                <a:effectLst/>
                <a:uLnTx/>
                <a:uFillTx/>
                <a:latin typeface="Arial" panose="020B0604020202020204"/>
              </a:rPr>
              <a:t> 2.3 mmol/L (</a:t>
            </a:r>
            <a:r>
              <a:rPr lang="en-US" sz="1400" dirty="0">
                <a:solidFill>
                  <a:srgbClr val="000000"/>
                </a:solidFill>
              </a:rPr>
              <a:t>90 mg/dl) </a:t>
            </a:r>
            <a:r>
              <a:rPr kumimoji="0" lang="en-US" sz="1400" b="0" i="0" u="none" strike="noStrike" kern="1200" cap="none" spc="0" normalizeH="0" baseline="0" noProof="0" dirty="0">
                <a:ln>
                  <a:noFill/>
                </a:ln>
                <a:solidFill>
                  <a:srgbClr val="000000"/>
                </a:solidFill>
                <a:effectLst/>
                <a:uLnTx/>
                <a:uFillTx/>
                <a:latin typeface="Arial" panose="020B0604020202020204"/>
              </a:rPr>
              <a:t>in patients previously on stable treatment with low- or moderate intensity statin </a:t>
            </a:r>
            <a:r>
              <a:rPr kumimoji="0" lang="en-US" sz="1400" b="0" i="0" u="none" strike="noStrike" kern="1200" cap="none" spc="0" normalizeH="0" baseline="0" noProof="0" dirty="0">
                <a:ln>
                  <a:noFill/>
                </a:ln>
                <a:solidFill>
                  <a:srgbClr val="C0362C"/>
                </a:solidFill>
                <a:effectLst/>
                <a:uLnTx/>
                <a:uFillTx/>
                <a:latin typeface="Arial" panose="020B0604020202020204"/>
              </a:rPr>
              <a:t>OR</a:t>
            </a:r>
          </a:p>
          <a:p>
            <a:pPr marL="584525" lvl="1" indent="-174625">
              <a:buClr>
                <a:srgbClr val="007CC2">
                  <a:lumMod val="75000"/>
                </a:srgbClr>
              </a:buClr>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a:t>
            </a:r>
            <a:r>
              <a:rPr kumimoji="0" lang="en-US" sz="1400" b="0" i="0" u="none" strike="noStrike" kern="1200" cap="none" spc="0" normalizeH="0" baseline="0" noProof="0" dirty="0">
                <a:ln>
                  <a:noFill/>
                </a:ln>
                <a:solidFill>
                  <a:srgbClr val="000000"/>
                </a:solidFill>
                <a:effectLst/>
                <a:uLnTx/>
                <a:uFillTx/>
                <a:latin typeface="Arial" panose="020B0604020202020204"/>
              </a:rPr>
              <a:t> 3.2 mmol/L</a:t>
            </a:r>
            <a:r>
              <a:rPr lang="en-US" sz="1400" dirty="0">
                <a:solidFill>
                  <a:srgbClr val="000000"/>
                </a:solidFill>
              </a:rPr>
              <a:t> (125 mg/dL) </a:t>
            </a:r>
            <a:r>
              <a:rPr kumimoji="0" lang="en-US" sz="1400" b="0" i="0" u="none" strike="noStrike" kern="1200" cap="none" spc="0" normalizeH="0" baseline="0" noProof="0" dirty="0">
                <a:ln>
                  <a:noFill/>
                </a:ln>
                <a:solidFill>
                  <a:srgbClr val="000000"/>
                </a:solidFill>
                <a:effectLst/>
                <a:uLnTx/>
                <a:uFillTx/>
                <a:latin typeface="Arial" panose="020B0604020202020204"/>
              </a:rPr>
              <a:t>in statin naive patients or patients not on stable statin treatment</a:t>
            </a:r>
          </a:p>
        </p:txBody>
      </p:sp>
      <p:sp>
        <p:nvSpPr>
          <p:cNvPr id="13" name="Arrow: Right 8">
            <a:extLst>
              <a:ext uri="{FF2B5EF4-FFF2-40B4-BE49-F238E27FC236}">
                <a16:creationId xmlns:a16="http://schemas.microsoft.com/office/drawing/2014/main" id="{8AB0F473-746D-4A31-928C-EDB8171CED13}"/>
              </a:ext>
            </a:extLst>
          </p:cNvPr>
          <p:cNvSpPr/>
          <p:nvPr/>
        </p:nvSpPr>
        <p:spPr>
          <a:xfrm>
            <a:off x="662925" y="1472394"/>
            <a:ext cx="2509694" cy="919499"/>
          </a:xfrm>
          <a:prstGeom prst="rightArrow">
            <a:avLst>
              <a:gd name="adj1" fmla="val 100000"/>
              <a:gd name="adj2" fmla="val 34848"/>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000" b="0" i="0" u="none" strike="noStrike" kern="1200" cap="none" spc="0" normalizeH="0" baseline="0" noProof="0" dirty="0">
                <a:ln>
                  <a:noFill/>
                </a:ln>
                <a:solidFill>
                  <a:srgbClr val="000000"/>
                </a:solidFill>
                <a:effectLst/>
                <a:uLnTx/>
                <a:uFillTx/>
                <a:latin typeface="Arial" panose="020B0604020202020204"/>
                <a:ea typeface="+mn-ea"/>
                <a:cs typeface="+mn-cs"/>
              </a:rPr>
              <a:t>ACS (NSTEMI/UA, STEMI)</a:t>
            </a:r>
          </a:p>
        </p:txBody>
      </p:sp>
      <p:cxnSp>
        <p:nvCxnSpPr>
          <p:cNvPr id="14" name="Straight Arrow Connector 13">
            <a:extLst>
              <a:ext uri="{FF2B5EF4-FFF2-40B4-BE49-F238E27FC236}">
                <a16:creationId xmlns:a16="http://schemas.microsoft.com/office/drawing/2014/main" id="{2B8CE47C-CC37-46D1-A45D-4B9EDA91BA23}"/>
              </a:ext>
            </a:extLst>
          </p:cNvPr>
          <p:cNvCxnSpPr>
            <a:cxnSpLocks/>
            <a:stCxn id="13" idx="3"/>
          </p:cNvCxnSpPr>
          <p:nvPr/>
        </p:nvCxnSpPr>
        <p:spPr>
          <a:xfrm>
            <a:off x="3172619" y="1932144"/>
            <a:ext cx="1562943" cy="21009"/>
          </a:xfrm>
          <a:prstGeom prst="straightConnector1">
            <a:avLst/>
          </a:prstGeom>
          <a:ln w="38100">
            <a:solidFill>
              <a:schemeClr val="tx2"/>
            </a:solidFill>
            <a:tailEnd type="triangle" w="lg" len="med"/>
          </a:ln>
        </p:spPr>
        <p:style>
          <a:lnRef idx="1">
            <a:schemeClr val="accent1"/>
          </a:lnRef>
          <a:fillRef idx="0">
            <a:schemeClr val="accent1"/>
          </a:fillRef>
          <a:effectRef idx="0">
            <a:schemeClr val="accent1"/>
          </a:effectRef>
          <a:fontRef idx="minor">
            <a:schemeClr val="tx1"/>
          </a:fontRef>
        </p:style>
      </p:cxnSp>
      <p:sp>
        <p:nvSpPr>
          <p:cNvPr id="15" name="Rectangle 4">
            <a:extLst>
              <a:ext uri="{FF2B5EF4-FFF2-40B4-BE49-F238E27FC236}">
                <a16:creationId xmlns:a16="http://schemas.microsoft.com/office/drawing/2014/main" id="{4EC81B8C-CD1F-49F4-8FD7-97F744DD3708}"/>
              </a:ext>
            </a:extLst>
          </p:cNvPr>
          <p:cNvSpPr>
            <a:spLocks noChangeArrowheads="1"/>
          </p:cNvSpPr>
          <p:nvPr/>
        </p:nvSpPr>
        <p:spPr bwMode="auto">
          <a:xfrm>
            <a:off x="3131598" y="1633154"/>
            <a:ext cx="1504573" cy="808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noAutofit/>
          </a:bodyPr>
          <a:lstStyle>
            <a:lvl1pPr>
              <a:defRPr sz="1300">
                <a:solidFill>
                  <a:schemeClr val="tx1"/>
                </a:solidFill>
                <a:latin typeface="Arial" panose="020B0604020202020204" pitchFamily="34" charset="0"/>
              </a:defRPr>
            </a:lvl1pPr>
            <a:lvl2pPr marL="742950" indent="-285750">
              <a:defRPr sz="1300">
                <a:solidFill>
                  <a:schemeClr val="tx1"/>
                </a:solidFill>
                <a:latin typeface="Arial" panose="020B0604020202020204" pitchFamily="34" charset="0"/>
              </a:defRPr>
            </a:lvl2pPr>
            <a:lvl3pPr marL="1143000" indent="-228600">
              <a:defRPr sz="1300">
                <a:solidFill>
                  <a:schemeClr val="tx1"/>
                </a:solidFill>
                <a:latin typeface="Arial" panose="020B0604020202020204" pitchFamily="34" charset="0"/>
              </a:defRPr>
            </a:lvl3pPr>
            <a:lvl4pPr marL="1600200" indent="-228600">
              <a:defRPr sz="1300">
                <a:solidFill>
                  <a:schemeClr val="tx1"/>
                </a:solidFill>
                <a:latin typeface="Arial" panose="020B0604020202020204" pitchFamily="34" charset="0"/>
              </a:defRPr>
            </a:lvl4pPr>
            <a:lvl5pPr marL="2057400" indent="-228600">
              <a:defRPr sz="1300">
                <a:solidFill>
                  <a:schemeClr val="tx1"/>
                </a:solidFill>
                <a:latin typeface="Arial" panose="020B0604020202020204" pitchFamily="34" charset="0"/>
              </a:defRPr>
            </a:lvl5pPr>
            <a:lvl6pPr marL="2514600" indent="-228600" defTabSz="685800" eaLnBrk="0" fontAlgn="base" hangingPunct="0">
              <a:spcBef>
                <a:spcPct val="0"/>
              </a:spcBef>
              <a:spcAft>
                <a:spcPct val="0"/>
              </a:spcAft>
              <a:defRPr sz="1300">
                <a:solidFill>
                  <a:schemeClr val="tx1"/>
                </a:solidFill>
                <a:latin typeface="Arial" panose="020B0604020202020204" pitchFamily="34" charset="0"/>
              </a:defRPr>
            </a:lvl6pPr>
            <a:lvl7pPr marL="2971800" indent="-228600" defTabSz="685800" eaLnBrk="0" fontAlgn="base" hangingPunct="0">
              <a:spcBef>
                <a:spcPct val="0"/>
              </a:spcBef>
              <a:spcAft>
                <a:spcPct val="0"/>
              </a:spcAft>
              <a:defRPr sz="1300">
                <a:solidFill>
                  <a:schemeClr val="tx1"/>
                </a:solidFill>
                <a:latin typeface="Arial" panose="020B0604020202020204" pitchFamily="34" charset="0"/>
              </a:defRPr>
            </a:lvl7pPr>
            <a:lvl8pPr marL="3429000" indent="-228600" defTabSz="685800" eaLnBrk="0" fontAlgn="base" hangingPunct="0">
              <a:spcBef>
                <a:spcPct val="0"/>
              </a:spcBef>
              <a:spcAft>
                <a:spcPct val="0"/>
              </a:spcAft>
              <a:defRPr sz="1300">
                <a:solidFill>
                  <a:schemeClr val="tx1"/>
                </a:solidFill>
                <a:latin typeface="Arial" panose="020B0604020202020204" pitchFamily="34" charset="0"/>
              </a:defRPr>
            </a:lvl8pPr>
            <a:lvl9pPr marL="3886200" indent="-228600" defTabSz="685800" eaLnBrk="0" fontAlgn="base" hangingPunct="0">
              <a:spcBef>
                <a:spcPct val="0"/>
              </a:spcBef>
              <a:spcAft>
                <a:spcPct val="0"/>
              </a:spcAft>
              <a:defRPr sz="1300">
                <a:solidFill>
                  <a:schemeClr val="tx1"/>
                </a:solidFill>
                <a:latin typeface="Arial" panose="020B0604020202020204" pitchFamily="34" charset="0"/>
              </a:defRPr>
            </a:lvl9pPr>
          </a:lstStyle>
          <a:p>
            <a:pPr marL="0" marR="0" lvl="0" indent="0" algn="ctr" defTabSz="685800" rtl="0" eaLnBrk="0" fontAlgn="base" latinLnBrk="0" hangingPunct="0">
              <a:lnSpc>
                <a:spcPct val="95000"/>
              </a:lnSpc>
              <a:spcBef>
                <a:spcPts val="60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a:ea typeface="+mn-ea"/>
                <a:cs typeface="+mn-cs"/>
              </a:rPr>
              <a:t>N = 308</a:t>
            </a:r>
          </a:p>
          <a:p>
            <a:pPr marL="0" marR="0" lvl="0" indent="0" algn="ctr" defTabSz="685800" rtl="0" eaLnBrk="0" fontAlgn="base" latinLnBrk="0" hangingPunct="0">
              <a:lnSpc>
                <a:spcPct val="95000"/>
              </a:lnSpc>
              <a:spcBef>
                <a:spcPts val="600"/>
              </a:spcBef>
              <a:spcAft>
                <a:spcPct val="0"/>
              </a:spcAft>
              <a:buClrTx/>
              <a:buSzTx/>
              <a:buFontTx/>
              <a:buNone/>
              <a:tabLst/>
              <a:defRPr/>
            </a:pPr>
            <a:r>
              <a:rPr kumimoji="0" lang="en-US" altLang="en-US" sz="1400" b="0" i="0" u="none" strike="noStrike" kern="1200" cap="none" spc="0" normalizeH="0" baseline="0" noProof="0" dirty="0">
                <a:ln>
                  <a:noFill/>
                </a:ln>
                <a:solidFill>
                  <a:srgbClr val="000000"/>
                </a:solidFill>
                <a:effectLst/>
                <a:uLnTx/>
                <a:uFillTx/>
                <a:latin typeface="Arial" panose="020B0604020202020204"/>
                <a:ea typeface="+mn-ea"/>
                <a:cs typeface="+mn-cs"/>
              </a:rPr>
              <a:t>Randomized 1:1</a:t>
            </a:r>
            <a:br>
              <a:rPr kumimoji="0" lang="en-US" altLang="en-US" sz="1400" b="0" i="0" u="none" strike="noStrike" kern="1200" cap="none" spc="0" normalizeH="0" baseline="0" noProof="0" dirty="0">
                <a:ln>
                  <a:noFill/>
                </a:ln>
                <a:solidFill>
                  <a:srgbClr val="000000"/>
                </a:solidFill>
                <a:effectLst/>
                <a:uLnTx/>
                <a:uFillTx/>
                <a:latin typeface="Arial" panose="020B0604020202020204"/>
                <a:ea typeface="+mn-ea"/>
                <a:cs typeface="+mn-cs"/>
              </a:rPr>
            </a:br>
            <a:r>
              <a:rPr kumimoji="0" lang="en-US" altLang="en-US" sz="1400" b="0" i="0" u="none" strike="noStrike" kern="1200" cap="none" spc="0" normalizeH="0" baseline="0" noProof="0" dirty="0">
                <a:ln>
                  <a:noFill/>
                </a:ln>
                <a:solidFill>
                  <a:srgbClr val="000000"/>
                </a:solidFill>
                <a:effectLst/>
                <a:uLnTx/>
                <a:uFillTx/>
                <a:latin typeface="Arial" panose="020B0604020202020204"/>
                <a:ea typeface="+mn-ea"/>
                <a:cs typeface="+mn-cs"/>
              </a:rPr>
              <a:t>1 country, 7 sites</a:t>
            </a:r>
          </a:p>
        </p:txBody>
      </p:sp>
      <p:sp>
        <p:nvSpPr>
          <p:cNvPr id="16" name="Rectangle 7">
            <a:extLst>
              <a:ext uri="{FF2B5EF4-FFF2-40B4-BE49-F238E27FC236}">
                <a16:creationId xmlns:a16="http://schemas.microsoft.com/office/drawing/2014/main" id="{91555B78-31BF-4F58-AAE0-535334BD0968}"/>
              </a:ext>
            </a:extLst>
          </p:cNvPr>
          <p:cNvSpPr>
            <a:spLocks noChangeArrowheads="1"/>
          </p:cNvSpPr>
          <p:nvPr/>
        </p:nvSpPr>
        <p:spPr bwMode="auto">
          <a:xfrm>
            <a:off x="5103643" y="2308608"/>
            <a:ext cx="5817749" cy="265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t" anchorCtr="0">
            <a:noAutofit/>
          </a:bodyPr>
          <a:lstStyle>
            <a:lvl1pPr>
              <a:defRPr sz="1300">
                <a:solidFill>
                  <a:schemeClr val="tx1"/>
                </a:solidFill>
                <a:latin typeface="Arial" panose="020B0604020202020204" pitchFamily="34" charset="0"/>
              </a:defRPr>
            </a:lvl1pPr>
            <a:lvl2pPr marL="742950" indent="-285750">
              <a:defRPr sz="1300">
                <a:solidFill>
                  <a:schemeClr val="tx1"/>
                </a:solidFill>
                <a:latin typeface="Arial" panose="020B0604020202020204" pitchFamily="34" charset="0"/>
              </a:defRPr>
            </a:lvl2pPr>
            <a:lvl3pPr marL="1143000" indent="-228600">
              <a:defRPr sz="1300">
                <a:solidFill>
                  <a:schemeClr val="tx1"/>
                </a:solidFill>
                <a:latin typeface="Arial" panose="020B0604020202020204" pitchFamily="34" charset="0"/>
              </a:defRPr>
            </a:lvl3pPr>
            <a:lvl4pPr marL="1600200" indent="-228600">
              <a:defRPr sz="1300">
                <a:solidFill>
                  <a:schemeClr val="tx1"/>
                </a:solidFill>
                <a:latin typeface="Arial" panose="020B0604020202020204" pitchFamily="34" charset="0"/>
              </a:defRPr>
            </a:lvl4pPr>
            <a:lvl5pPr marL="2057400" indent="-228600">
              <a:defRPr sz="1300">
                <a:solidFill>
                  <a:schemeClr val="tx1"/>
                </a:solidFill>
                <a:latin typeface="Arial" panose="020B0604020202020204" pitchFamily="34" charset="0"/>
              </a:defRPr>
            </a:lvl5pPr>
            <a:lvl6pPr marL="2514600" indent="-228600" defTabSz="685800" eaLnBrk="0" fontAlgn="base" hangingPunct="0">
              <a:spcBef>
                <a:spcPct val="0"/>
              </a:spcBef>
              <a:spcAft>
                <a:spcPct val="0"/>
              </a:spcAft>
              <a:defRPr sz="1300">
                <a:solidFill>
                  <a:schemeClr val="tx1"/>
                </a:solidFill>
                <a:latin typeface="Arial" panose="020B0604020202020204" pitchFamily="34" charset="0"/>
              </a:defRPr>
            </a:lvl6pPr>
            <a:lvl7pPr marL="2971800" indent="-228600" defTabSz="685800" eaLnBrk="0" fontAlgn="base" hangingPunct="0">
              <a:spcBef>
                <a:spcPct val="0"/>
              </a:spcBef>
              <a:spcAft>
                <a:spcPct val="0"/>
              </a:spcAft>
              <a:defRPr sz="1300">
                <a:solidFill>
                  <a:schemeClr val="tx1"/>
                </a:solidFill>
                <a:latin typeface="Arial" panose="020B0604020202020204" pitchFamily="34" charset="0"/>
              </a:defRPr>
            </a:lvl7pPr>
            <a:lvl8pPr marL="3429000" indent="-228600" defTabSz="685800" eaLnBrk="0" fontAlgn="base" hangingPunct="0">
              <a:spcBef>
                <a:spcPct val="0"/>
              </a:spcBef>
              <a:spcAft>
                <a:spcPct val="0"/>
              </a:spcAft>
              <a:defRPr sz="1300">
                <a:solidFill>
                  <a:schemeClr val="tx1"/>
                </a:solidFill>
                <a:latin typeface="Arial" panose="020B0604020202020204" pitchFamily="34" charset="0"/>
              </a:defRPr>
            </a:lvl8pPr>
            <a:lvl9pPr marL="3886200" indent="-228600" defTabSz="685800" eaLnBrk="0" fontAlgn="base" hangingPunct="0">
              <a:spcBef>
                <a:spcPct val="0"/>
              </a:spcBef>
              <a:spcAft>
                <a:spcPct val="0"/>
              </a:spcAft>
              <a:defRPr sz="1300">
                <a:solidFill>
                  <a:schemeClr val="tx1"/>
                </a:solidFill>
                <a:latin typeface="Arial" panose="020B0604020202020204" pitchFamily="34" charset="0"/>
              </a:defRPr>
            </a:lvl9pPr>
          </a:lstStyle>
          <a:p>
            <a:pPr marL="0" marR="0" lvl="0" indent="0" algn="ctr" defTabSz="6858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dirty="0">
                <a:ln>
                  <a:noFill/>
                </a:ln>
                <a:solidFill>
                  <a:srgbClr val="FC840C"/>
                </a:solidFill>
                <a:effectLst/>
                <a:uLnTx/>
                <a:uFillTx/>
                <a:latin typeface="Arial" panose="020B0604020202020204"/>
                <a:ea typeface="+mn-ea"/>
                <a:cs typeface="+mn-cs"/>
              </a:rPr>
              <a:t>Evolocumab SC 420 mg QM + atorvastatin 40 mg QD (n = 155)</a:t>
            </a:r>
          </a:p>
        </p:txBody>
      </p:sp>
      <p:cxnSp>
        <p:nvCxnSpPr>
          <p:cNvPr id="17" name="Straight Connector 16">
            <a:extLst>
              <a:ext uri="{FF2B5EF4-FFF2-40B4-BE49-F238E27FC236}">
                <a16:creationId xmlns:a16="http://schemas.microsoft.com/office/drawing/2014/main" id="{FAE9EDE1-8B2A-4E64-8FA3-DDD3F8CC9F69}"/>
              </a:ext>
            </a:extLst>
          </p:cNvPr>
          <p:cNvCxnSpPr/>
          <p:nvPr/>
        </p:nvCxnSpPr>
        <p:spPr>
          <a:xfrm>
            <a:off x="678165" y="1472394"/>
            <a:ext cx="0" cy="92530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Rectangle 5">
            <a:extLst>
              <a:ext uri="{FF2B5EF4-FFF2-40B4-BE49-F238E27FC236}">
                <a16:creationId xmlns:a16="http://schemas.microsoft.com/office/drawing/2014/main" id="{B4CB91DC-8B5B-4A5B-AA39-B15D417A030D}"/>
              </a:ext>
            </a:extLst>
          </p:cNvPr>
          <p:cNvSpPr txBox="1">
            <a:spLocks noChangeArrowheads="1"/>
          </p:cNvSpPr>
          <p:nvPr/>
        </p:nvSpPr>
        <p:spPr>
          <a:xfrm>
            <a:off x="6221730" y="3684284"/>
            <a:ext cx="5034615" cy="611416"/>
          </a:xfrm>
          <a:prstGeom prst="rect">
            <a:avLst/>
          </a:prstGeom>
        </p:spPr>
        <p:txBody>
          <a:bodyPr lIns="0" tIns="0" rIns="0" bIns="0">
            <a:noAutofit/>
          </a:bodyPr>
          <a:lstStyle>
            <a:lvl1pPr marL="214313" indent="-214313" algn="l" rtl="0" eaLnBrk="0" fontAlgn="base" hangingPunct="0">
              <a:spcBef>
                <a:spcPct val="0"/>
              </a:spcBef>
              <a:spcAft>
                <a:spcPct val="0"/>
              </a:spcAft>
              <a:buClr>
                <a:schemeClr val="tx2"/>
              </a:buClr>
              <a:buSzPct val="119000"/>
              <a:buChar char="•"/>
              <a:defRPr b="1" kern="1200">
                <a:solidFill>
                  <a:schemeClr val="tx1"/>
                </a:solidFill>
                <a:latin typeface="+mn-lt"/>
                <a:ea typeface="+mn-ea"/>
                <a:cs typeface="+mn-cs"/>
              </a:defRPr>
            </a:lvl1pPr>
            <a:lvl2pPr marL="571500" indent="-214313" algn="l" rtl="0" eaLnBrk="0" fontAlgn="base" hangingPunct="0">
              <a:spcBef>
                <a:spcPct val="0"/>
              </a:spcBef>
              <a:spcAft>
                <a:spcPct val="0"/>
              </a:spcAft>
              <a:buChar char="–"/>
              <a:defRPr sz="1500" kern="1200">
                <a:solidFill>
                  <a:schemeClr val="tx1"/>
                </a:solidFill>
                <a:latin typeface="+mn-lt"/>
                <a:ea typeface="+mn-ea"/>
                <a:cs typeface="+mn-cs"/>
              </a:defRPr>
            </a:lvl2pPr>
            <a:lvl3pPr marL="857250" indent="-142875" algn="l" rtl="0" eaLnBrk="0" fontAlgn="base" hangingPunct="0">
              <a:spcBef>
                <a:spcPct val="0"/>
              </a:spcBef>
              <a:spcAft>
                <a:spcPct val="0"/>
              </a:spcAft>
              <a:buChar char="–"/>
              <a:defRPr sz="1500" kern="1200">
                <a:solidFill>
                  <a:schemeClr val="tx1"/>
                </a:solidFill>
                <a:latin typeface="+mn-lt"/>
                <a:ea typeface="+mn-ea"/>
                <a:cs typeface="+mn-cs"/>
              </a:defRPr>
            </a:lvl3pPr>
            <a:lvl4pPr marL="1200150" indent="-171450" algn="l" rtl="0" eaLnBrk="0" fontAlgn="base" hangingPunct="0">
              <a:spcBef>
                <a:spcPct val="20000"/>
              </a:spcBef>
              <a:spcAft>
                <a:spcPct val="0"/>
              </a:spcAft>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174625" marR="0" lvl="1" indent="-174625" algn="l" defTabSz="914377" rtl="0" eaLnBrk="1" fontAlgn="base" latinLnBrk="0" hangingPunct="1">
              <a:lnSpc>
                <a:spcPct val="95000"/>
              </a:lnSpc>
              <a:spcBef>
                <a:spcPts val="400"/>
              </a:spcBef>
              <a:spcAft>
                <a:spcPct val="0"/>
              </a:spcAft>
              <a:buClr>
                <a:srgbClr val="007CC2"/>
              </a:buClr>
              <a:buSzTx/>
              <a:buFont typeface="Wingdings" panose="05000000000000000000" pitchFamily="2" charset="2"/>
              <a:buChar char="§"/>
              <a:tabLst/>
              <a:defRPr/>
            </a:pPr>
            <a:r>
              <a:rPr kumimoji="0" lang="en-US" altLang="en-US" sz="1600" b="0" i="0" u="none" strike="noStrike" kern="1200" cap="none" spc="0" normalizeH="0" baseline="0" noProof="0" dirty="0">
                <a:ln>
                  <a:noFill/>
                </a:ln>
                <a:solidFill>
                  <a:srgbClr val="000000"/>
                </a:solidFill>
                <a:effectLst/>
                <a:uLnTx/>
                <a:uFillTx/>
                <a:latin typeface="Arial" panose="020B0604020202020204"/>
                <a:ea typeface="+mn-ea"/>
                <a:cs typeface="+mn-cs"/>
              </a:rPr>
              <a:t>Safety and tolerability</a:t>
            </a:r>
          </a:p>
        </p:txBody>
      </p:sp>
      <p:sp>
        <p:nvSpPr>
          <p:cNvPr id="19" name="Rectangle 5">
            <a:extLst>
              <a:ext uri="{FF2B5EF4-FFF2-40B4-BE49-F238E27FC236}">
                <a16:creationId xmlns:a16="http://schemas.microsoft.com/office/drawing/2014/main" id="{192FAE82-9398-4943-9D01-80F195FCB791}"/>
              </a:ext>
            </a:extLst>
          </p:cNvPr>
          <p:cNvSpPr txBox="1">
            <a:spLocks noChangeArrowheads="1"/>
          </p:cNvSpPr>
          <p:nvPr/>
        </p:nvSpPr>
        <p:spPr>
          <a:xfrm>
            <a:off x="6061657" y="3258711"/>
            <a:ext cx="5111416" cy="326103"/>
          </a:xfrm>
          <a:prstGeom prst="rect">
            <a:avLst/>
          </a:prstGeom>
          <a:noFill/>
        </p:spPr>
        <p:txBody>
          <a:bodyPr lIns="0" tIns="0" rIns="0" bIns="0" anchor="b" anchorCtr="0">
            <a:noAutofit/>
          </a:bodyPr>
          <a:lstStyle>
            <a:lvl1pPr marL="214313" indent="-214313" algn="l" rtl="0" eaLnBrk="0" fontAlgn="base" hangingPunct="0">
              <a:spcBef>
                <a:spcPct val="0"/>
              </a:spcBef>
              <a:spcAft>
                <a:spcPct val="0"/>
              </a:spcAft>
              <a:buClr>
                <a:schemeClr val="tx2"/>
              </a:buClr>
              <a:buSzPct val="119000"/>
              <a:buChar char="•"/>
              <a:defRPr b="1" kern="1200">
                <a:solidFill>
                  <a:schemeClr val="tx1"/>
                </a:solidFill>
                <a:latin typeface="+mn-lt"/>
                <a:ea typeface="+mn-ea"/>
                <a:cs typeface="+mn-cs"/>
              </a:defRPr>
            </a:lvl1pPr>
            <a:lvl2pPr marL="571500" indent="-214313" algn="l" rtl="0" eaLnBrk="0" fontAlgn="base" hangingPunct="0">
              <a:spcBef>
                <a:spcPct val="0"/>
              </a:spcBef>
              <a:spcAft>
                <a:spcPct val="0"/>
              </a:spcAft>
              <a:buChar char="–"/>
              <a:defRPr sz="1500" kern="1200">
                <a:solidFill>
                  <a:schemeClr val="tx1"/>
                </a:solidFill>
                <a:latin typeface="+mn-lt"/>
                <a:ea typeface="+mn-ea"/>
                <a:cs typeface="+mn-cs"/>
              </a:defRPr>
            </a:lvl2pPr>
            <a:lvl3pPr marL="857250" indent="-142875" algn="l" rtl="0" eaLnBrk="0" fontAlgn="base" hangingPunct="0">
              <a:spcBef>
                <a:spcPct val="0"/>
              </a:spcBef>
              <a:spcAft>
                <a:spcPct val="0"/>
              </a:spcAft>
              <a:buChar char="–"/>
              <a:defRPr sz="1500" kern="1200">
                <a:solidFill>
                  <a:schemeClr val="tx1"/>
                </a:solidFill>
                <a:latin typeface="+mn-lt"/>
                <a:ea typeface="+mn-ea"/>
                <a:cs typeface="+mn-cs"/>
              </a:defRPr>
            </a:lvl3pPr>
            <a:lvl4pPr marL="1200150" indent="-171450" algn="l" rtl="0" eaLnBrk="0" fontAlgn="base" hangingPunct="0">
              <a:spcBef>
                <a:spcPct val="20000"/>
              </a:spcBef>
              <a:spcAft>
                <a:spcPct val="0"/>
              </a:spcAft>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914400" rtl="0" eaLnBrk="0" fontAlgn="base" latinLnBrk="0" hangingPunct="0">
              <a:lnSpc>
                <a:spcPct val="100000"/>
              </a:lnSpc>
              <a:spcBef>
                <a:spcPts val="0"/>
              </a:spcBef>
              <a:spcAft>
                <a:spcPts val="0"/>
              </a:spcAft>
              <a:buClr>
                <a:srgbClr val="FFFFFF"/>
              </a:buClr>
              <a:buSzPct val="119000"/>
              <a:buFontTx/>
              <a:buNone/>
              <a:tabLst/>
              <a:defRPr/>
            </a:pPr>
            <a:r>
              <a:rPr kumimoji="0" lang="en-US" altLang="en-US" b="1" i="0" u="none" strike="noStrike" kern="1200" cap="all" spc="0" normalizeH="0" baseline="0" noProof="0" dirty="0">
                <a:ln>
                  <a:noFill/>
                </a:ln>
                <a:solidFill>
                  <a:srgbClr val="007CC2"/>
                </a:solidFill>
                <a:effectLst/>
                <a:uLnTx/>
                <a:uFillTx/>
                <a:latin typeface="Arial" panose="020B0604020202020204"/>
                <a:ea typeface="+mn-ea"/>
                <a:cs typeface="+mn-cs"/>
              </a:rPr>
              <a:t>Secondary endpoint</a:t>
            </a:r>
            <a:endParaRPr kumimoji="0" lang="en-US" altLang="en-US" b="0" i="0" u="none" strike="noStrike" kern="1200" cap="none" spc="0" normalizeH="0" baseline="0" noProof="0" dirty="0">
              <a:ln>
                <a:noFill/>
              </a:ln>
              <a:solidFill>
                <a:srgbClr val="007CC2"/>
              </a:solidFill>
              <a:effectLst/>
              <a:uLnTx/>
              <a:uFillTx/>
              <a:latin typeface="Arial" panose="020B0604020202020204"/>
              <a:ea typeface="+mn-ea"/>
              <a:cs typeface="+mn-cs"/>
            </a:endParaRPr>
          </a:p>
        </p:txBody>
      </p:sp>
      <p:sp>
        <p:nvSpPr>
          <p:cNvPr id="20" name="Rectangle 3">
            <a:extLst>
              <a:ext uri="{FF2B5EF4-FFF2-40B4-BE49-F238E27FC236}">
                <a16:creationId xmlns:a16="http://schemas.microsoft.com/office/drawing/2014/main" id="{F61AD1AF-E475-4669-BE30-7357051074AE}"/>
              </a:ext>
            </a:extLst>
          </p:cNvPr>
          <p:cNvSpPr>
            <a:spLocks noChangeArrowheads="1"/>
          </p:cNvSpPr>
          <p:nvPr/>
        </p:nvSpPr>
        <p:spPr bwMode="auto">
          <a:xfrm>
            <a:off x="4687985" y="1271140"/>
            <a:ext cx="822123" cy="347010"/>
          </a:xfrm>
          <a:prstGeom prst="rect">
            <a:avLst/>
          </a:prstGeom>
          <a:noFill/>
          <a:ln w="127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noAutofit/>
          </a:bodyPr>
          <a:lstStyle/>
          <a:p>
            <a:pPr marL="0" marR="0" lvl="0" indent="0" algn="ctr" defTabSz="685800" rtl="0" eaLnBrk="0" fontAlgn="base" latinLnBrk="0" hangingPunct="0">
              <a:lnSpc>
                <a:spcPct val="100000"/>
              </a:lnSpc>
              <a:spcBef>
                <a:spcPct val="0"/>
              </a:spcBef>
              <a:spcAft>
                <a:spcPct val="0"/>
              </a:spcAft>
              <a:buClrTx/>
              <a:buSzTx/>
              <a:buFontTx/>
              <a:buNone/>
              <a:tabLst/>
              <a:defRPr/>
            </a:pPr>
            <a:r>
              <a:rPr kumimoji="0" lang="en-US" altLang="en-US" sz="1050" b="1" i="0" u="none" strike="noStrike" kern="1200" cap="none" spc="0" normalizeH="0" baseline="0" noProof="0" dirty="0">
                <a:ln>
                  <a:noFill/>
                </a:ln>
                <a:solidFill>
                  <a:srgbClr val="777777"/>
                </a:solidFill>
                <a:effectLst/>
                <a:uLnTx/>
                <a:uFillTx/>
                <a:latin typeface="Arial" panose="020B0604020202020204" pitchFamily="34" charset="0"/>
                <a:ea typeface="+mn-ea"/>
                <a:cs typeface="+mn-cs"/>
              </a:rPr>
              <a:t>In-hospital</a:t>
            </a:r>
            <a:br>
              <a:rPr kumimoji="0" lang="en-US" altLang="en-US" sz="1050" b="1" i="0" u="none" strike="noStrike" kern="1200" cap="none" spc="0" normalizeH="0" baseline="0" noProof="0" dirty="0">
                <a:ln>
                  <a:noFill/>
                </a:ln>
                <a:solidFill>
                  <a:srgbClr val="777777"/>
                </a:solidFill>
                <a:effectLst/>
                <a:uLnTx/>
                <a:uFillTx/>
                <a:latin typeface="Arial" panose="020B0604020202020204" pitchFamily="34" charset="0"/>
                <a:ea typeface="+mn-ea"/>
                <a:cs typeface="+mn-cs"/>
              </a:rPr>
            </a:br>
            <a:r>
              <a:rPr kumimoji="0" lang="en-US" altLang="en-US" sz="1050" b="1" i="0" u="none" strike="noStrike" kern="1200" cap="none" spc="0" normalizeH="0" baseline="0" noProof="0" dirty="0">
                <a:ln>
                  <a:noFill/>
                </a:ln>
                <a:solidFill>
                  <a:srgbClr val="777777"/>
                </a:solidFill>
                <a:effectLst/>
                <a:uLnTx/>
                <a:uFillTx/>
                <a:latin typeface="Arial" panose="020B0604020202020204" pitchFamily="34" charset="0"/>
                <a:ea typeface="+mn-ea"/>
                <a:cs typeface="+mn-cs"/>
              </a:rPr>
              <a:t>(72 hours)</a:t>
            </a:r>
            <a:endParaRPr kumimoji="0" lang="en-US" altLang="en-US" sz="1050" b="1" i="0" u="none" strike="noStrike" kern="1200" cap="all" spc="0" normalizeH="0" baseline="30000" noProof="0" dirty="0">
              <a:ln>
                <a:noFill/>
              </a:ln>
              <a:solidFill>
                <a:srgbClr val="777777"/>
              </a:solidFill>
              <a:effectLst/>
              <a:uLnTx/>
              <a:uFillTx/>
              <a:latin typeface="Arial" panose="020B0604020202020204" pitchFamily="34" charset="0"/>
              <a:ea typeface="+mn-ea"/>
              <a:cs typeface="+mn-cs"/>
            </a:endParaRPr>
          </a:p>
        </p:txBody>
      </p:sp>
      <p:cxnSp>
        <p:nvCxnSpPr>
          <p:cNvPr id="21" name="Straight Connector 20">
            <a:extLst>
              <a:ext uri="{FF2B5EF4-FFF2-40B4-BE49-F238E27FC236}">
                <a16:creationId xmlns:a16="http://schemas.microsoft.com/office/drawing/2014/main" id="{1746296E-88AC-4E93-BFE0-5B063A5ED09B}"/>
              </a:ext>
            </a:extLst>
          </p:cNvPr>
          <p:cNvCxnSpPr>
            <a:cxnSpLocks/>
          </p:cNvCxnSpPr>
          <p:nvPr/>
        </p:nvCxnSpPr>
        <p:spPr>
          <a:xfrm>
            <a:off x="4805565" y="1656528"/>
            <a:ext cx="0" cy="59436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52C6DD46-5F9F-48D9-B1CF-6B750E58675A}"/>
              </a:ext>
            </a:extLst>
          </p:cNvPr>
          <p:cNvCxnSpPr>
            <a:cxnSpLocks/>
          </p:cNvCxnSpPr>
          <p:nvPr/>
        </p:nvCxnSpPr>
        <p:spPr>
          <a:xfrm flipV="1">
            <a:off x="4805667" y="1652870"/>
            <a:ext cx="6121432" cy="1"/>
          </a:xfrm>
          <a:prstGeom prst="line">
            <a:avLst/>
          </a:prstGeom>
          <a:ln w="38100">
            <a:solidFill>
              <a:schemeClr val="accent5"/>
            </a:solidFill>
            <a:tailEnd type="none" w="lg" len="med"/>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84B37C5-AD97-4138-97D4-9CED5E11D270}"/>
              </a:ext>
            </a:extLst>
          </p:cNvPr>
          <p:cNvCxnSpPr>
            <a:cxnSpLocks/>
          </p:cNvCxnSpPr>
          <p:nvPr/>
        </p:nvCxnSpPr>
        <p:spPr>
          <a:xfrm>
            <a:off x="4805565" y="2252000"/>
            <a:ext cx="6121534" cy="0"/>
          </a:xfrm>
          <a:prstGeom prst="line">
            <a:avLst/>
          </a:prstGeom>
          <a:ln w="38100">
            <a:solidFill>
              <a:srgbClr val="FC840C"/>
            </a:solidFill>
            <a:tailEnd type="none" w="lg" len="med"/>
          </a:ln>
        </p:spPr>
        <p:style>
          <a:lnRef idx="1">
            <a:schemeClr val="accent1"/>
          </a:lnRef>
          <a:fillRef idx="0">
            <a:schemeClr val="accent1"/>
          </a:fillRef>
          <a:effectRef idx="0">
            <a:schemeClr val="accent1"/>
          </a:effectRef>
          <a:fontRef idx="minor">
            <a:schemeClr val="tx1"/>
          </a:fontRef>
        </p:style>
      </p:cxnSp>
      <p:sp>
        <p:nvSpPr>
          <p:cNvPr id="24" name="Oval 23">
            <a:extLst>
              <a:ext uri="{FF2B5EF4-FFF2-40B4-BE49-F238E27FC236}">
                <a16:creationId xmlns:a16="http://schemas.microsoft.com/office/drawing/2014/main" id="{7032C169-C977-4CE5-8AC0-85B2D6DD6A6A}"/>
              </a:ext>
            </a:extLst>
          </p:cNvPr>
          <p:cNvSpPr/>
          <p:nvPr/>
        </p:nvSpPr>
        <p:spPr>
          <a:xfrm>
            <a:off x="4735562" y="1878251"/>
            <a:ext cx="179660" cy="168804"/>
          </a:xfrm>
          <a:prstGeom prst="ellipse">
            <a:avLst/>
          </a:prstGeom>
          <a:solidFill>
            <a:schemeClr val="bg1"/>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5" name="Rectangle 24">
            <a:extLst>
              <a:ext uri="{FF2B5EF4-FFF2-40B4-BE49-F238E27FC236}">
                <a16:creationId xmlns:a16="http://schemas.microsoft.com/office/drawing/2014/main" id="{65367194-3AA7-4807-8642-6BFF55C0901C}"/>
              </a:ext>
            </a:extLst>
          </p:cNvPr>
          <p:cNvSpPr/>
          <p:nvPr/>
        </p:nvSpPr>
        <p:spPr>
          <a:xfrm>
            <a:off x="4825392" y="1393632"/>
            <a:ext cx="6096000" cy="307777"/>
          </a:xfrm>
          <a:prstGeom prst="rect">
            <a:avLst/>
          </a:prstGeom>
        </p:spPr>
        <p:txBody>
          <a:bodyPr>
            <a:spAutoFit/>
          </a:bodyPr>
          <a:lstStyle/>
          <a:p>
            <a:pPr marL="0" marR="0" lvl="0" indent="0" algn="ctr" defTabSz="6858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chemeClr val="accent5"/>
                </a:solidFill>
                <a:effectLst/>
                <a:uLnTx/>
                <a:uFillTx/>
                <a:latin typeface="Arial" panose="020B0604020202020204"/>
                <a:ea typeface="+mn-ea"/>
                <a:cs typeface="+mn-cs"/>
              </a:rPr>
              <a:t>Placebo SC QM + atorvastatin 40 mg QD (n = 153)</a:t>
            </a:r>
          </a:p>
        </p:txBody>
      </p:sp>
      <p:sp>
        <p:nvSpPr>
          <p:cNvPr id="26" name="Line 10">
            <a:extLst>
              <a:ext uri="{FF2B5EF4-FFF2-40B4-BE49-F238E27FC236}">
                <a16:creationId xmlns:a16="http://schemas.microsoft.com/office/drawing/2014/main" id="{448EA5A1-8D65-489A-B8BD-A33BE0EAADF4}"/>
              </a:ext>
            </a:extLst>
          </p:cNvPr>
          <p:cNvSpPr>
            <a:spLocks noChangeShapeType="1"/>
          </p:cNvSpPr>
          <p:nvPr/>
        </p:nvSpPr>
        <p:spPr bwMode="auto">
          <a:xfrm flipH="1">
            <a:off x="4882472" y="2843947"/>
            <a:ext cx="2510739" cy="0"/>
          </a:xfrm>
          <a:prstGeom prst="line">
            <a:avLst/>
          </a:prstGeom>
          <a:noFill/>
          <a:ln w="15875">
            <a:solidFill>
              <a:schemeClr val="tx1"/>
            </a:solidFill>
            <a:round/>
            <a:headEnd type="none" w="sm" len="sm"/>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7" name="Line 11">
            <a:extLst>
              <a:ext uri="{FF2B5EF4-FFF2-40B4-BE49-F238E27FC236}">
                <a16:creationId xmlns:a16="http://schemas.microsoft.com/office/drawing/2014/main" id="{06E999E3-CE86-4393-A177-645CB9E8EBA5}"/>
              </a:ext>
            </a:extLst>
          </p:cNvPr>
          <p:cNvSpPr>
            <a:spLocks noChangeShapeType="1"/>
          </p:cNvSpPr>
          <p:nvPr/>
        </p:nvSpPr>
        <p:spPr bwMode="auto">
          <a:xfrm flipH="1">
            <a:off x="8180286" y="2843947"/>
            <a:ext cx="2604190" cy="0"/>
          </a:xfrm>
          <a:prstGeom prst="line">
            <a:avLst/>
          </a:prstGeom>
          <a:noFill/>
          <a:ln w="15875">
            <a:solidFill>
              <a:schemeClr val="tx1"/>
            </a:solidFill>
            <a:round/>
            <a:headEnd type="stealth" w="med" len="med"/>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8" name="Rectangle 9">
            <a:extLst>
              <a:ext uri="{FF2B5EF4-FFF2-40B4-BE49-F238E27FC236}">
                <a16:creationId xmlns:a16="http://schemas.microsoft.com/office/drawing/2014/main" id="{10EBF010-A43C-4FCE-876E-ACC2064B73C0}"/>
              </a:ext>
            </a:extLst>
          </p:cNvPr>
          <p:cNvSpPr>
            <a:spLocks noChangeArrowheads="1"/>
          </p:cNvSpPr>
          <p:nvPr/>
        </p:nvSpPr>
        <p:spPr bwMode="auto">
          <a:xfrm>
            <a:off x="7319473" y="2649425"/>
            <a:ext cx="891270" cy="347244"/>
          </a:xfrm>
          <a:prstGeom prst="rect">
            <a:avLst/>
          </a:prstGeom>
          <a:solidFill>
            <a:schemeClr val="bg1"/>
          </a:solidFill>
          <a:ln>
            <a:noFill/>
          </a:ln>
          <a:effectLst/>
        </p:spPr>
        <p:txBody>
          <a:bodyPr wrap="none" lIns="69056" tIns="34529" rIns="69056" bIns="34529" anchor="ctr">
            <a:spAutoFit/>
          </a:bodyPr>
          <a:lstStyle>
            <a:lvl1pPr defTabSz="685800">
              <a:defRPr>
                <a:solidFill>
                  <a:schemeClr val="tx1"/>
                </a:solidFill>
                <a:latin typeface="Arial" panose="020B0604020202020204" pitchFamily="34" charset="0"/>
              </a:defRPr>
            </a:lvl1pPr>
            <a:lvl2pPr marL="742950" indent="-285750" defTabSz="685800">
              <a:defRPr>
                <a:solidFill>
                  <a:schemeClr val="tx1"/>
                </a:solidFill>
                <a:latin typeface="Arial" panose="020B0604020202020204" pitchFamily="34" charset="0"/>
              </a:defRPr>
            </a:lvl2pPr>
            <a:lvl3pPr marL="1143000" indent="-228600" defTabSz="685800">
              <a:defRPr>
                <a:solidFill>
                  <a:schemeClr val="tx1"/>
                </a:solidFill>
                <a:latin typeface="Arial" panose="020B0604020202020204" pitchFamily="34" charset="0"/>
              </a:defRPr>
            </a:lvl3pPr>
            <a:lvl4pPr marL="1600200" indent="-228600" defTabSz="685800">
              <a:defRPr>
                <a:solidFill>
                  <a:schemeClr val="tx1"/>
                </a:solidFill>
                <a:latin typeface="Arial" panose="020B0604020202020204" pitchFamily="34" charset="0"/>
              </a:defRPr>
            </a:lvl4pPr>
            <a:lvl5pPr marL="2057400" indent="-228600" defTabSz="685800">
              <a:defRPr>
                <a:solidFill>
                  <a:schemeClr val="tx1"/>
                </a:solidFill>
                <a:latin typeface="Arial" panose="020B0604020202020204" pitchFamily="34" charset="0"/>
              </a:defRPr>
            </a:lvl5pPr>
            <a:lvl6pPr marL="2514600" indent="-228600" defTabSz="685800" fontAlgn="base">
              <a:spcBef>
                <a:spcPct val="0"/>
              </a:spcBef>
              <a:spcAft>
                <a:spcPct val="0"/>
              </a:spcAft>
              <a:defRPr>
                <a:solidFill>
                  <a:schemeClr val="tx1"/>
                </a:solidFill>
                <a:latin typeface="Arial" panose="020B0604020202020204" pitchFamily="34" charset="0"/>
              </a:defRPr>
            </a:lvl6pPr>
            <a:lvl7pPr marL="2971800" indent="-228600" defTabSz="685800" fontAlgn="base">
              <a:spcBef>
                <a:spcPct val="0"/>
              </a:spcBef>
              <a:spcAft>
                <a:spcPct val="0"/>
              </a:spcAft>
              <a:defRPr>
                <a:solidFill>
                  <a:schemeClr val="tx1"/>
                </a:solidFill>
                <a:latin typeface="Arial" panose="020B0604020202020204" pitchFamily="34" charset="0"/>
              </a:defRPr>
            </a:lvl7pPr>
            <a:lvl8pPr marL="3429000" indent="-228600" defTabSz="685800" fontAlgn="base">
              <a:spcBef>
                <a:spcPct val="0"/>
              </a:spcBef>
              <a:spcAft>
                <a:spcPct val="0"/>
              </a:spcAft>
              <a:defRPr>
                <a:solidFill>
                  <a:schemeClr val="tx1"/>
                </a:solidFill>
                <a:latin typeface="Arial" panose="020B0604020202020204" pitchFamily="34" charset="0"/>
              </a:defRPr>
            </a:lvl8pPr>
            <a:lvl9pPr marL="3886200" indent="-228600" defTabSz="685800" fontAlgn="base">
              <a:spcBef>
                <a:spcPct val="0"/>
              </a:spcBef>
              <a:spcAft>
                <a:spcPct val="0"/>
              </a:spcAft>
              <a:defRPr>
                <a:solidFill>
                  <a:schemeClr val="tx1"/>
                </a:solidFill>
                <a:latin typeface="Arial" panose="020B0604020202020204" pitchFamily="34" charset="0"/>
              </a:defRPr>
            </a:lvl9pPr>
          </a:lstStyle>
          <a:p>
            <a:pPr marL="0" marR="0" lvl="0" indent="0" algn="ctr" defTabSz="685800" rtl="0" eaLnBrk="1" fontAlgn="auto" latinLnBrk="0" hangingPunct="1">
              <a:lnSpc>
                <a:spcPct val="125000"/>
              </a:lnSpc>
              <a:spcBef>
                <a:spcPts val="0"/>
              </a:spcBef>
              <a:spcAft>
                <a:spcPts val="0"/>
              </a:spcAft>
              <a:buClrTx/>
              <a:buSzTx/>
              <a:buFontTx/>
              <a:buNone/>
              <a:tabLst/>
              <a:defRPr/>
            </a:pPr>
            <a:r>
              <a:rPr kumimoji="0" lang="en-US" altLang="en-US" sz="1600" b="0" i="0" u="none" strike="noStrike" kern="1200" cap="none" spc="0" normalizeH="0" baseline="0" noProof="0" dirty="0">
                <a:ln>
                  <a:noFill/>
                </a:ln>
                <a:effectLst/>
                <a:uLnTx/>
                <a:uFillTx/>
                <a:latin typeface="Arial" panose="020B0604020202020204" pitchFamily="34" charset="0"/>
                <a:ea typeface="+mn-ea"/>
                <a:cs typeface="+mn-cs"/>
              </a:rPr>
              <a:t>8 </a:t>
            </a:r>
            <a:r>
              <a:rPr lang="en-US" altLang="en-US" sz="1600" dirty="0"/>
              <a:t>weeks</a:t>
            </a:r>
            <a:endParaRPr kumimoji="0" lang="en-US" altLang="en-US" sz="1600" b="0" i="0" u="none" strike="noStrike" kern="1200" cap="none" spc="0" normalizeH="0" baseline="0" noProof="0" dirty="0">
              <a:ln>
                <a:noFill/>
              </a:ln>
              <a:effectLst/>
              <a:uLnTx/>
              <a:uFillTx/>
              <a:latin typeface="Arial" panose="020B0604020202020204" pitchFamily="34" charset="0"/>
              <a:ea typeface="+mn-ea"/>
              <a:cs typeface="+mn-cs"/>
            </a:endParaRPr>
          </a:p>
        </p:txBody>
      </p:sp>
      <p:sp>
        <p:nvSpPr>
          <p:cNvPr id="29" name="Rectangle 28">
            <a:extLst>
              <a:ext uri="{FF2B5EF4-FFF2-40B4-BE49-F238E27FC236}">
                <a16:creationId xmlns:a16="http://schemas.microsoft.com/office/drawing/2014/main" id="{531E5C5B-01B9-43B5-B52D-079077B0E95D}"/>
              </a:ext>
            </a:extLst>
          </p:cNvPr>
          <p:cNvSpPr/>
          <p:nvPr/>
        </p:nvSpPr>
        <p:spPr>
          <a:xfrm>
            <a:off x="6014632" y="2925011"/>
            <a:ext cx="3528946" cy="307575"/>
          </a:xfrm>
          <a:prstGeom prst="rect">
            <a:avLst/>
          </a:prstGeom>
          <a:noFill/>
        </p:spPr>
        <p:txBody>
          <a:bodyPr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effectLst/>
                <a:uLnTx/>
                <a:uFillTx/>
                <a:latin typeface="Arial" panose="020B0604020202020204"/>
                <a:ea typeface="+mn-ea"/>
                <a:cs typeface="+mn-cs"/>
              </a:rPr>
              <a:t>Assessments conducted day 1, weeks 4 and 8</a:t>
            </a:r>
            <a:endParaRPr kumimoji="0" lang="en-US" sz="1200" b="0" i="0" u="none" strike="noStrike" kern="1200" cap="none" spc="0" normalizeH="0" baseline="30000" noProof="0" dirty="0">
              <a:ln>
                <a:noFill/>
              </a:ln>
              <a:effectLst/>
              <a:uLnTx/>
              <a:uFillTx/>
              <a:latin typeface="Arial" panose="020B0604020202020204"/>
              <a:ea typeface="+mn-ea"/>
              <a:cs typeface="+mn-cs"/>
            </a:endParaRPr>
          </a:p>
        </p:txBody>
      </p:sp>
      <p:sp>
        <p:nvSpPr>
          <p:cNvPr id="3" name="Rectangle 2">
            <a:extLst>
              <a:ext uri="{FF2B5EF4-FFF2-40B4-BE49-F238E27FC236}">
                <a16:creationId xmlns:a16="http://schemas.microsoft.com/office/drawing/2014/main" id="{B0C82139-4917-4B52-AA6C-A82A0C8C04C8}"/>
              </a:ext>
            </a:extLst>
          </p:cNvPr>
          <p:cNvSpPr/>
          <p:nvPr/>
        </p:nvSpPr>
        <p:spPr>
          <a:xfrm>
            <a:off x="190500" y="6212241"/>
            <a:ext cx="10593976" cy="546303"/>
          </a:xfrm>
          <a:prstGeom prst="rect">
            <a:avLst/>
          </a:prstGeom>
        </p:spPr>
        <p:txBody>
          <a:bodyPr wrap="square" anchor="b">
            <a:spAutoFit/>
          </a:bodyPr>
          <a:lstStyle/>
          <a:p>
            <a:pPr>
              <a:lnSpc>
                <a:spcPct val="90000"/>
              </a:lnSpc>
              <a:spcBef>
                <a:spcPts val="300"/>
              </a:spcBef>
            </a:pPr>
            <a:r>
              <a:rPr lang="en-US" sz="1000" dirty="0"/>
              <a:t>ACS = acute coronary syndrome; SC = subcutaneous; QM = monthly; QD = daily; LDL-C = low-density lipoprotein cholesterol; NSTEMI = Non-ST-elevation myocardial infarction; </a:t>
            </a:r>
            <a:br>
              <a:rPr lang="en-US" sz="1000" dirty="0"/>
            </a:br>
            <a:r>
              <a:rPr lang="en-US" sz="1000" dirty="0"/>
              <a:t>STEMI = ST-elevation myocardial infarction; UA = unstable angina; AE = adverse </a:t>
            </a:r>
            <a:r>
              <a:rPr lang="en-US" sz="1000" dirty="0" err="1"/>
              <a:t>eventa</a:t>
            </a:r>
            <a:endParaRPr lang="en-US" sz="1000" dirty="0"/>
          </a:p>
          <a:p>
            <a:pPr>
              <a:lnSpc>
                <a:spcPct val="90000"/>
              </a:lnSpc>
              <a:spcBef>
                <a:spcPts val="300"/>
              </a:spcBef>
            </a:pPr>
            <a:r>
              <a:rPr lang="en-US" sz="1000" dirty="0"/>
              <a:t>1. </a:t>
            </a:r>
            <a:r>
              <a:rPr lang="en-US" sz="1000" dirty="0" err="1"/>
              <a:t>Koskinas</a:t>
            </a:r>
            <a:r>
              <a:rPr lang="en-US" sz="1000" dirty="0"/>
              <a:t> KC, et al. Clinical Cardiology. 2018;41:1513-1520. 2. Koskinas KC, et al.  </a:t>
            </a:r>
            <a:r>
              <a:rPr lang="en-US" sz="1000" i="1" dirty="0"/>
              <a:t>JACC</a:t>
            </a:r>
            <a:r>
              <a:rPr lang="en-US" sz="1000" dirty="0"/>
              <a:t>. [published online ahead of print August 31, 2019].  </a:t>
            </a:r>
            <a:r>
              <a:rPr lang="en-US" sz="1000" u="sng" dirty="0">
                <a:hlinkClick r:id="rId3"/>
              </a:rPr>
              <a:t>https://doi.org/10.1016/j.jacc.2019.08.010</a:t>
            </a:r>
            <a:r>
              <a:rPr lang="en-US" sz="1000" dirty="0"/>
              <a:t> </a:t>
            </a:r>
          </a:p>
        </p:txBody>
      </p:sp>
    </p:spTree>
    <p:extLst>
      <p:ext uri="{BB962C8B-B14F-4D97-AF65-F5344CB8AC3E}">
        <p14:creationId xmlns:p14="http://schemas.microsoft.com/office/powerpoint/2010/main" val="2710650367"/>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EDF7F-CB2E-475C-A384-A2E419B5DA43}"/>
              </a:ext>
            </a:extLst>
          </p:cNvPr>
          <p:cNvSpPr>
            <a:spLocks noGrp="1"/>
          </p:cNvSpPr>
          <p:nvPr>
            <p:ph type="title"/>
          </p:nvPr>
        </p:nvSpPr>
        <p:spPr/>
        <p:txBody>
          <a:bodyPr/>
          <a:lstStyle/>
          <a:p>
            <a:r>
              <a:rPr lang="en-US" dirty="0"/>
              <a:t>Baseline Demographics and CV Risk Factors Were Well Balanced</a:t>
            </a:r>
          </a:p>
        </p:txBody>
      </p:sp>
      <p:graphicFrame>
        <p:nvGraphicFramePr>
          <p:cNvPr id="4" name="Table 3">
            <a:extLst>
              <a:ext uri="{FF2B5EF4-FFF2-40B4-BE49-F238E27FC236}">
                <a16:creationId xmlns:a16="http://schemas.microsoft.com/office/drawing/2014/main" id="{D950470A-A309-F84E-9BD9-22F838D02069}"/>
              </a:ext>
            </a:extLst>
          </p:cNvPr>
          <p:cNvGraphicFramePr>
            <a:graphicFrameLocks noGrp="1"/>
          </p:cNvGraphicFramePr>
          <p:nvPr>
            <p:extLst>
              <p:ext uri="{D42A27DB-BD31-4B8C-83A1-F6EECF244321}">
                <p14:modId xmlns:p14="http://schemas.microsoft.com/office/powerpoint/2010/main" val="2292916516"/>
              </p:ext>
            </p:extLst>
          </p:nvPr>
        </p:nvGraphicFramePr>
        <p:xfrm>
          <a:off x="1783976" y="1471689"/>
          <a:ext cx="8606118" cy="3925064"/>
        </p:xfrm>
        <a:graphic>
          <a:graphicData uri="http://schemas.openxmlformats.org/drawingml/2006/table">
            <a:tbl>
              <a:tblPr firstRow="1" bandRow="1">
                <a:tableStyleId>{5C22544A-7EE6-4342-B048-85BDC9FD1C3A}</a:tableStyleId>
              </a:tblPr>
              <a:tblGrid>
                <a:gridCol w="4204137">
                  <a:extLst>
                    <a:ext uri="{9D8B030D-6E8A-4147-A177-3AD203B41FA5}">
                      <a16:colId xmlns:a16="http://schemas.microsoft.com/office/drawing/2014/main" val="3326270605"/>
                    </a:ext>
                  </a:extLst>
                </a:gridCol>
                <a:gridCol w="2440050">
                  <a:extLst>
                    <a:ext uri="{9D8B030D-6E8A-4147-A177-3AD203B41FA5}">
                      <a16:colId xmlns:a16="http://schemas.microsoft.com/office/drawing/2014/main" val="849082289"/>
                    </a:ext>
                  </a:extLst>
                </a:gridCol>
                <a:gridCol w="1961931">
                  <a:extLst>
                    <a:ext uri="{9D8B030D-6E8A-4147-A177-3AD203B41FA5}">
                      <a16:colId xmlns:a16="http://schemas.microsoft.com/office/drawing/2014/main" val="445387763"/>
                    </a:ext>
                  </a:extLst>
                </a:gridCol>
              </a:tblGrid>
              <a:tr h="440044">
                <a:tc>
                  <a:txBody>
                    <a:bodyPr/>
                    <a:lstStyle/>
                    <a:p>
                      <a:pPr algn="l" fontAlgn="b">
                        <a:lnSpc>
                          <a:spcPct val="85000"/>
                        </a:lnSpc>
                      </a:pPr>
                      <a:endParaRPr lang="en-US" sz="1400" b="0" i="0" u="none" strike="noStrike" dirty="0">
                        <a:solidFill>
                          <a:srgbClr val="000000"/>
                        </a:solidFill>
                        <a:effectLst/>
                        <a:latin typeface="Calibri" panose="020F0502020204030204" pitchFamily="34" charset="0"/>
                      </a:endParaRPr>
                    </a:p>
                  </a:txBody>
                  <a:tcPr marT="27432" marB="27432" anchor="ctr">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lnSpc>
                          <a:spcPct val="85000"/>
                        </a:lnSpc>
                      </a:pPr>
                      <a:r>
                        <a:rPr lang="en-US" sz="1400" u="none" strike="noStrike" dirty="0" err="1">
                          <a:effectLst/>
                        </a:rPr>
                        <a:t>Evolocumab</a:t>
                      </a:r>
                      <a:br>
                        <a:rPr lang="en-US" sz="1400" u="none" strike="noStrike" dirty="0">
                          <a:effectLst/>
                        </a:rPr>
                      </a:br>
                      <a:r>
                        <a:rPr lang="en-US" sz="1400" u="none" strike="noStrike" dirty="0">
                          <a:effectLst/>
                        </a:rPr>
                        <a:t>(n = 155)</a:t>
                      </a:r>
                      <a:endParaRPr lang="en-US" sz="1400" b="0" i="0" u="none" strike="noStrike" dirty="0">
                        <a:solidFill>
                          <a:srgbClr val="000000"/>
                        </a:solidFill>
                        <a:effectLst/>
                        <a:latin typeface="Calibri" panose="020F0502020204030204" pitchFamily="34" charset="0"/>
                      </a:endParaRPr>
                    </a:p>
                  </a:txBody>
                  <a:tcPr marT="27432" marB="27432"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lnSpc>
                          <a:spcPct val="85000"/>
                        </a:lnSpc>
                      </a:pPr>
                      <a:r>
                        <a:rPr lang="en-US" sz="1400" u="none" strike="noStrike" dirty="0">
                          <a:effectLst/>
                        </a:rPr>
                        <a:t>Placebo</a:t>
                      </a:r>
                      <a:br>
                        <a:rPr lang="en-US" sz="1400" u="none" strike="noStrike" dirty="0">
                          <a:effectLst/>
                        </a:rPr>
                      </a:br>
                      <a:r>
                        <a:rPr lang="en-US" sz="1400" u="none" strike="noStrike" dirty="0">
                          <a:effectLst/>
                        </a:rPr>
                        <a:t>(n = 153)</a:t>
                      </a:r>
                      <a:endParaRPr lang="en-US" sz="1400" b="0" i="0" u="none" strike="noStrike" dirty="0">
                        <a:solidFill>
                          <a:srgbClr val="000000"/>
                        </a:solidFill>
                        <a:effectLst/>
                        <a:latin typeface="Calibri" panose="020F0502020204030204" pitchFamily="34" charset="0"/>
                      </a:endParaRPr>
                    </a:p>
                  </a:txBody>
                  <a:tcPr marT="27432" marB="27432" anchor="ctr">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826031259"/>
                  </a:ext>
                </a:extLst>
              </a:tr>
              <a:tr h="248930">
                <a:tc>
                  <a:txBody>
                    <a:bodyPr/>
                    <a:lstStyle/>
                    <a:p>
                      <a:pPr algn="l" fontAlgn="b">
                        <a:lnSpc>
                          <a:spcPct val="85000"/>
                        </a:lnSpc>
                      </a:pPr>
                      <a:r>
                        <a:rPr lang="en-US" sz="1400" b="1" u="none" strike="noStrike" dirty="0">
                          <a:effectLst/>
                        </a:rPr>
                        <a:t>Age (years)</a:t>
                      </a:r>
                      <a:endParaRPr lang="en-US" sz="1400" b="1" i="0" u="none" strike="noStrike" dirty="0">
                        <a:solidFill>
                          <a:srgbClr val="000000"/>
                        </a:solidFill>
                        <a:effectLst/>
                        <a:latin typeface="Calibri" panose="020F0502020204030204" pitchFamily="34" charset="0"/>
                      </a:endParaRPr>
                    </a:p>
                  </a:txBody>
                  <a:tcPr marT="27432" marB="27432" anchor="ctr">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400" u="none" strike="noStrike" dirty="0">
                          <a:effectLst/>
                        </a:rPr>
                        <a:t>60.5±12.0</a:t>
                      </a:r>
                      <a:endParaRPr lang="en-US" sz="1400" b="0" i="0" u="none" strike="noStrike" dirty="0">
                        <a:solidFill>
                          <a:srgbClr val="000000"/>
                        </a:solidFill>
                        <a:effectLst/>
                        <a:latin typeface="Calibri" panose="020F0502020204030204" pitchFamily="34" charset="0"/>
                      </a:endParaRPr>
                    </a:p>
                  </a:txBody>
                  <a:tcPr marT="27432" marB="27432"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400" u="none" strike="noStrike">
                          <a:effectLst/>
                        </a:rPr>
                        <a:t>61.0±10.7</a:t>
                      </a:r>
                      <a:endParaRPr lang="en-US" sz="1400" b="0" i="0" u="none" strike="noStrike">
                        <a:solidFill>
                          <a:srgbClr val="000000"/>
                        </a:solidFill>
                        <a:effectLst/>
                        <a:latin typeface="Calibri" panose="020F0502020204030204" pitchFamily="34" charset="0"/>
                      </a:endParaRPr>
                    </a:p>
                  </a:txBody>
                  <a:tcPr marT="27432" marB="27432" anchor="ctr">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2736193"/>
                  </a:ext>
                </a:extLst>
              </a:tr>
              <a:tr h="248930">
                <a:tc>
                  <a:txBody>
                    <a:bodyPr/>
                    <a:lstStyle/>
                    <a:p>
                      <a:pPr algn="l" fontAlgn="b">
                        <a:lnSpc>
                          <a:spcPct val="85000"/>
                        </a:lnSpc>
                      </a:pPr>
                      <a:r>
                        <a:rPr lang="en-US" sz="1400" b="1" u="none" strike="noStrike" dirty="0">
                          <a:effectLst/>
                        </a:rPr>
                        <a:t>Male gender, n (%)</a:t>
                      </a:r>
                      <a:endParaRPr lang="en-US" sz="1400" b="1" i="0" u="none" strike="noStrike" dirty="0">
                        <a:solidFill>
                          <a:srgbClr val="000000"/>
                        </a:solidFill>
                        <a:effectLst/>
                        <a:latin typeface="Calibri" panose="020F0502020204030204" pitchFamily="34" charset="0"/>
                      </a:endParaRPr>
                    </a:p>
                  </a:txBody>
                  <a:tcPr marT="27432" marB="27432" anchor="ctr">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400" u="none" strike="noStrike" dirty="0">
                          <a:effectLst/>
                        </a:rPr>
                        <a:t>128 (83)</a:t>
                      </a:r>
                      <a:endParaRPr lang="en-US" sz="1400" b="0" i="0" u="none" strike="noStrike" dirty="0">
                        <a:solidFill>
                          <a:srgbClr val="000000"/>
                        </a:solidFill>
                        <a:effectLst/>
                        <a:latin typeface="Calibri" panose="020F0502020204030204" pitchFamily="34" charset="0"/>
                      </a:endParaRPr>
                    </a:p>
                  </a:txBody>
                  <a:tcPr marT="27432" marB="27432"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400" u="none" strike="noStrike">
                          <a:effectLst/>
                        </a:rPr>
                        <a:t>123 (80)</a:t>
                      </a:r>
                      <a:endParaRPr lang="en-US" sz="1400" b="0" i="0" u="none" strike="noStrike">
                        <a:solidFill>
                          <a:srgbClr val="000000"/>
                        </a:solidFill>
                        <a:effectLst/>
                        <a:latin typeface="Calibri" panose="020F0502020204030204" pitchFamily="34" charset="0"/>
                      </a:endParaRPr>
                    </a:p>
                  </a:txBody>
                  <a:tcPr marT="27432" marB="27432" anchor="ctr">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5115829"/>
                  </a:ext>
                </a:extLst>
              </a:tr>
              <a:tr h="248930">
                <a:tc>
                  <a:txBody>
                    <a:bodyPr/>
                    <a:lstStyle/>
                    <a:p>
                      <a:pPr algn="l" fontAlgn="b">
                        <a:lnSpc>
                          <a:spcPct val="85000"/>
                        </a:lnSpc>
                      </a:pPr>
                      <a:r>
                        <a:rPr lang="en-US" sz="1400" b="1" u="none" strike="noStrike" dirty="0">
                          <a:effectLst/>
                        </a:rPr>
                        <a:t>Body mass index (kg/m</a:t>
                      </a:r>
                      <a:r>
                        <a:rPr lang="en-US" sz="1400" b="1" u="none" strike="noStrike" baseline="30000" dirty="0">
                          <a:effectLst/>
                        </a:rPr>
                        <a:t>2</a:t>
                      </a:r>
                      <a:r>
                        <a:rPr lang="en-US" sz="1400" b="1" u="none" strike="noStrike" dirty="0">
                          <a:effectLst/>
                        </a:rPr>
                        <a:t>)</a:t>
                      </a:r>
                      <a:endParaRPr lang="en-US" sz="1400" b="1" i="0" u="none" strike="noStrike" dirty="0">
                        <a:solidFill>
                          <a:srgbClr val="000000"/>
                        </a:solidFill>
                        <a:effectLst/>
                        <a:latin typeface="Calibri" panose="020F0502020204030204" pitchFamily="34" charset="0"/>
                      </a:endParaRPr>
                    </a:p>
                  </a:txBody>
                  <a:tcPr marT="27432" marB="27432" anchor="ctr">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400" u="none" strike="noStrike" dirty="0">
                          <a:effectLst/>
                        </a:rPr>
                        <a:t>26.9±4.0</a:t>
                      </a:r>
                      <a:endParaRPr lang="en-US" sz="1400" b="0" i="0" u="none" strike="noStrike" dirty="0">
                        <a:solidFill>
                          <a:srgbClr val="000000"/>
                        </a:solidFill>
                        <a:effectLst/>
                        <a:latin typeface="Calibri" panose="020F0502020204030204" pitchFamily="34" charset="0"/>
                      </a:endParaRPr>
                    </a:p>
                  </a:txBody>
                  <a:tcPr marT="27432" marB="27432"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400" u="none" strike="noStrike">
                          <a:effectLst/>
                        </a:rPr>
                        <a:t>27.8±3.9</a:t>
                      </a:r>
                      <a:endParaRPr lang="en-US" sz="1400" b="0" i="0" u="none" strike="noStrike">
                        <a:solidFill>
                          <a:srgbClr val="000000"/>
                        </a:solidFill>
                        <a:effectLst/>
                        <a:latin typeface="Calibri" panose="020F0502020204030204" pitchFamily="34" charset="0"/>
                      </a:endParaRPr>
                    </a:p>
                  </a:txBody>
                  <a:tcPr marT="27432" marB="27432" anchor="ctr">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41931059"/>
                  </a:ext>
                </a:extLst>
              </a:tr>
              <a:tr h="248930">
                <a:tc>
                  <a:txBody>
                    <a:bodyPr/>
                    <a:lstStyle/>
                    <a:p>
                      <a:pPr algn="l" fontAlgn="b">
                        <a:lnSpc>
                          <a:spcPct val="85000"/>
                        </a:lnSpc>
                      </a:pPr>
                      <a:r>
                        <a:rPr lang="en-US" sz="1400" b="1" u="none" strike="noStrike" dirty="0">
                          <a:effectLst/>
                        </a:rPr>
                        <a:t>Diabetes mellitus, n (%)</a:t>
                      </a:r>
                      <a:endParaRPr lang="en-US" sz="1400" b="1" i="0" u="none" strike="noStrike" dirty="0">
                        <a:solidFill>
                          <a:srgbClr val="000000"/>
                        </a:solidFill>
                        <a:effectLst/>
                        <a:latin typeface="Calibri" panose="020F0502020204030204" pitchFamily="34" charset="0"/>
                      </a:endParaRPr>
                    </a:p>
                  </a:txBody>
                  <a:tcPr marT="27432" marB="27432" anchor="ctr">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400" u="none" strike="noStrike">
                          <a:effectLst/>
                        </a:rPr>
                        <a:t>23 (15)</a:t>
                      </a:r>
                      <a:endParaRPr lang="en-US" sz="1400" b="0" i="0" u="none" strike="noStrike">
                        <a:solidFill>
                          <a:srgbClr val="000000"/>
                        </a:solidFill>
                        <a:effectLst/>
                        <a:latin typeface="Calibri" panose="020F0502020204030204" pitchFamily="34" charset="0"/>
                      </a:endParaRPr>
                    </a:p>
                  </a:txBody>
                  <a:tcPr marT="27432" marB="27432"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400" u="none" strike="noStrike">
                          <a:effectLst/>
                        </a:rPr>
                        <a:t>24 (16)</a:t>
                      </a:r>
                      <a:endParaRPr lang="en-US" sz="1400" b="0" i="0" u="none" strike="noStrike">
                        <a:solidFill>
                          <a:srgbClr val="000000"/>
                        </a:solidFill>
                        <a:effectLst/>
                        <a:latin typeface="Calibri" panose="020F0502020204030204" pitchFamily="34" charset="0"/>
                      </a:endParaRPr>
                    </a:p>
                  </a:txBody>
                  <a:tcPr marT="27432" marB="27432" anchor="ctr">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8826187"/>
                  </a:ext>
                </a:extLst>
              </a:tr>
              <a:tr h="248930">
                <a:tc>
                  <a:txBody>
                    <a:bodyPr/>
                    <a:lstStyle/>
                    <a:p>
                      <a:pPr algn="l" fontAlgn="b">
                        <a:lnSpc>
                          <a:spcPct val="85000"/>
                        </a:lnSpc>
                      </a:pPr>
                      <a:r>
                        <a:rPr lang="en-US" sz="1400" b="1" u="none" strike="noStrike" dirty="0">
                          <a:effectLst/>
                        </a:rPr>
                        <a:t>Insulin-treated</a:t>
                      </a:r>
                      <a:endParaRPr lang="en-US" sz="1400" b="1" i="0" u="none" strike="noStrike" dirty="0">
                        <a:solidFill>
                          <a:srgbClr val="000000"/>
                        </a:solidFill>
                        <a:effectLst/>
                        <a:latin typeface="Calibri" panose="020F0502020204030204" pitchFamily="34" charset="0"/>
                      </a:endParaRPr>
                    </a:p>
                  </a:txBody>
                  <a:tcPr marT="27432" marB="27432" anchor="ctr">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400" u="none" strike="noStrike" dirty="0">
                          <a:effectLst/>
                        </a:rPr>
                        <a:t>1 (1)</a:t>
                      </a:r>
                      <a:endParaRPr lang="en-US" sz="1400" b="0" i="0" u="none" strike="noStrike" dirty="0">
                        <a:solidFill>
                          <a:srgbClr val="000000"/>
                        </a:solidFill>
                        <a:effectLst/>
                        <a:latin typeface="Calibri" panose="020F0502020204030204" pitchFamily="34" charset="0"/>
                      </a:endParaRPr>
                    </a:p>
                  </a:txBody>
                  <a:tcPr marT="27432" marB="27432"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400" u="none" strike="noStrike">
                          <a:effectLst/>
                        </a:rPr>
                        <a:t>6 (4)</a:t>
                      </a:r>
                      <a:endParaRPr lang="en-US" sz="1400" b="0" i="0" u="none" strike="noStrike">
                        <a:solidFill>
                          <a:srgbClr val="000000"/>
                        </a:solidFill>
                        <a:effectLst/>
                        <a:latin typeface="Calibri" panose="020F0502020204030204" pitchFamily="34" charset="0"/>
                      </a:endParaRPr>
                    </a:p>
                  </a:txBody>
                  <a:tcPr marT="27432" marB="27432" anchor="ctr">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2146450"/>
                  </a:ext>
                </a:extLst>
              </a:tr>
              <a:tr h="248930">
                <a:tc>
                  <a:txBody>
                    <a:bodyPr/>
                    <a:lstStyle/>
                    <a:p>
                      <a:pPr algn="l" fontAlgn="b">
                        <a:lnSpc>
                          <a:spcPct val="85000"/>
                        </a:lnSpc>
                      </a:pPr>
                      <a:r>
                        <a:rPr lang="en-US" sz="1400" b="1" u="none" strike="noStrike" dirty="0">
                          <a:effectLst/>
                        </a:rPr>
                        <a:t>Arterial hypertension, n (%)</a:t>
                      </a:r>
                      <a:endParaRPr lang="en-US" sz="1400" b="1" i="0" u="none" strike="noStrike" dirty="0">
                        <a:solidFill>
                          <a:srgbClr val="000000"/>
                        </a:solidFill>
                        <a:effectLst/>
                        <a:latin typeface="Calibri" panose="020F0502020204030204" pitchFamily="34" charset="0"/>
                      </a:endParaRPr>
                    </a:p>
                  </a:txBody>
                  <a:tcPr marT="27432" marB="27432" anchor="ctr">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400" u="none" strike="noStrike">
                          <a:effectLst/>
                        </a:rPr>
                        <a:t>79 (51)</a:t>
                      </a:r>
                      <a:endParaRPr lang="en-US" sz="1400" b="0" i="0" u="none" strike="noStrike">
                        <a:solidFill>
                          <a:srgbClr val="000000"/>
                        </a:solidFill>
                        <a:effectLst/>
                        <a:latin typeface="Calibri" panose="020F0502020204030204" pitchFamily="34" charset="0"/>
                      </a:endParaRPr>
                    </a:p>
                  </a:txBody>
                  <a:tcPr marT="27432" marB="27432"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400" u="none" strike="noStrike" dirty="0">
                          <a:effectLst/>
                        </a:rPr>
                        <a:t>85 (56)</a:t>
                      </a:r>
                      <a:endParaRPr lang="en-US" sz="1400" b="0" i="0" u="none" strike="noStrike" dirty="0">
                        <a:solidFill>
                          <a:srgbClr val="000000"/>
                        </a:solidFill>
                        <a:effectLst/>
                        <a:latin typeface="Calibri" panose="020F0502020204030204" pitchFamily="34" charset="0"/>
                      </a:endParaRPr>
                    </a:p>
                  </a:txBody>
                  <a:tcPr marT="27432" marB="27432" anchor="ctr">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1416017"/>
                  </a:ext>
                </a:extLst>
              </a:tr>
              <a:tr h="248930">
                <a:tc>
                  <a:txBody>
                    <a:bodyPr/>
                    <a:lstStyle/>
                    <a:p>
                      <a:pPr algn="l" fontAlgn="b">
                        <a:lnSpc>
                          <a:spcPct val="85000"/>
                        </a:lnSpc>
                      </a:pPr>
                      <a:r>
                        <a:rPr lang="en-US" sz="1400" b="1" u="none" strike="noStrike" dirty="0">
                          <a:effectLst/>
                        </a:rPr>
                        <a:t>Active smoking, n (%)</a:t>
                      </a:r>
                      <a:endParaRPr lang="en-US" sz="1400" b="1" i="0" u="none" strike="noStrike" dirty="0">
                        <a:solidFill>
                          <a:srgbClr val="000000"/>
                        </a:solidFill>
                        <a:effectLst/>
                        <a:latin typeface="Calibri" panose="020F0502020204030204" pitchFamily="34" charset="0"/>
                      </a:endParaRPr>
                    </a:p>
                  </a:txBody>
                  <a:tcPr marT="27432" marB="27432" anchor="ctr">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400" u="none" strike="noStrike">
                          <a:effectLst/>
                        </a:rPr>
                        <a:t>64 (41)</a:t>
                      </a:r>
                      <a:endParaRPr lang="en-US" sz="1400" b="0" i="0" u="none" strike="noStrike">
                        <a:solidFill>
                          <a:srgbClr val="000000"/>
                        </a:solidFill>
                        <a:effectLst/>
                        <a:latin typeface="Calibri" panose="020F0502020204030204" pitchFamily="34" charset="0"/>
                      </a:endParaRPr>
                    </a:p>
                  </a:txBody>
                  <a:tcPr marT="27432" marB="27432"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400" u="none" strike="noStrike">
                          <a:effectLst/>
                        </a:rPr>
                        <a:t>46 (30)</a:t>
                      </a:r>
                      <a:endParaRPr lang="en-US" sz="1400" b="0" i="0" u="none" strike="noStrike">
                        <a:solidFill>
                          <a:srgbClr val="000000"/>
                        </a:solidFill>
                        <a:effectLst/>
                        <a:latin typeface="Calibri" panose="020F0502020204030204" pitchFamily="34" charset="0"/>
                      </a:endParaRPr>
                    </a:p>
                  </a:txBody>
                  <a:tcPr marT="27432" marB="27432" anchor="ctr">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38385380"/>
                  </a:ext>
                </a:extLst>
              </a:tr>
              <a:tr h="248930">
                <a:tc>
                  <a:txBody>
                    <a:bodyPr/>
                    <a:lstStyle/>
                    <a:p>
                      <a:pPr algn="l" fontAlgn="b">
                        <a:lnSpc>
                          <a:spcPct val="85000"/>
                        </a:lnSpc>
                      </a:pPr>
                      <a:r>
                        <a:rPr lang="en-US" sz="1400" b="1" u="none" strike="noStrike" dirty="0">
                          <a:effectLst/>
                        </a:rPr>
                        <a:t>Previous myocardial infarction, n (%)</a:t>
                      </a:r>
                      <a:endParaRPr lang="en-US" sz="1400" b="1" i="0" u="none" strike="noStrike" dirty="0">
                        <a:solidFill>
                          <a:srgbClr val="000000"/>
                        </a:solidFill>
                        <a:effectLst/>
                        <a:latin typeface="Calibri" panose="020F0502020204030204" pitchFamily="34" charset="0"/>
                      </a:endParaRPr>
                    </a:p>
                  </a:txBody>
                  <a:tcPr marT="27432" marB="27432" anchor="ctr">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400" u="none" strike="noStrike">
                          <a:effectLst/>
                        </a:rPr>
                        <a:t>24 (15)</a:t>
                      </a:r>
                      <a:endParaRPr lang="en-US" sz="1400" b="0" i="0" u="none" strike="noStrike">
                        <a:solidFill>
                          <a:srgbClr val="000000"/>
                        </a:solidFill>
                        <a:effectLst/>
                        <a:latin typeface="Calibri" panose="020F0502020204030204" pitchFamily="34" charset="0"/>
                      </a:endParaRPr>
                    </a:p>
                  </a:txBody>
                  <a:tcPr marT="27432" marB="27432"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400" u="none" strike="noStrike">
                          <a:effectLst/>
                        </a:rPr>
                        <a:t>19 (12)</a:t>
                      </a:r>
                      <a:endParaRPr lang="en-US" sz="1400" b="0" i="0" u="none" strike="noStrike">
                        <a:solidFill>
                          <a:srgbClr val="000000"/>
                        </a:solidFill>
                        <a:effectLst/>
                        <a:latin typeface="Calibri" panose="020F0502020204030204" pitchFamily="34" charset="0"/>
                      </a:endParaRPr>
                    </a:p>
                  </a:txBody>
                  <a:tcPr marT="27432" marB="27432" anchor="ctr">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02091099"/>
                  </a:ext>
                </a:extLst>
              </a:tr>
              <a:tr h="248930">
                <a:tc>
                  <a:txBody>
                    <a:bodyPr/>
                    <a:lstStyle/>
                    <a:p>
                      <a:pPr algn="l" fontAlgn="b">
                        <a:lnSpc>
                          <a:spcPct val="85000"/>
                        </a:lnSpc>
                      </a:pPr>
                      <a:r>
                        <a:rPr lang="en-US" sz="1400" b="1" u="none" strike="noStrike" dirty="0">
                          <a:effectLst/>
                        </a:rPr>
                        <a:t>Previous PCI, n (%)</a:t>
                      </a:r>
                      <a:endParaRPr lang="en-US" sz="1400" b="1" i="0" u="none" strike="noStrike" dirty="0">
                        <a:solidFill>
                          <a:srgbClr val="000000"/>
                        </a:solidFill>
                        <a:effectLst/>
                        <a:latin typeface="Calibri" panose="020F0502020204030204" pitchFamily="34" charset="0"/>
                      </a:endParaRPr>
                    </a:p>
                  </a:txBody>
                  <a:tcPr marT="27432" marB="27432" anchor="ctr">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400" u="none" strike="noStrike">
                          <a:effectLst/>
                        </a:rPr>
                        <a:t>25 (16)</a:t>
                      </a:r>
                      <a:endParaRPr lang="en-US" sz="1400" b="0" i="0" u="none" strike="noStrike">
                        <a:solidFill>
                          <a:srgbClr val="000000"/>
                        </a:solidFill>
                        <a:effectLst/>
                        <a:latin typeface="Calibri" panose="020F0502020204030204" pitchFamily="34" charset="0"/>
                      </a:endParaRPr>
                    </a:p>
                  </a:txBody>
                  <a:tcPr marT="27432" marB="27432"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400" u="none" strike="noStrike">
                          <a:effectLst/>
                        </a:rPr>
                        <a:t>23 (15)</a:t>
                      </a:r>
                      <a:endParaRPr lang="en-US" sz="1400" b="0" i="0" u="none" strike="noStrike">
                        <a:solidFill>
                          <a:srgbClr val="000000"/>
                        </a:solidFill>
                        <a:effectLst/>
                        <a:latin typeface="Calibri" panose="020F0502020204030204" pitchFamily="34" charset="0"/>
                      </a:endParaRPr>
                    </a:p>
                  </a:txBody>
                  <a:tcPr marT="27432" marB="27432" anchor="ctr">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63685322"/>
                  </a:ext>
                </a:extLst>
              </a:tr>
              <a:tr h="248930">
                <a:tc>
                  <a:txBody>
                    <a:bodyPr/>
                    <a:lstStyle/>
                    <a:p>
                      <a:pPr algn="l" fontAlgn="b">
                        <a:lnSpc>
                          <a:spcPct val="85000"/>
                        </a:lnSpc>
                      </a:pPr>
                      <a:r>
                        <a:rPr lang="en-US" sz="1400" b="1" u="none" strike="noStrike" dirty="0">
                          <a:effectLst/>
                        </a:rPr>
                        <a:t>Previous CABG, n (%)</a:t>
                      </a:r>
                      <a:endParaRPr lang="en-US" sz="1400" b="1" i="0" u="none" strike="noStrike" dirty="0">
                        <a:solidFill>
                          <a:srgbClr val="000000"/>
                        </a:solidFill>
                        <a:effectLst/>
                        <a:latin typeface="Calibri" panose="020F0502020204030204" pitchFamily="34" charset="0"/>
                      </a:endParaRPr>
                    </a:p>
                  </a:txBody>
                  <a:tcPr marT="27432" marB="27432" anchor="ctr">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400" u="none" strike="noStrike">
                          <a:effectLst/>
                        </a:rPr>
                        <a:t>5 (3)</a:t>
                      </a:r>
                      <a:endParaRPr lang="en-US" sz="1400" b="0" i="0" u="none" strike="noStrike">
                        <a:solidFill>
                          <a:srgbClr val="000000"/>
                        </a:solidFill>
                        <a:effectLst/>
                        <a:latin typeface="Calibri" panose="020F0502020204030204" pitchFamily="34" charset="0"/>
                      </a:endParaRPr>
                    </a:p>
                  </a:txBody>
                  <a:tcPr marT="27432" marB="27432"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400" u="none" strike="noStrike">
                          <a:effectLst/>
                        </a:rPr>
                        <a:t>4 (3)</a:t>
                      </a:r>
                      <a:endParaRPr lang="en-US" sz="1400" b="0" i="0" u="none" strike="noStrike">
                        <a:solidFill>
                          <a:srgbClr val="000000"/>
                        </a:solidFill>
                        <a:effectLst/>
                        <a:latin typeface="Calibri" panose="020F0502020204030204" pitchFamily="34" charset="0"/>
                      </a:endParaRPr>
                    </a:p>
                  </a:txBody>
                  <a:tcPr marT="27432" marB="27432" anchor="ctr">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30366984"/>
                  </a:ext>
                </a:extLst>
              </a:tr>
              <a:tr h="248930">
                <a:tc>
                  <a:txBody>
                    <a:bodyPr/>
                    <a:lstStyle/>
                    <a:p>
                      <a:pPr algn="l" fontAlgn="b">
                        <a:lnSpc>
                          <a:spcPct val="85000"/>
                        </a:lnSpc>
                      </a:pPr>
                      <a:r>
                        <a:rPr lang="en-US" sz="1400" b="1" u="none" strike="noStrike" dirty="0">
                          <a:effectLst/>
                        </a:rPr>
                        <a:t>Peripheral arterial disease, n (%)</a:t>
                      </a:r>
                      <a:endParaRPr lang="en-US" sz="1400" b="1" i="0" u="none" strike="noStrike" dirty="0">
                        <a:solidFill>
                          <a:srgbClr val="000000"/>
                        </a:solidFill>
                        <a:effectLst/>
                        <a:latin typeface="Calibri" panose="020F0502020204030204" pitchFamily="34" charset="0"/>
                      </a:endParaRPr>
                    </a:p>
                  </a:txBody>
                  <a:tcPr marT="27432" marB="27432" anchor="ctr">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400" u="none" strike="noStrike">
                          <a:effectLst/>
                        </a:rPr>
                        <a:t>4 (3)</a:t>
                      </a:r>
                      <a:endParaRPr lang="en-US" sz="1400" b="0" i="0" u="none" strike="noStrike">
                        <a:solidFill>
                          <a:srgbClr val="000000"/>
                        </a:solidFill>
                        <a:effectLst/>
                        <a:latin typeface="Calibri" panose="020F0502020204030204" pitchFamily="34" charset="0"/>
                      </a:endParaRPr>
                    </a:p>
                  </a:txBody>
                  <a:tcPr marT="27432" marB="27432"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400" u="none" strike="noStrike" dirty="0">
                          <a:effectLst/>
                        </a:rPr>
                        <a:t>4 (3)</a:t>
                      </a:r>
                      <a:endParaRPr lang="en-US" sz="1400" b="0" i="0" u="none" strike="noStrike" dirty="0">
                        <a:solidFill>
                          <a:srgbClr val="000000"/>
                        </a:solidFill>
                        <a:effectLst/>
                        <a:latin typeface="Calibri" panose="020F0502020204030204" pitchFamily="34" charset="0"/>
                      </a:endParaRPr>
                    </a:p>
                  </a:txBody>
                  <a:tcPr marT="27432" marB="27432" anchor="ctr">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02405489"/>
                  </a:ext>
                </a:extLst>
              </a:tr>
              <a:tr h="248930">
                <a:tc>
                  <a:txBody>
                    <a:bodyPr/>
                    <a:lstStyle/>
                    <a:p>
                      <a:pPr algn="l" fontAlgn="b">
                        <a:lnSpc>
                          <a:spcPct val="85000"/>
                        </a:lnSpc>
                      </a:pPr>
                      <a:r>
                        <a:rPr lang="en-US" sz="1400" b="1" u="none" strike="noStrike" dirty="0">
                          <a:effectLst/>
                        </a:rPr>
                        <a:t>History of stroke, n (%)</a:t>
                      </a:r>
                      <a:endParaRPr lang="en-US" sz="1400" b="1" i="0" u="none" strike="noStrike" dirty="0">
                        <a:solidFill>
                          <a:srgbClr val="000000"/>
                        </a:solidFill>
                        <a:effectLst/>
                        <a:latin typeface="Calibri" panose="020F0502020204030204" pitchFamily="34" charset="0"/>
                      </a:endParaRPr>
                    </a:p>
                  </a:txBody>
                  <a:tcPr marT="27432" marB="27432" anchor="ctr">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400" u="none" strike="noStrike" dirty="0">
                          <a:effectLst/>
                        </a:rPr>
                        <a:t>2 (1)</a:t>
                      </a:r>
                      <a:endParaRPr lang="en-US" sz="1400" b="0" i="0" u="none" strike="noStrike" dirty="0">
                        <a:solidFill>
                          <a:srgbClr val="000000"/>
                        </a:solidFill>
                        <a:effectLst/>
                        <a:latin typeface="Calibri" panose="020F0502020204030204" pitchFamily="34" charset="0"/>
                      </a:endParaRPr>
                    </a:p>
                  </a:txBody>
                  <a:tcPr marT="27432" marB="27432"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400" u="none" strike="noStrike" dirty="0">
                          <a:effectLst/>
                        </a:rPr>
                        <a:t>0 (0)</a:t>
                      </a:r>
                      <a:endParaRPr lang="en-US" sz="1400" b="0" i="0" u="none" strike="noStrike" dirty="0">
                        <a:solidFill>
                          <a:srgbClr val="000000"/>
                        </a:solidFill>
                        <a:effectLst/>
                        <a:latin typeface="Calibri" panose="020F0502020204030204" pitchFamily="34" charset="0"/>
                      </a:endParaRPr>
                    </a:p>
                  </a:txBody>
                  <a:tcPr marT="27432" marB="27432" anchor="ctr">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54814117"/>
                  </a:ext>
                </a:extLst>
              </a:tr>
              <a:tr h="248930">
                <a:tc>
                  <a:txBody>
                    <a:bodyPr/>
                    <a:lstStyle/>
                    <a:p>
                      <a:pPr algn="l" fontAlgn="b">
                        <a:lnSpc>
                          <a:spcPct val="85000"/>
                        </a:lnSpc>
                      </a:pPr>
                      <a:r>
                        <a:rPr lang="en-US" sz="1400" b="1" u="none" strike="noStrike" dirty="0">
                          <a:effectLst/>
                        </a:rPr>
                        <a:t>History of TIA, n (%)</a:t>
                      </a:r>
                      <a:endParaRPr lang="en-US" sz="1400" b="1" i="0" u="none" strike="noStrike" dirty="0">
                        <a:solidFill>
                          <a:srgbClr val="000000"/>
                        </a:solidFill>
                        <a:effectLst/>
                        <a:latin typeface="Calibri" panose="020F0502020204030204" pitchFamily="34" charset="0"/>
                      </a:endParaRPr>
                    </a:p>
                  </a:txBody>
                  <a:tcPr marT="27432" marB="27432" anchor="ctr">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400" u="none" strike="noStrike" dirty="0">
                          <a:effectLst/>
                        </a:rPr>
                        <a:t>5 (3)</a:t>
                      </a:r>
                      <a:endParaRPr lang="en-US" sz="1400" b="0" i="0" u="none" strike="noStrike" dirty="0">
                        <a:solidFill>
                          <a:srgbClr val="000000"/>
                        </a:solidFill>
                        <a:effectLst/>
                        <a:latin typeface="Calibri" panose="020F0502020204030204" pitchFamily="34" charset="0"/>
                      </a:endParaRPr>
                    </a:p>
                  </a:txBody>
                  <a:tcPr marT="27432" marB="27432"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400" u="none" strike="noStrike" dirty="0">
                          <a:effectLst/>
                        </a:rPr>
                        <a:t>0 (0)</a:t>
                      </a:r>
                      <a:endParaRPr lang="en-US" sz="1400" b="0" i="0" u="none" strike="noStrike" dirty="0">
                        <a:solidFill>
                          <a:srgbClr val="000000"/>
                        </a:solidFill>
                        <a:effectLst/>
                        <a:latin typeface="Calibri" panose="020F0502020204030204" pitchFamily="34" charset="0"/>
                      </a:endParaRPr>
                    </a:p>
                  </a:txBody>
                  <a:tcPr marT="27432" marB="27432" anchor="ctr">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1414036"/>
                  </a:ext>
                </a:extLst>
              </a:tr>
              <a:tr h="248930">
                <a:tc>
                  <a:txBody>
                    <a:bodyPr/>
                    <a:lstStyle/>
                    <a:p>
                      <a:pPr algn="l" fontAlgn="b">
                        <a:lnSpc>
                          <a:spcPct val="85000"/>
                        </a:lnSpc>
                      </a:pPr>
                      <a:r>
                        <a:rPr lang="en-US" sz="1400" b="1" u="none" strike="noStrike" dirty="0">
                          <a:effectLst/>
                        </a:rPr>
                        <a:t>History of malignancy, n (%)</a:t>
                      </a:r>
                      <a:endParaRPr lang="en-US" sz="1400" b="1" i="0" u="none" strike="noStrike" dirty="0">
                        <a:solidFill>
                          <a:srgbClr val="000000"/>
                        </a:solidFill>
                        <a:effectLst/>
                        <a:latin typeface="Calibri" panose="020F0502020204030204" pitchFamily="34" charset="0"/>
                      </a:endParaRPr>
                    </a:p>
                  </a:txBody>
                  <a:tcPr marT="27432" marB="27432" anchor="ctr">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400" u="none" strike="noStrike" dirty="0">
                          <a:effectLst/>
                        </a:rPr>
                        <a:t>13 (8)</a:t>
                      </a:r>
                      <a:endParaRPr lang="en-US" sz="1400" b="0" i="0" u="none" strike="noStrike" dirty="0">
                        <a:solidFill>
                          <a:srgbClr val="000000"/>
                        </a:solidFill>
                        <a:effectLst/>
                        <a:latin typeface="Calibri" panose="020F0502020204030204" pitchFamily="34" charset="0"/>
                      </a:endParaRPr>
                    </a:p>
                  </a:txBody>
                  <a:tcPr marT="27432" marB="27432"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400" u="none" strike="noStrike" dirty="0">
                          <a:effectLst/>
                        </a:rPr>
                        <a:t>10 (7)</a:t>
                      </a:r>
                      <a:endParaRPr lang="en-US" sz="1400" b="0" i="0" u="none" strike="noStrike" dirty="0">
                        <a:solidFill>
                          <a:srgbClr val="000000"/>
                        </a:solidFill>
                        <a:effectLst/>
                        <a:latin typeface="Calibri" panose="020F0502020204030204" pitchFamily="34" charset="0"/>
                      </a:endParaRPr>
                    </a:p>
                  </a:txBody>
                  <a:tcPr marT="27432" marB="27432" anchor="ctr">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70120235"/>
                  </a:ext>
                </a:extLst>
              </a:tr>
            </a:tbl>
          </a:graphicData>
        </a:graphic>
      </p:graphicFrame>
      <p:sp>
        <p:nvSpPr>
          <p:cNvPr id="6" name="Rectangle 5">
            <a:extLst>
              <a:ext uri="{FF2B5EF4-FFF2-40B4-BE49-F238E27FC236}">
                <a16:creationId xmlns:a16="http://schemas.microsoft.com/office/drawing/2014/main" id="{544DD9BD-DC72-4E38-AFF2-7F8CA10813F6}"/>
              </a:ext>
            </a:extLst>
          </p:cNvPr>
          <p:cNvSpPr/>
          <p:nvPr/>
        </p:nvSpPr>
        <p:spPr>
          <a:xfrm>
            <a:off x="0" y="5614776"/>
            <a:ext cx="12192000" cy="301621"/>
          </a:xfrm>
          <a:prstGeom prst="rect">
            <a:avLst/>
          </a:prstGeom>
          <a:solidFill>
            <a:srgbClr val="007CC2"/>
          </a:solidFill>
        </p:spPr>
        <p:txBody>
          <a:bodyPr wrap="square">
            <a:spAutoFit/>
          </a:bodyPr>
          <a:lstStyle/>
          <a:p>
            <a:pPr algn="ctr" defTabSz="457200">
              <a:lnSpc>
                <a:spcPct val="85000"/>
              </a:lnSpc>
              <a:spcBef>
                <a:spcPts val="200"/>
              </a:spcBef>
            </a:pPr>
            <a:r>
              <a:rPr lang="en-US" sz="1600" b="1" dirty="0">
                <a:solidFill>
                  <a:srgbClr val="FFFFFF"/>
                </a:solidFill>
              </a:rPr>
              <a:t>In the </a:t>
            </a:r>
            <a:r>
              <a:rPr lang="en-US" sz="1600" b="1" dirty="0" err="1">
                <a:solidFill>
                  <a:srgbClr val="FFFFFF"/>
                </a:solidFill>
              </a:rPr>
              <a:t>evolocumab</a:t>
            </a:r>
            <a:r>
              <a:rPr lang="en-US" sz="1600" b="1" dirty="0">
                <a:solidFill>
                  <a:srgbClr val="FFFFFF"/>
                </a:solidFill>
              </a:rPr>
              <a:t> group, 15% of patients had a history of previous MI and 3% of patients had PAD </a:t>
            </a:r>
          </a:p>
        </p:txBody>
      </p:sp>
      <p:sp>
        <p:nvSpPr>
          <p:cNvPr id="7" name="Text Box 4">
            <a:extLst>
              <a:ext uri="{FF2B5EF4-FFF2-40B4-BE49-F238E27FC236}">
                <a16:creationId xmlns:a16="http://schemas.microsoft.com/office/drawing/2014/main" id="{04950536-5711-43EE-B4FD-A7DBDF2B3F60}"/>
              </a:ext>
            </a:extLst>
          </p:cNvPr>
          <p:cNvSpPr txBox="1">
            <a:spLocks noChangeArrowheads="1"/>
          </p:cNvSpPr>
          <p:nvPr/>
        </p:nvSpPr>
        <p:spPr bwMode="gray">
          <a:xfrm>
            <a:off x="190500" y="6197397"/>
            <a:ext cx="8846730" cy="546303"/>
          </a:xfrm>
          <a:prstGeom prst="rect">
            <a:avLst/>
          </a:prstGeom>
          <a:noFill/>
          <a:ln w="9525">
            <a:noFill/>
            <a:miter lim="800000"/>
            <a:headEnd/>
            <a:tailEnd/>
          </a:ln>
          <a:effectLst/>
        </p:spPr>
        <p:txBody>
          <a:bodyPr wrap="square" anchor="b">
            <a:spAutoFit/>
          </a:bodyPr>
          <a:lstStyle/>
          <a:p>
            <a:pPr>
              <a:lnSpc>
                <a:spcPct val="90000"/>
              </a:lnSpc>
              <a:spcBef>
                <a:spcPts val="300"/>
              </a:spcBef>
            </a:pPr>
            <a:r>
              <a:rPr lang="en-GB" sz="1000" dirty="0">
                <a:solidFill>
                  <a:srgbClr val="000000"/>
                </a:solidFill>
              </a:rPr>
              <a:t>PCI = percutaneous coronary intervention; CABG = coronary artery bypass graft; TIA =  trans ischemic attack; MI = myocardial infarction; PAD = peripheral artery disease  </a:t>
            </a:r>
          </a:p>
          <a:p>
            <a:pPr>
              <a:lnSpc>
                <a:spcPct val="90000"/>
              </a:lnSpc>
              <a:spcBef>
                <a:spcPts val="300"/>
              </a:spcBef>
            </a:pPr>
            <a:r>
              <a:rPr lang="en-US" sz="1000" dirty="0">
                <a:solidFill>
                  <a:srgbClr val="000000"/>
                </a:solidFill>
              </a:rPr>
              <a:t>Koskinas KC, et al.  </a:t>
            </a:r>
            <a:r>
              <a:rPr lang="en-US" sz="1000" i="1" dirty="0">
                <a:solidFill>
                  <a:srgbClr val="000000"/>
                </a:solidFill>
              </a:rPr>
              <a:t>JACC</a:t>
            </a:r>
            <a:r>
              <a:rPr lang="en-US" sz="1000" dirty="0">
                <a:solidFill>
                  <a:srgbClr val="000000"/>
                </a:solidFill>
              </a:rPr>
              <a:t>. [published online ahead of print August 31, 2019].  https://doi.org/10.1016/j.jacc.2019.08.010 </a:t>
            </a:r>
            <a:endParaRPr lang="it-IT" sz="1000" dirty="0">
              <a:solidFill>
                <a:srgbClr val="000000"/>
              </a:solidFill>
            </a:endParaRPr>
          </a:p>
        </p:txBody>
      </p:sp>
      <p:sp>
        <p:nvSpPr>
          <p:cNvPr id="8" name="Rectangle: Single Corner Rounded 7">
            <a:extLst>
              <a:ext uri="{FF2B5EF4-FFF2-40B4-BE49-F238E27FC236}">
                <a16:creationId xmlns:a16="http://schemas.microsoft.com/office/drawing/2014/main" id="{D8DF7322-0EFE-403D-ACA4-2958403CA724}"/>
              </a:ext>
            </a:extLst>
          </p:cNvPr>
          <p:cNvSpPr/>
          <p:nvPr/>
        </p:nvSpPr>
        <p:spPr>
          <a:xfrm>
            <a:off x="1783976" y="3666226"/>
            <a:ext cx="8606118" cy="241540"/>
          </a:xfrm>
          <a:prstGeom prst="round1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Single Corner Rounded 8">
            <a:extLst>
              <a:ext uri="{FF2B5EF4-FFF2-40B4-BE49-F238E27FC236}">
                <a16:creationId xmlns:a16="http://schemas.microsoft.com/office/drawing/2014/main" id="{08062EAD-BBAE-49F1-9361-C64BAAD6CE5D}"/>
              </a:ext>
            </a:extLst>
          </p:cNvPr>
          <p:cNvSpPr/>
          <p:nvPr/>
        </p:nvSpPr>
        <p:spPr>
          <a:xfrm>
            <a:off x="1783976" y="4397999"/>
            <a:ext cx="8606118" cy="241540"/>
          </a:xfrm>
          <a:prstGeom prst="round1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26288803"/>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EDF7F-CB2E-475C-A384-A2E419B5DA43}"/>
              </a:ext>
            </a:extLst>
          </p:cNvPr>
          <p:cNvSpPr>
            <a:spLocks noGrp="1"/>
          </p:cNvSpPr>
          <p:nvPr>
            <p:ph type="title"/>
          </p:nvPr>
        </p:nvSpPr>
        <p:spPr/>
        <p:txBody>
          <a:bodyPr/>
          <a:lstStyle/>
          <a:p>
            <a:r>
              <a:rPr lang="en-US" dirty="0"/>
              <a:t>Majority of Patients Enrolled Were Statin-Naïve at Baseline</a:t>
            </a:r>
          </a:p>
        </p:txBody>
      </p:sp>
      <p:sp>
        <p:nvSpPr>
          <p:cNvPr id="3" name="TextBox 2">
            <a:extLst>
              <a:ext uri="{FF2B5EF4-FFF2-40B4-BE49-F238E27FC236}">
                <a16:creationId xmlns:a16="http://schemas.microsoft.com/office/drawing/2014/main" id="{8D3F5C78-62AB-B14E-8643-298FAB4D3537}"/>
              </a:ext>
            </a:extLst>
          </p:cNvPr>
          <p:cNvSpPr txBox="1"/>
          <p:nvPr/>
        </p:nvSpPr>
        <p:spPr>
          <a:xfrm>
            <a:off x="190500" y="6158925"/>
            <a:ext cx="10826496" cy="584775"/>
          </a:xfrm>
          <a:prstGeom prst="rect">
            <a:avLst/>
          </a:prstGeom>
          <a:noFill/>
        </p:spPr>
        <p:txBody>
          <a:bodyPr wrap="square" rtlCol="0" anchor="b">
            <a:spAutoFit/>
          </a:bodyPr>
          <a:lstStyle/>
          <a:p>
            <a:pPr>
              <a:lnSpc>
                <a:spcPct val="90000"/>
              </a:lnSpc>
              <a:spcBef>
                <a:spcPts val="300"/>
              </a:spcBef>
            </a:pPr>
            <a:r>
              <a:rPr lang="en-US" sz="1000" dirty="0"/>
              <a:t> </a:t>
            </a:r>
          </a:p>
          <a:p>
            <a:pPr>
              <a:lnSpc>
                <a:spcPct val="90000"/>
              </a:lnSpc>
              <a:spcBef>
                <a:spcPts val="300"/>
              </a:spcBef>
            </a:pPr>
            <a:r>
              <a:rPr lang="en-US" sz="1000" baseline="30000" dirty="0" err="1"/>
              <a:t>a</a:t>
            </a:r>
            <a:r>
              <a:rPr lang="en-US" sz="1000" dirty="0" err="1"/>
              <a:t>Stable</a:t>
            </a:r>
            <a:r>
              <a:rPr lang="en-US" sz="1000" dirty="0"/>
              <a:t> (unchanged) in the past ≥4 weeks prior to study enrolment. </a:t>
            </a:r>
            <a:r>
              <a:rPr lang="en-US" sz="1000" baseline="30000" dirty="0" err="1"/>
              <a:t>b</a:t>
            </a:r>
            <a:r>
              <a:rPr lang="en-US" sz="1000" dirty="0" err="1"/>
              <a:t>Atorvastatin</a:t>
            </a:r>
            <a:r>
              <a:rPr lang="en-US" sz="1000" dirty="0"/>
              <a:t> ≥40mg, rosuvastatin ≥20mg, or simvastatin 80mg.</a:t>
            </a:r>
          </a:p>
          <a:p>
            <a:pPr>
              <a:lnSpc>
                <a:spcPct val="90000"/>
              </a:lnSpc>
              <a:spcBef>
                <a:spcPts val="300"/>
              </a:spcBef>
            </a:pPr>
            <a:r>
              <a:rPr lang="en-US" sz="1000" dirty="0">
                <a:solidFill>
                  <a:srgbClr val="000000"/>
                </a:solidFill>
              </a:rPr>
              <a:t>Koskinas KC, et al.  </a:t>
            </a:r>
            <a:r>
              <a:rPr lang="en-US" sz="1000" i="1" dirty="0">
                <a:solidFill>
                  <a:srgbClr val="000000"/>
                </a:solidFill>
              </a:rPr>
              <a:t>JACC</a:t>
            </a:r>
            <a:r>
              <a:rPr lang="en-US" sz="1000" dirty="0">
                <a:solidFill>
                  <a:srgbClr val="000000"/>
                </a:solidFill>
              </a:rPr>
              <a:t>. [published online ahead of print August 31, 2019].  https://doi.org/10.1016/j.jacc.2019.08.010 </a:t>
            </a:r>
            <a:endParaRPr lang="fr-FR" sz="1000" dirty="0"/>
          </a:p>
        </p:txBody>
      </p:sp>
      <p:graphicFrame>
        <p:nvGraphicFramePr>
          <p:cNvPr id="4" name="Table 3">
            <a:extLst>
              <a:ext uri="{FF2B5EF4-FFF2-40B4-BE49-F238E27FC236}">
                <a16:creationId xmlns:a16="http://schemas.microsoft.com/office/drawing/2014/main" id="{D950470A-A309-F84E-9BD9-22F838D02069}"/>
              </a:ext>
            </a:extLst>
          </p:cNvPr>
          <p:cNvGraphicFramePr>
            <a:graphicFrameLocks noGrp="1"/>
          </p:cNvGraphicFramePr>
          <p:nvPr>
            <p:extLst>
              <p:ext uri="{D42A27DB-BD31-4B8C-83A1-F6EECF244321}">
                <p14:modId xmlns:p14="http://schemas.microsoft.com/office/powerpoint/2010/main" val="1976627146"/>
              </p:ext>
            </p:extLst>
          </p:nvPr>
        </p:nvGraphicFramePr>
        <p:xfrm>
          <a:off x="1909693" y="1580554"/>
          <a:ext cx="8372613" cy="2103378"/>
        </p:xfrm>
        <a:graphic>
          <a:graphicData uri="http://schemas.openxmlformats.org/drawingml/2006/table">
            <a:tbl>
              <a:tblPr firstRow="1" bandRow="1">
                <a:tableStyleId>{5C22544A-7EE6-4342-B048-85BDC9FD1C3A}</a:tableStyleId>
              </a:tblPr>
              <a:tblGrid>
                <a:gridCol w="4090068">
                  <a:extLst>
                    <a:ext uri="{9D8B030D-6E8A-4147-A177-3AD203B41FA5}">
                      <a16:colId xmlns:a16="http://schemas.microsoft.com/office/drawing/2014/main" val="3326270605"/>
                    </a:ext>
                  </a:extLst>
                </a:gridCol>
                <a:gridCol w="2373846">
                  <a:extLst>
                    <a:ext uri="{9D8B030D-6E8A-4147-A177-3AD203B41FA5}">
                      <a16:colId xmlns:a16="http://schemas.microsoft.com/office/drawing/2014/main" val="849082289"/>
                    </a:ext>
                  </a:extLst>
                </a:gridCol>
                <a:gridCol w="1908699">
                  <a:extLst>
                    <a:ext uri="{9D8B030D-6E8A-4147-A177-3AD203B41FA5}">
                      <a16:colId xmlns:a16="http://schemas.microsoft.com/office/drawing/2014/main" val="445387763"/>
                    </a:ext>
                  </a:extLst>
                </a:gridCol>
              </a:tblGrid>
              <a:tr h="554658">
                <a:tc>
                  <a:txBody>
                    <a:bodyPr/>
                    <a:lstStyle/>
                    <a:p>
                      <a:pPr algn="l" fontAlgn="b">
                        <a:lnSpc>
                          <a:spcPct val="85000"/>
                        </a:lnSpc>
                      </a:pPr>
                      <a:endParaRPr lang="en-US" sz="1600" b="0" i="0" u="none" strike="noStrike" dirty="0">
                        <a:solidFill>
                          <a:srgbClr val="000000"/>
                        </a:solidFill>
                        <a:effectLst/>
                        <a:latin typeface="Calibri" panose="020F0502020204030204" pitchFamily="34" charset="0"/>
                      </a:endParaRPr>
                    </a:p>
                  </a:txBody>
                  <a:tcPr marT="27432" marB="27432" anchor="ctr">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lnSpc>
                          <a:spcPct val="85000"/>
                        </a:lnSpc>
                      </a:pPr>
                      <a:r>
                        <a:rPr lang="en-US" sz="1600" u="none" strike="noStrike" dirty="0" err="1">
                          <a:effectLst/>
                        </a:rPr>
                        <a:t>Evolocumab</a:t>
                      </a:r>
                      <a:br>
                        <a:rPr lang="en-US" sz="1600" u="none" strike="noStrike" dirty="0">
                          <a:effectLst/>
                        </a:rPr>
                      </a:br>
                      <a:r>
                        <a:rPr lang="en-US" sz="1600" u="none" strike="noStrike" dirty="0">
                          <a:effectLst/>
                        </a:rPr>
                        <a:t>(n = 155)</a:t>
                      </a:r>
                      <a:endParaRPr lang="en-US" sz="1600" b="0" i="0" u="none" strike="noStrike" dirty="0">
                        <a:solidFill>
                          <a:srgbClr val="000000"/>
                        </a:solidFill>
                        <a:effectLst/>
                        <a:latin typeface="Calibri" panose="020F0502020204030204" pitchFamily="34" charset="0"/>
                      </a:endParaRPr>
                    </a:p>
                  </a:txBody>
                  <a:tcPr marT="27432" marB="27432"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lnSpc>
                          <a:spcPct val="85000"/>
                        </a:lnSpc>
                      </a:pPr>
                      <a:r>
                        <a:rPr lang="en-US" sz="1600" u="none" strike="noStrike" dirty="0">
                          <a:effectLst/>
                        </a:rPr>
                        <a:t>Placebo</a:t>
                      </a:r>
                      <a:br>
                        <a:rPr lang="en-US" sz="1600" u="none" strike="noStrike" dirty="0">
                          <a:effectLst/>
                        </a:rPr>
                      </a:br>
                      <a:r>
                        <a:rPr lang="en-US" sz="1600" u="none" strike="noStrike" dirty="0">
                          <a:effectLst/>
                        </a:rPr>
                        <a:t>(n = 153)</a:t>
                      </a:r>
                      <a:endParaRPr lang="en-US" sz="1600" b="0" i="0" u="none" strike="noStrike" dirty="0">
                        <a:solidFill>
                          <a:srgbClr val="000000"/>
                        </a:solidFill>
                        <a:effectLst/>
                        <a:latin typeface="Calibri" panose="020F0502020204030204" pitchFamily="34" charset="0"/>
                      </a:endParaRPr>
                    </a:p>
                  </a:txBody>
                  <a:tcPr marT="27432" marB="27432" anchor="ctr">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826031259"/>
                  </a:ext>
                </a:extLst>
              </a:tr>
              <a:tr h="309744">
                <a:tc>
                  <a:txBody>
                    <a:bodyPr/>
                    <a:lstStyle/>
                    <a:p>
                      <a:pPr algn="l" fontAlgn="b">
                        <a:lnSpc>
                          <a:spcPct val="85000"/>
                        </a:lnSpc>
                      </a:pPr>
                      <a:r>
                        <a:rPr lang="en-US" sz="1600" b="1" u="none" strike="noStrike" dirty="0">
                          <a:effectLst/>
                        </a:rPr>
                        <a:t>Statin </a:t>
                      </a:r>
                      <a:r>
                        <a:rPr lang="en-US" sz="1600" b="1" u="none" strike="noStrike" dirty="0" err="1">
                          <a:effectLst/>
                        </a:rPr>
                        <a:t>treatment</a:t>
                      </a:r>
                      <a:r>
                        <a:rPr lang="en-US" sz="1600" b="1" u="none" strike="noStrike" baseline="30000" dirty="0" err="1">
                          <a:effectLst/>
                        </a:rPr>
                        <a:t>a</a:t>
                      </a:r>
                      <a:r>
                        <a:rPr lang="en-US" sz="1600" b="1" u="none" strike="noStrike" dirty="0">
                          <a:effectLst/>
                        </a:rPr>
                        <a:t>, n (%)</a:t>
                      </a:r>
                      <a:endParaRPr lang="en-US" sz="1600" b="1" i="0" u="none" strike="noStrike" dirty="0">
                        <a:solidFill>
                          <a:srgbClr val="000000"/>
                        </a:solidFill>
                        <a:effectLst/>
                        <a:latin typeface="Calibri" panose="020F0502020204030204" pitchFamily="34" charset="0"/>
                      </a:endParaRPr>
                    </a:p>
                  </a:txBody>
                  <a:tcPr marT="27432" marB="27432" anchor="ctr">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endParaRPr lang="en-US" sz="1600" b="0" i="0" u="none" strike="noStrike" dirty="0">
                        <a:solidFill>
                          <a:srgbClr val="000000"/>
                        </a:solidFill>
                        <a:effectLst/>
                        <a:latin typeface="Calibri" panose="020F0502020204030204" pitchFamily="34" charset="0"/>
                      </a:endParaRPr>
                    </a:p>
                  </a:txBody>
                  <a:tcPr marT="27432" marB="27432"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endParaRPr lang="en-US" sz="1600" b="0" i="0" u="none" strike="noStrike" dirty="0">
                        <a:solidFill>
                          <a:srgbClr val="000000"/>
                        </a:solidFill>
                        <a:effectLst/>
                        <a:latin typeface="Calibri" panose="020F0502020204030204" pitchFamily="34" charset="0"/>
                      </a:endParaRPr>
                    </a:p>
                  </a:txBody>
                  <a:tcPr marT="27432" marB="27432" anchor="ctr">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45164641"/>
                  </a:ext>
                </a:extLst>
              </a:tr>
              <a:tr h="309744">
                <a:tc>
                  <a:txBody>
                    <a:bodyPr/>
                    <a:lstStyle/>
                    <a:p>
                      <a:pPr marL="0" indent="233363" algn="l" fontAlgn="b">
                        <a:lnSpc>
                          <a:spcPct val="85000"/>
                        </a:lnSpc>
                      </a:pPr>
                      <a:r>
                        <a:rPr lang="en-US" sz="1600" b="1" u="none" strike="noStrike" dirty="0">
                          <a:effectLst/>
                        </a:rPr>
                        <a:t>No statin</a:t>
                      </a:r>
                      <a:endParaRPr lang="en-US" sz="1600" b="1" i="0" u="none" strike="noStrike" dirty="0">
                        <a:solidFill>
                          <a:srgbClr val="000000"/>
                        </a:solidFill>
                        <a:effectLst/>
                        <a:latin typeface="Calibri" panose="020F0502020204030204" pitchFamily="34" charset="0"/>
                      </a:endParaRPr>
                    </a:p>
                  </a:txBody>
                  <a:tcPr marT="27432" marB="27432" anchor="ctr">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fontAlgn="b" latinLnBrk="0" hangingPunct="1">
                        <a:lnSpc>
                          <a:spcPct val="85000"/>
                        </a:lnSpc>
                      </a:pPr>
                      <a:r>
                        <a:rPr lang="en-US" sz="1600" u="none" strike="noStrike" kern="1200" dirty="0">
                          <a:solidFill>
                            <a:schemeClr val="dk1"/>
                          </a:solidFill>
                          <a:effectLst/>
                          <a:latin typeface="+mn-lt"/>
                          <a:ea typeface="+mn-ea"/>
                          <a:cs typeface="+mn-cs"/>
                        </a:rPr>
                        <a:t>124 (80) </a:t>
                      </a:r>
                    </a:p>
                  </a:txBody>
                  <a:tcPr marT="27432" marB="27432"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lnSpc>
                          <a:spcPct val="85000"/>
                        </a:lnSpc>
                      </a:pPr>
                      <a:r>
                        <a:rPr lang="en-US" sz="1600" u="none" strike="noStrike" kern="1200" dirty="0">
                          <a:solidFill>
                            <a:schemeClr val="dk1"/>
                          </a:solidFill>
                          <a:effectLst/>
                          <a:latin typeface="+mn-lt"/>
                          <a:ea typeface="+mn-ea"/>
                          <a:cs typeface="+mn-cs"/>
                        </a:rPr>
                        <a:t>117 (76)</a:t>
                      </a:r>
                    </a:p>
                  </a:txBody>
                  <a:tcPr marT="27432" marB="27432" anchor="ctr">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5853271"/>
                  </a:ext>
                </a:extLst>
              </a:tr>
              <a:tr h="309744">
                <a:tc>
                  <a:txBody>
                    <a:bodyPr/>
                    <a:lstStyle/>
                    <a:p>
                      <a:pPr marL="0" indent="233363" algn="l" fontAlgn="b">
                        <a:lnSpc>
                          <a:spcPct val="85000"/>
                        </a:lnSpc>
                      </a:pPr>
                      <a:r>
                        <a:rPr lang="en-US" sz="1600" b="1" u="none" strike="noStrike" dirty="0">
                          <a:effectLst/>
                        </a:rPr>
                        <a:t>Low- or moderate-intensity statin</a:t>
                      </a:r>
                      <a:endParaRPr lang="en-US" sz="1600" b="1" i="0" u="none" strike="noStrike" dirty="0">
                        <a:solidFill>
                          <a:srgbClr val="000000"/>
                        </a:solidFill>
                        <a:effectLst/>
                        <a:latin typeface="Calibri" panose="020F0502020204030204" pitchFamily="34" charset="0"/>
                      </a:endParaRPr>
                    </a:p>
                  </a:txBody>
                  <a:tcPr marT="27432" marB="27432" anchor="ctr">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fontAlgn="b" latinLnBrk="0" hangingPunct="1">
                        <a:lnSpc>
                          <a:spcPct val="85000"/>
                        </a:lnSpc>
                      </a:pPr>
                      <a:r>
                        <a:rPr lang="en-US" sz="1600" u="none" strike="noStrike" kern="1200" dirty="0">
                          <a:solidFill>
                            <a:schemeClr val="dk1"/>
                          </a:solidFill>
                          <a:effectLst/>
                          <a:latin typeface="+mn-lt"/>
                          <a:ea typeface="+mn-ea"/>
                          <a:cs typeface="+mn-cs"/>
                        </a:rPr>
                        <a:t>13 (8)</a:t>
                      </a:r>
                    </a:p>
                  </a:txBody>
                  <a:tcPr marT="27432" marB="27432"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lnSpc>
                          <a:spcPct val="85000"/>
                        </a:lnSpc>
                      </a:pPr>
                      <a:r>
                        <a:rPr lang="en-US" sz="1600" u="none" strike="noStrike" kern="1200" dirty="0">
                          <a:solidFill>
                            <a:schemeClr val="dk1"/>
                          </a:solidFill>
                          <a:effectLst/>
                          <a:latin typeface="+mn-lt"/>
                          <a:ea typeface="+mn-ea"/>
                          <a:cs typeface="+mn-cs"/>
                        </a:rPr>
                        <a:t>22 (14)</a:t>
                      </a:r>
                    </a:p>
                  </a:txBody>
                  <a:tcPr marT="27432" marB="27432" anchor="ctr">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13861440"/>
                  </a:ext>
                </a:extLst>
              </a:tr>
              <a:tr h="309744">
                <a:tc>
                  <a:txBody>
                    <a:bodyPr/>
                    <a:lstStyle/>
                    <a:p>
                      <a:pPr marL="0" indent="233363" algn="l" fontAlgn="b">
                        <a:lnSpc>
                          <a:spcPct val="85000"/>
                        </a:lnSpc>
                      </a:pPr>
                      <a:r>
                        <a:rPr lang="en-US" sz="1600" b="1" u="none" strike="noStrike" dirty="0">
                          <a:effectLst/>
                        </a:rPr>
                        <a:t>High-intensity </a:t>
                      </a:r>
                      <a:r>
                        <a:rPr lang="en-US" sz="1600" b="1" u="none" strike="noStrike" dirty="0" err="1">
                          <a:effectLst/>
                        </a:rPr>
                        <a:t>statin</a:t>
                      </a:r>
                      <a:r>
                        <a:rPr lang="en-US" sz="1600" b="1" u="none" strike="noStrike" baseline="30000" dirty="0" err="1">
                          <a:effectLst/>
                        </a:rPr>
                        <a:t>b</a:t>
                      </a:r>
                      <a:endParaRPr lang="en-US" sz="1600" b="1" i="0" u="none" strike="noStrike" dirty="0">
                        <a:solidFill>
                          <a:srgbClr val="000000"/>
                        </a:solidFill>
                        <a:effectLst/>
                        <a:latin typeface="Calibri" panose="020F0502020204030204" pitchFamily="34" charset="0"/>
                      </a:endParaRPr>
                    </a:p>
                  </a:txBody>
                  <a:tcPr marT="27432" marB="27432" anchor="ctr">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fontAlgn="b" latinLnBrk="0" hangingPunct="1">
                        <a:lnSpc>
                          <a:spcPct val="85000"/>
                        </a:lnSpc>
                      </a:pPr>
                      <a:r>
                        <a:rPr lang="en-US" sz="1600" u="none" strike="noStrike" kern="1200" dirty="0">
                          <a:solidFill>
                            <a:schemeClr val="dk1"/>
                          </a:solidFill>
                          <a:effectLst/>
                          <a:latin typeface="+mn-lt"/>
                          <a:ea typeface="+mn-ea"/>
                          <a:cs typeface="+mn-cs"/>
                        </a:rPr>
                        <a:t>18 (12)</a:t>
                      </a:r>
                    </a:p>
                  </a:txBody>
                  <a:tcPr marT="27432" marB="27432"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lnSpc>
                          <a:spcPct val="85000"/>
                        </a:lnSpc>
                      </a:pPr>
                      <a:r>
                        <a:rPr lang="en-US" sz="1600" u="none" strike="noStrike" kern="1200" dirty="0">
                          <a:solidFill>
                            <a:schemeClr val="dk1"/>
                          </a:solidFill>
                          <a:effectLst/>
                          <a:latin typeface="+mn-lt"/>
                          <a:ea typeface="+mn-ea"/>
                          <a:cs typeface="+mn-cs"/>
                        </a:rPr>
                        <a:t>14 (9)</a:t>
                      </a:r>
                    </a:p>
                  </a:txBody>
                  <a:tcPr marT="27432" marB="27432" anchor="ctr">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26792731"/>
                  </a:ext>
                </a:extLst>
              </a:tr>
              <a:tr h="309744">
                <a:tc>
                  <a:txBody>
                    <a:bodyPr/>
                    <a:lstStyle/>
                    <a:p>
                      <a:pPr algn="l" fontAlgn="b">
                        <a:lnSpc>
                          <a:spcPct val="85000"/>
                        </a:lnSpc>
                      </a:pPr>
                      <a:r>
                        <a:rPr lang="en-US" sz="1600" b="1" u="none" strike="noStrike" dirty="0">
                          <a:effectLst/>
                        </a:rPr>
                        <a:t>Ezetimibe treatment, n (%)</a:t>
                      </a:r>
                      <a:endParaRPr lang="en-US" sz="1600" b="1" i="0" u="none" strike="noStrike" dirty="0">
                        <a:solidFill>
                          <a:srgbClr val="000000"/>
                        </a:solidFill>
                        <a:effectLst/>
                        <a:latin typeface="Calibri" panose="020F0502020204030204" pitchFamily="34" charset="0"/>
                      </a:endParaRPr>
                    </a:p>
                  </a:txBody>
                  <a:tcPr marT="27432" marB="27432" anchor="ctr">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algn="ctr" defTabSz="914400" rtl="0" eaLnBrk="1" fontAlgn="b" latinLnBrk="0" hangingPunct="1">
                        <a:lnSpc>
                          <a:spcPct val="85000"/>
                        </a:lnSpc>
                      </a:pPr>
                      <a:r>
                        <a:rPr lang="en-US" sz="1600" u="none" strike="noStrike" kern="1200" dirty="0">
                          <a:solidFill>
                            <a:schemeClr val="dk1"/>
                          </a:solidFill>
                          <a:effectLst/>
                          <a:latin typeface="+mn-lt"/>
                          <a:ea typeface="+mn-ea"/>
                          <a:cs typeface="+mn-cs"/>
                        </a:rPr>
                        <a:t>6 (4)</a:t>
                      </a:r>
                    </a:p>
                  </a:txBody>
                  <a:tcPr marT="27432" marB="27432"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lnSpc>
                          <a:spcPct val="85000"/>
                        </a:lnSpc>
                      </a:pPr>
                      <a:r>
                        <a:rPr lang="en-US" sz="1600" u="none" strike="noStrike" kern="1200" dirty="0">
                          <a:solidFill>
                            <a:schemeClr val="dk1"/>
                          </a:solidFill>
                          <a:effectLst/>
                          <a:latin typeface="+mn-lt"/>
                          <a:ea typeface="+mn-ea"/>
                          <a:cs typeface="+mn-cs"/>
                        </a:rPr>
                        <a:t>9 (6)</a:t>
                      </a:r>
                    </a:p>
                  </a:txBody>
                  <a:tcPr marT="27432" marB="27432" anchor="ctr">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9734808"/>
                  </a:ext>
                </a:extLst>
              </a:tr>
            </a:tbl>
          </a:graphicData>
        </a:graphic>
      </p:graphicFrame>
    </p:spTree>
    <p:extLst>
      <p:ext uri="{BB962C8B-B14F-4D97-AF65-F5344CB8AC3E}">
        <p14:creationId xmlns:p14="http://schemas.microsoft.com/office/powerpoint/2010/main" val="933548459"/>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EDF7F-CB2E-475C-A384-A2E419B5DA43}"/>
              </a:ext>
            </a:extLst>
          </p:cNvPr>
          <p:cNvSpPr>
            <a:spLocks noGrp="1"/>
          </p:cNvSpPr>
          <p:nvPr>
            <p:ph type="title"/>
          </p:nvPr>
        </p:nvSpPr>
        <p:spPr/>
        <p:txBody>
          <a:bodyPr/>
          <a:lstStyle/>
          <a:p>
            <a:r>
              <a:rPr lang="en-US" dirty="0"/>
              <a:t>Baseline Index ACS Event Was Numerically Imbalanced Between Groups</a:t>
            </a:r>
          </a:p>
        </p:txBody>
      </p:sp>
      <p:sp>
        <p:nvSpPr>
          <p:cNvPr id="3" name="TextBox 2">
            <a:extLst>
              <a:ext uri="{FF2B5EF4-FFF2-40B4-BE49-F238E27FC236}">
                <a16:creationId xmlns:a16="http://schemas.microsoft.com/office/drawing/2014/main" id="{8D3F5C78-62AB-B14E-8643-298FAB4D3537}"/>
              </a:ext>
            </a:extLst>
          </p:cNvPr>
          <p:cNvSpPr txBox="1"/>
          <p:nvPr/>
        </p:nvSpPr>
        <p:spPr>
          <a:xfrm>
            <a:off x="190500" y="6197397"/>
            <a:ext cx="7989404" cy="546303"/>
          </a:xfrm>
          <a:prstGeom prst="rect">
            <a:avLst/>
          </a:prstGeom>
          <a:noFill/>
        </p:spPr>
        <p:txBody>
          <a:bodyPr wrap="square" rtlCol="0" anchor="b">
            <a:spAutoFit/>
          </a:bodyPr>
          <a:lstStyle/>
          <a:p>
            <a:pPr>
              <a:lnSpc>
                <a:spcPct val="90000"/>
              </a:lnSpc>
              <a:spcBef>
                <a:spcPts val="300"/>
              </a:spcBef>
            </a:pPr>
            <a:r>
              <a:rPr lang="en-US" sz="1000" dirty="0"/>
              <a:t>ACS = acute coronary syndrome; NSTE-ACS = Non-ST-Elevation-Acute coronary syndrome; STEMI = ST-Elevation myocardial infarction; PCI = percutaneous coronary intervention; CABG = coronary artery bypass graft </a:t>
            </a:r>
          </a:p>
          <a:p>
            <a:pPr>
              <a:lnSpc>
                <a:spcPct val="90000"/>
              </a:lnSpc>
              <a:spcBef>
                <a:spcPts val="300"/>
              </a:spcBef>
            </a:pPr>
            <a:r>
              <a:rPr lang="en-US" sz="1000" dirty="0">
                <a:solidFill>
                  <a:srgbClr val="000000"/>
                </a:solidFill>
              </a:rPr>
              <a:t>Koskinas KC, et al.  </a:t>
            </a:r>
            <a:r>
              <a:rPr lang="en-US" sz="1000" i="1" dirty="0">
                <a:solidFill>
                  <a:srgbClr val="000000"/>
                </a:solidFill>
              </a:rPr>
              <a:t>JACC</a:t>
            </a:r>
            <a:r>
              <a:rPr lang="en-US" sz="1000" dirty="0">
                <a:solidFill>
                  <a:srgbClr val="000000"/>
                </a:solidFill>
              </a:rPr>
              <a:t>. [published online ahead of print August 31, 2019].  https://doi.org/10.1016/j.jacc.2019.08.010 </a:t>
            </a:r>
            <a:endParaRPr lang="fr-FR" sz="1000" dirty="0"/>
          </a:p>
        </p:txBody>
      </p:sp>
      <p:graphicFrame>
        <p:nvGraphicFramePr>
          <p:cNvPr id="4" name="Table 3">
            <a:extLst>
              <a:ext uri="{FF2B5EF4-FFF2-40B4-BE49-F238E27FC236}">
                <a16:creationId xmlns:a16="http://schemas.microsoft.com/office/drawing/2014/main" id="{D950470A-A309-F84E-9BD9-22F838D02069}"/>
              </a:ext>
            </a:extLst>
          </p:cNvPr>
          <p:cNvGraphicFramePr>
            <a:graphicFrameLocks noGrp="1"/>
          </p:cNvGraphicFramePr>
          <p:nvPr>
            <p:extLst>
              <p:ext uri="{D42A27DB-BD31-4B8C-83A1-F6EECF244321}">
                <p14:modId xmlns:p14="http://schemas.microsoft.com/office/powerpoint/2010/main" val="3572716317"/>
              </p:ext>
            </p:extLst>
          </p:nvPr>
        </p:nvGraphicFramePr>
        <p:xfrm>
          <a:off x="1954306" y="1857171"/>
          <a:ext cx="8372613" cy="2177500"/>
        </p:xfrm>
        <a:graphic>
          <a:graphicData uri="http://schemas.openxmlformats.org/drawingml/2006/table">
            <a:tbl>
              <a:tblPr firstRow="1" bandRow="1">
                <a:tableStyleId>{5C22544A-7EE6-4342-B048-85BDC9FD1C3A}</a:tableStyleId>
              </a:tblPr>
              <a:tblGrid>
                <a:gridCol w="4090068">
                  <a:extLst>
                    <a:ext uri="{9D8B030D-6E8A-4147-A177-3AD203B41FA5}">
                      <a16:colId xmlns:a16="http://schemas.microsoft.com/office/drawing/2014/main" val="3326270605"/>
                    </a:ext>
                  </a:extLst>
                </a:gridCol>
                <a:gridCol w="2373846">
                  <a:extLst>
                    <a:ext uri="{9D8B030D-6E8A-4147-A177-3AD203B41FA5}">
                      <a16:colId xmlns:a16="http://schemas.microsoft.com/office/drawing/2014/main" val="849082289"/>
                    </a:ext>
                  </a:extLst>
                </a:gridCol>
                <a:gridCol w="1908699">
                  <a:extLst>
                    <a:ext uri="{9D8B030D-6E8A-4147-A177-3AD203B41FA5}">
                      <a16:colId xmlns:a16="http://schemas.microsoft.com/office/drawing/2014/main" val="445387763"/>
                    </a:ext>
                  </a:extLst>
                </a:gridCol>
              </a:tblGrid>
              <a:tr h="0">
                <a:tc>
                  <a:txBody>
                    <a:bodyPr/>
                    <a:lstStyle/>
                    <a:p>
                      <a:pPr algn="l" fontAlgn="b">
                        <a:lnSpc>
                          <a:spcPct val="85000"/>
                        </a:lnSpc>
                      </a:pPr>
                      <a:endParaRPr lang="en-US" sz="1600" b="0" i="0" u="none" strike="noStrike" dirty="0">
                        <a:solidFill>
                          <a:srgbClr val="000000"/>
                        </a:solidFill>
                        <a:effectLst/>
                        <a:latin typeface="Calibri" panose="020F0502020204030204" pitchFamily="34" charset="0"/>
                      </a:endParaRPr>
                    </a:p>
                  </a:txBody>
                  <a:tcPr marT="27432" marB="27432" anchor="ctr">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lnSpc>
                          <a:spcPct val="85000"/>
                        </a:lnSpc>
                      </a:pPr>
                      <a:r>
                        <a:rPr lang="en-US" sz="1600" u="none" strike="noStrike" dirty="0" err="1">
                          <a:effectLst/>
                        </a:rPr>
                        <a:t>Evolocumab</a:t>
                      </a:r>
                      <a:br>
                        <a:rPr lang="en-US" sz="1600" u="none" strike="noStrike" dirty="0">
                          <a:effectLst/>
                        </a:rPr>
                      </a:br>
                      <a:r>
                        <a:rPr lang="en-US" sz="1600" u="none" strike="noStrike" dirty="0">
                          <a:effectLst/>
                        </a:rPr>
                        <a:t>(n = 155)</a:t>
                      </a:r>
                      <a:endParaRPr lang="en-US" sz="1600" b="0" i="0" u="none" strike="noStrike" dirty="0">
                        <a:solidFill>
                          <a:srgbClr val="000000"/>
                        </a:solidFill>
                        <a:effectLst/>
                        <a:latin typeface="Calibri" panose="020F0502020204030204" pitchFamily="34" charset="0"/>
                      </a:endParaRPr>
                    </a:p>
                  </a:txBody>
                  <a:tcPr marT="27432" marB="27432"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lnSpc>
                          <a:spcPct val="85000"/>
                        </a:lnSpc>
                      </a:pPr>
                      <a:r>
                        <a:rPr lang="en-US" sz="1600" u="none" strike="noStrike" dirty="0">
                          <a:effectLst/>
                        </a:rPr>
                        <a:t>Placebo</a:t>
                      </a:r>
                      <a:br>
                        <a:rPr lang="en-US" sz="1600" u="none" strike="noStrike" dirty="0">
                          <a:effectLst/>
                        </a:rPr>
                      </a:br>
                      <a:r>
                        <a:rPr lang="en-US" sz="1600" u="none" strike="noStrike" dirty="0">
                          <a:effectLst/>
                        </a:rPr>
                        <a:t>(n = 153)</a:t>
                      </a:r>
                      <a:endParaRPr lang="en-US" sz="1600" b="0" i="0" u="none" strike="noStrike" dirty="0">
                        <a:solidFill>
                          <a:srgbClr val="000000"/>
                        </a:solidFill>
                        <a:effectLst/>
                        <a:latin typeface="Calibri" panose="020F0502020204030204" pitchFamily="34" charset="0"/>
                      </a:endParaRPr>
                    </a:p>
                  </a:txBody>
                  <a:tcPr marT="27432" marB="27432" anchor="ctr">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826031259"/>
                  </a:ext>
                </a:extLst>
              </a:tr>
              <a:tr h="427027">
                <a:tc>
                  <a:txBody>
                    <a:bodyPr/>
                    <a:lstStyle/>
                    <a:p>
                      <a:pPr algn="l" fontAlgn="b">
                        <a:lnSpc>
                          <a:spcPct val="85000"/>
                        </a:lnSpc>
                      </a:pPr>
                      <a:r>
                        <a:rPr lang="en-US" sz="1600" b="1" u="none" strike="noStrike" dirty="0">
                          <a:effectLst/>
                        </a:rPr>
                        <a:t>Time of symptom onset &lt;24h, n (%)</a:t>
                      </a:r>
                      <a:endParaRPr lang="en-US" sz="1600" b="1" i="0" u="none" strike="noStrike" dirty="0">
                        <a:solidFill>
                          <a:srgbClr val="000000"/>
                        </a:solidFill>
                        <a:effectLst/>
                        <a:latin typeface="Calibri" panose="020F0502020204030204" pitchFamily="34" charset="0"/>
                      </a:endParaRPr>
                    </a:p>
                  </a:txBody>
                  <a:tcPr marT="27432" marB="27432" anchor="ctr">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600" u="none" strike="noStrike" dirty="0">
                          <a:effectLst/>
                        </a:rPr>
                        <a:t>100 (65)</a:t>
                      </a:r>
                      <a:endParaRPr lang="en-US" sz="1600" b="0" i="0" u="none" strike="noStrike" dirty="0">
                        <a:solidFill>
                          <a:srgbClr val="000000"/>
                        </a:solidFill>
                        <a:effectLst/>
                        <a:latin typeface="Calibri" panose="020F0502020204030204" pitchFamily="34" charset="0"/>
                      </a:endParaRPr>
                    </a:p>
                  </a:txBody>
                  <a:tcPr marT="27432" marB="27432"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600" u="none" strike="noStrike" dirty="0">
                          <a:effectLst/>
                        </a:rPr>
                        <a:t>90 (59)</a:t>
                      </a:r>
                      <a:endParaRPr lang="en-US" sz="1600" b="0" i="0" u="none" strike="noStrike" dirty="0">
                        <a:solidFill>
                          <a:srgbClr val="000000"/>
                        </a:solidFill>
                        <a:effectLst/>
                        <a:latin typeface="Calibri" panose="020F0502020204030204" pitchFamily="34" charset="0"/>
                      </a:endParaRPr>
                    </a:p>
                  </a:txBody>
                  <a:tcPr marT="27432" marB="27432" anchor="ctr">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55050476"/>
                  </a:ext>
                </a:extLst>
              </a:tr>
              <a:tr h="427027">
                <a:tc>
                  <a:txBody>
                    <a:bodyPr/>
                    <a:lstStyle/>
                    <a:p>
                      <a:pPr algn="l" fontAlgn="b">
                        <a:lnSpc>
                          <a:spcPct val="85000"/>
                        </a:lnSpc>
                      </a:pPr>
                      <a:r>
                        <a:rPr lang="en-US" sz="1600" b="1" u="none" strike="noStrike" dirty="0">
                          <a:effectLst/>
                        </a:rPr>
                        <a:t>Index ACS event, n (%)</a:t>
                      </a:r>
                      <a:endParaRPr lang="en-US" sz="1600" b="1" i="0" u="none" strike="noStrike" dirty="0">
                        <a:solidFill>
                          <a:srgbClr val="000000"/>
                        </a:solidFill>
                        <a:effectLst/>
                        <a:latin typeface="Calibri" panose="020F0502020204030204" pitchFamily="34" charset="0"/>
                      </a:endParaRPr>
                    </a:p>
                  </a:txBody>
                  <a:tcPr marT="27432" marB="27432" anchor="ctr">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endParaRPr lang="en-US" sz="1600" b="0" i="0" u="none" strike="noStrike">
                        <a:solidFill>
                          <a:srgbClr val="000000"/>
                        </a:solidFill>
                        <a:effectLst/>
                        <a:latin typeface="Calibri" panose="020F0502020204030204" pitchFamily="34" charset="0"/>
                      </a:endParaRPr>
                    </a:p>
                  </a:txBody>
                  <a:tcPr marT="27432" marB="27432"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endParaRPr lang="en-US" sz="1600" b="0" i="0" u="none" strike="noStrike">
                        <a:solidFill>
                          <a:srgbClr val="000000"/>
                        </a:solidFill>
                        <a:effectLst/>
                        <a:latin typeface="Calibri" panose="020F0502020204030204" pitchFamily="34" charset="0"/>
                      </a:endParaRPr>
                    </a:p>
                  </a:txBody>
                  <a:tcPr marT="27432" marB="27432" anchor="ctr">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30272628"/>
                  </a:ext>
                </a:extLst>
              </a:tr>
              <a:tr h="427027">
                <a:tc>
                  <a:txBody>
                    <a:bodyPr/>
                    <a:lstStyle/>
                    <a:p>
                      <a:pPr marL="0" indent="233363" algn="l" fontAlgn="b">
                        <a:lnSpc>
                          <a:spcPct val="85000"/>
                        </a:lnSpc>
                      </a:pPr>
                      <a:r>
                        <a:rPr lang="en-US" sz="1600" b="1" u="none" strike="noStrike" dirty="0">
                          <a:effectLst/>
                        </a:rPr>
                        <a:t>NSTE-ACS</a:t>
                      </a:r>
                      <a:endParaRPr lang="en-US" sz="1600" b="1" i="0" u="none" strike="noStrike" dirty="0">
                        <a:solidFill>
                          <a:srgbClr val="000000"/>
                        </a:solidFill>
                        <a:effectLst/>
                        <a:latin typeface="Calibri" panose="020F0502020204030204" pitchFamily="34" charset="0"/>
                      </a:endParaRPr>
                    </a:p>
                  </a:txBody>
                  <a:tcPr marT="27432" marB="27432" anchor="ctr">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600" u="none" strike="noStrike">
                          <a:effectLst/>
                        </a:rPr>
                        <a:t>88 (57)</a:t>
                      </a:r>
                      <a:endParaRPr lang="en-US" sz="1600" b="0" i="0" u="none" strike="noStrike">
                        <a:solidFill>
                          <a:srgbClr val="000000"/>
                        </a:solidFill>
                        <a:effectLst/>
                        <a:latin typeface="Calibri" panose="020F0502020204030204" pitchFamily="34" charset="0"/>
                      </a:endParaRPr>
                    </a:p>
                  </a:txBody>
                  <a:tcPr marT="27432" marB="27432"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600" u="none" strike="noStrike" dirty="0">
                          <a:effectLst/>
                        </a:rPr>
                        <a:t>107 (70)</a:t>
                      </a:r>
                      <a:endParaRPr lang="en-US" sz="1600" b="0" i="0" u="none" strike="noStrike" dirty="0">
                        <a:solidFill>
                          <a:srgbClr val="000000"/>
                        </a:solidFill>
                        <a:effectLst/>
                        <a:latin typeface="Calibri" panose="020F0502020204030204" pitchFamily="34" charset="0"/>
                      </a:endParaRPr>
                    </a:p>
                  </a:txBody>
                  <a:tcPr marT="27432" marB="27432" anchor="ctr">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038866"/>
                  </a:ext>
                </a:extLst>
              </a:tr>
              <a:tr h="427027">
                <a:tc>
                  <a:txBody>
                    <a:bodyPr/>
                    <a:lstStyle/>
                    <a:p>
                      <a:pPr marL="0" indent="233363" algn="l" fontAlgn="b">
                        <a:lnSpc>
                          <a:spcPct val="85000"/>
                        </a:lnSpc>
                      </a:pPr>
                      <a:r>
                        <a:rPr lang="en-US" sz="1600" b="1" u="none" strike="noStrike" dirty="0">
                          <a:effectLst/>
                        </a:rPr>
                        <a:t>STEMI</a:t>
                      </a:r>
                      <a:endParaRPr lang="en-US" sz="1600" b="1" i="0" u="none" strike="noStrike" dirty="0">
                        <a:solidFill>
                          <a:srgbClr val="000000"/>
                        </a:solidFill>
                        <a:effectLst/>
                        <a:latin typeface="Calibri" panose="020F0502020204030204" pitchFamily="34" charset="0"/>
                      </a:endParaRPr>
                    </a:p>
                  </a:txBody>
                  <a:tcPr marT="27432" marB="27432" anchor="ctr">
                    <a:lnL w="12700" cap="flat" cmpd="sng" algn="ctr">
                      <a:solidFill>
                        <a:schemeClr val="bg1">
                          <a:lumMod val="65000"/>
                        </a:schemeClr>
                      </a:solidFill>
                      <a:prstDash val="solid"/>
                      <a:round/>
                      <a:headEnd type="none" w="med" len="med"/>
                      <a:tailEnd type="none" w="med" len="med"/>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algn="ctr" fontAlgn="b">
                        <a:lnSpc>
                          <a:spcPct val="85000"/>
                        </a:lnSpc>
                      </a:pPr>
                      <a:r>
                        <a:rPr lang="en-US" sz="1600" u="none" strike="noStrike">
                          <a:effectLst/>
                        </a:rPr>
                        <a:t>67 (43)</a:t>
                      </a:r>
                      <a:endParaRPr lang="en-US" sz="1600" b="0" i="0" u="none" strike="noStrike">
                        <a:solidFill>
                          <a:srgbClr val="000000"/>
                        </a:solidFill>
                        <a:effectLst/>
                        <a:latin typeface="Calibri" panose="020F0502020204030204" pitchFamily="34" charset="0"/>
                      </a:endParaRPr>
                    </a:p>
                  </a:txBody>
                  <a:tcPr marT="27432" marB="27432" anchor="ctr">
                    <a:lnL w="12700" cmpd="sng">
                      <a:noFill/>
                    </a:lnL>
                    <a:lnR w="12700" cmpd="sng">
                      <a:noFill/>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lnSpc>
                          <a:spcPct val="85000"/>
                        </a:lnSpc>
                      </a:pPr>
                      <a:r>
                        <a:rPr lang="en-US" sz="1600" u="none" strike="noStrike" dirty="0">
                          <a:effectLst/>
                        </a:rPr>
                        <a:t>46 (30)</a:t>
                      </a:r>
                      <a:endParaRPr lang="en-US" sz="1600" b="0" i="0" u="none" strike="noStrike" dirty="0">
                        <a:solidFill>
                          <a:srgbClr val="000000"/>
                        </a:solidFill>
                        <a:effectLst/>
                        <a:latin typeface="Calibri" panose="020F0502020204030204" pitchFamily="34" charset="0"/>
                      </a:endParaRPr>
                    </a:p>
                  </a:txBody>
                  <a:tcPr marT="27432" marB="27432" anchor="ctr">
                    <a:lnL w="12700" cmpd="sng">
                      <a:noFill/>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66668321"/>
                  </a:ext>
                </a:extLst>
              </a:tr>
            </a:tbl>
          </a:graphicData>
        </a:graphic>
      </p:graphicFrame>
      <p:sp>
        <p:nvSpPr>
          <p:cNvPr id="6" name="Rectangle 5">
            <a:extLst>
              <a:ext uri="{FF2B5EF4-FFF2-40B4-BE49-F238E27FC236}">
                <a16:creationId xmlns:a16="http://schemas.microsoft.com/office/drawing/2014/main" id="{D026A3A3-7CCC-4E17-8893-011CD4D04773}"/>
              </a:ext>
            </a:extLst>
          </p:cNvPr>
          <p:cNvSpPr/>
          <p:nvPr/>
        </p:nvSpPr>
        <p:spPr>
          <a:xfrm>
            <a:off x="0" y="4502531"/>
            <a:ext cx="12192000" cy="510909"/>
          </a:xfrm>
          <a:prstGeom prst="rect">
            <a:avLst/>
          </a:prstGeom>
          <a:solidFill>
            <a:srgbClr val="007CC2"/>
          </a:solidFill>
        </p:spPr>
        <p:txBody>
          <a:bodyPr wrap="square">
            <a:spAutoFit/>
          </a:bodyPr>
          <a:lstStyle/>
          <a:p>
            <a:pPr algn="ctr" defTabSz="457200">
              <a:lnSpc>
                <a:spcPct val="85000"/>
              </a:lnSpc>
              <a:spcBef>
                <a:spcPts val="200"/>
              </a:spcBef>
            </a:pPr>
            <a:r>
              <a:rPr lang="en-US" sz="1600" b="1" dirty="0">
                <a:solidFill>
                  <a:srgbClr val="FFFFFF"/>
                </a:solidFill>
              </a:rPr>
              <a:t>There were more STEMI patients in the </a:t>
            </a:r>
            <a:r>
              <a:rPr lang="en-US" sz="1600" b="1" dirty="0" err="1">
                <a:solidFill>
                  <a:srgbClr val="FFFFFF"/>
                </a:solidFill>
              </a:rPr>
              <a:t>evolocumab</a:t>
            </a:r>
            <a:r>
              <a:rPr lang="en-US" sz="1600" b="1" dirty="0">
                <a:solidFill>
                  <a:srgbClr val="FFFFFF"/>
                </a:solidFill>
              </a:rPr>
              <a:t> group versus the placebo group (43% vs 30%). </a:t>
            </a:r>
            <a:br>
              <a:rPr lang="en-US" sz="1600" b="1" dirty="0">
                <a:solidFill>
                  <a:srgbClr val="FFFFFF"/>
                </a:solidFill>
              </a:rPr>
            </a:br>
            <a:r>
              <a:rPr lang="en-US" sz="1600" b="1" dirty="0">
                <a:solidFill>
                  <a:schemeClr val="bg1"/>
                </a:solidFill>
              </a:rPr>
              <a:t>Treatment of the index ACS event included PCI (84.1%), medical therapy alone (8.8%), or CABG (7.1%)</a:t>
            </a:r>
          </a:p>
        </p:txBody>
      </p:sp>
    </p:spTree>
    <p:extLst>
      <p:ext uri="{BB962C8B-B14F-4D97-AF65-F5344CB8AC3E}">
        <p14:creationId xmlns:p14="http://schemas.microsoft.com/office/powerpoint/2010/main" val="2675231276"/>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B73F76-C94B-4FD2-952B-F2D797F6DFFF}"/>
              </a:ext>
            </a:extLst>
          </p:cNvPr>
          <p:cNvSpPr>
            <a:spLocks noGrp="1"/>
          </p:cNvSpPr>
          <p:nvPr>
            <p:ph type="title"/>
          </p:nvPr>
        </p:nvSpPr>
        <p:spPr/>
        <p:txBody>
          <a:bodyPr/>
          <a:lstStyle/>
          <a:p>
            <a:r>
              <a:rPr lang="en-US" dirty="0"/>
              <a:t>All STEMI Patients Screened &lt;24h; NSTEMI Patients Screened &lt;72h</a:t>
            </a:r>
          </a:p>
        </p:txBody>
      </p:sp>
      <p:sp>
        <p:nvSpPr>
          <p:cNvPr id="5" name="Rectangle 4">
            <a:extLst>
              <a:ext uri="{FF2B5EF4-FFF2-40B4-BE49-F238E27FC236}">
                <a16:creationId xmlns:a16="http://schemas.microsoft.com/office/drawing/2014/main" id="{970C792E-315E-4AFB-B665-CF55781475A8}"/>
              </a:ext>
            </a:extLst>
          </p:cNvPr>
          <p:cNvSpPr/>
          <p:nvPr/>
        </p:nvSpPr>
        <p:spPr>
          <a:xfrm>
            <a:off x="-1" y="5486886"/>
            <a:ext cx="12192000" cy="536557"/>
          </a:xfrm>
          <a:prstGeom prst="rect">
            <a:avLst/>
          </a:prstGeom>
          <a:solidFill>
            <a:srgbClr val="007CC2"/>
          </a:solidFill>
        </p:spPr>
        <p:txBody>
          <a:bodyPr wrap="square">
            <a:spAutoFit/>
          </a:bodyPr>
          <a:lstStyle/>
          <a:p>
            <a:pPr algn="ctr" defTabSz="457200">
              <a:lnSpc>
                <a:spcPct val="85000"/>
              </a:lnSpc>
              <a:spcBef>
                <a:spcPts val="200"/>
              </a:spcBef>
            </a:pPr>
            <a:r>
              <a:rPr lang="en-US" sz="1600" b="1" dirty="0">
                <a:solidFill>
                  <a:srgbClr val="FFFFFF"/>
                </a:solidFill>
              </a:rPr>
              <a:t>The majority of enrolled patients (62%) were screened for study participation within &lt;24 hours </a:t>
            </a:r>
          </a:p>
          <a:p>
            <a:pPr algn="ctr" defTabSz="457200">
              <a:lnSpc>
                <a:spcPct val="85000"/>
              </a:lnSpc>
              <a:spcBef>
                <a:spcPts val="200"/>
              </a:spcBef>
            </a:pPr>
            <a:r>
              <a:rPr lang="en-US" sz="1600" b="1" dirty="0">
                <a:solidFill>
                  <a:srgbClr val="FFFFFF"/>
                </a:solidFill>
              </a:rPr>
              <a:t>of patient-reported symptom onset, and all within &lt;72 hours </a:t>
            </a:r>
          </a:p>
        </p:txBody>
      </p:sp>
      <p:sp>
        <p:nvSpPr>
          <p:cNvPr id="6" name="TextBox 5">
            <a:extLst>
              <a:ext uri="{FF2B5EF4-FFF2-40B4-BE49-F238E27FC236}">
                <a16:creationId xmlns:a16="http://schemas.microsoft.com/office/drawing/2014/main" id="{C84B4519-AB10-4EEF-BC83-8B73E992D46B}"/>
              </a:ext>
            </a:extLst>
          </p:cNvPr>
          <p:cNvSpPr txBox="1"/>
          <p:nvPr/>
        </p:nvSpPr>
        <p:spPr>
          <a:xfrm>
            <a:off x="190500" y="6335896"/>
            <a:ext cx="10826496" cy="407804"/>
          </a:xfrm>
          <a:prstGeom prst="rect">
            <a:avLst/>
          </a:prstGeom>
          <a:noFill/>
        </p:spPr>
        <p:txBody>
          <a:bodyPr wrap="square" rtlCol="0" anchor="b">
            <a:spAutoFit/>
          </a:bodyPr>
          <a:lstStyle/>
          <a:p>
            <a:pPr>
              <a:lnSpc>
                <a:spcPct val="90000"/>
              </a:lnSpc>
              <a:spcBef>
                <a:spcPts val="300"/>
              </a:spcBef>
            </a:pPr>
            <a:r>
              <a:rPr lang="en-US" sz="1000" dirty="0"/>
              <a:t>ACS = acute coronary syndrome; NSTE-ACS = Non-ST-Elevation-Acute coronary syndrome; STEMI = ST-Elevation myocardial infarction</a:t>
            </a:r>
          </a:p>
          <a:p>
            <a:pPr>
              <a:lnSpc>
                <a:spcPct val="90000"/>
              </a:lnSpc>
              <a:spcBef>
                <a:spcPts val="300"/>
              </a:spcBef>
            </a:pPr>
            <a:r>
              <a:rPr lang="en-US" sz="1000" dirty="0">
                <a:solidFill>
                  <a:srgbClr val="000000"/>
                </a:solidFill>
              </a:rPr>
              <a:t>Koskinas KC, et al.  </a:t>
            </a:r>
            <a:r>
              <a:rPr lang="en-US" sz="1000" i="1" dirty="0">
                <a:solidFill>
                  <a:srgbClr val="000000"/>
                </a:solidFill>
              </a:rPr>
              <a:t>JACC</a:t>
            </a:r>
            <a:r>
              <a:rPr lang="en-US" sz="1000" dirty="0">
                <a:solidFill>
                  <a:srgbClr val="000000"/>
                </a:solidFill>
              </a:rPr>
              <a:t>. [published online ahead of print August 31, 2019].  https://doi.org/10.1016/j.jacc.2019.08.010 </a:t>
            </a:r>
            <a:endParaRPr lang="fr-FR" sz="1000" dirty="0"/>
          </a:p>
        </p:txBody>
      </p:sp>
      <p:graphicFrame>
        <p:nvGraphicFramePr>
          <p:cNvPr id="10" name="Chart 9">
            <a:extLst>
              <a:ext uri="{FF2B5EF4-FFF2-40B4-BE49-F238E27FC236}">
                <a16:creationId xmlns:a16="http://schemas.microsoft.com/office/drawing/2014/main" id="{8C165E50-3FF7-423C-9B5D-457F641FF3CC}"/>
              </a:ext>
            </a:extLst>
          </p:cNvPr>
          <p:cNvGraphicFramePr/>
          <p:nvPr>
            <p:extLst>
              <p:ext uri="{D42A27DB-BD31-4B8C-83A1-F6EECF244321}">
                <p14:modId xmlns:p14="http://schemas.microsoft.com/office/powerpoint/2010/main" val="828605249"/>
              </p:ext>
            </p:extLst>
          </p:nvPr>
        </p:nvGraphicFramePr>
        <p:xfrm>
          <a:off x="1525742" y="1430338"/>
          <a:ext cx="8903643" cy="3899308"/>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D5E767AB-EB9C-4595-B843-2E183E5B0E1C}"/>
              </a:ext>
            </a:extLst>
          </p:cNvPr>
          <p:cNvSpPr txBox="1"/>
          <p:nvPr/>
        </p:nvSpPr>
        <p:spPr>
          <a:xfrm>
            <a:off x="3929094" y="2057120"/>
            <a:ext cx="692817" cy="307777"/>
          </a:xfrm>
          <a:prstGeom prst="rect">
            <a:avLst/>
          </a:prstGeom>
          <a:noFill/>
        </p:spPr>
        <p:txBody>
          <a:bodyPr wrap="none" rtlCol="0">
            <a:spAutoFit/>
          </a:bodyPr>
          <a:lstStyle/>
          <a:p>
            <a:pPr algn="ctr"/>
            <a:r>
              <a:rPr lang="en-US" sz="1400" b="1" dirty="0"/>
              <a:t>61.7%</a:t>
            </a:r>
          </a:p>
        </p:txBody>
      </p:sp>
      <p:sp>
        <p:nvSpPr>
          <p:cNvPr id="12" name="TextBox 11">
            <a:extLst>
              <a:ext uri="{FF2B5EF4-FFF2-40B4-BE49-F238E27FC236}">
                <a16:creationId xmlns:a16="http://schemas.microsoft.com/office/drawing/2014/main" id="{320A36CC-95F9-4CE9-B84E-B68167521241}"/>
              </a:ext>
            </a:extLst>
          </p:cNvPr>
          <p:cNvSpPr txBox="1"/>
          <p:nvPr/>
        </p:nvSpPr>
        <p:spPr>
          <a:xfrm>
            <a:off x="7650143" y="2939225"/>
            <a:ext cx="692817" cy="307777"/>
          </a:xfrm>
          <a:prstGeom prst="rect">
            <a:avLst/>
          </a:prstGeom>
          <a:noFill/>
        </p:spPr>
        <p:txBody>
          <a:bodyPr wrap="none" rtlCol="0">
            <a:spAutoFit/>
          </a:bodyPr>
          <a:lstStyle/>
          <a:p>
            <a:pPr algn="ctr"/>
            <a:r>
              <a:rPr lang="en-US" sz="1400" b="1" dirty="0"/>
              <a:t>38.3%</a:t>
            </a:r>
          </a:p>
        </p:txBody>
      </p:sp>
      <p:sp>
        <p:nvSpPr>
          <p:cNvPr id="13" name="TextBox 12">
            <a:extLst>
              <a:ext uri="{FF2B5EF4-FFF2-40B4-BE49-F238E27FC236}">
                <a16:creationId xmlns:a16="http://schemas.microsoft.com/office/drawing/2014/main" id="{37B46A9C-1953-47E2-8693-8E15C5334CA9}"/>
              </a:ext>
            </a:extLst>
          </p:cNvPr>
          <p:cNvSpPr txBox="1"/>
          <p:nvPr/>
        </p:nvSpPr>
        <p:spPr>
          <a:xfrm>
            <a:off x="3932302" y="2655298"/>
            <a:ext cx="686405" cy="307777"/>
          </a:xfrm>
          <a:prstGeom prst="rect">
            <a:avLst/>
          </a:prstGeom>
          <a:noFill/>
        </p:spPr>
        <p:txBody>
          <a:bodyPr wrap="none" rtlCol="0">
            <a:spAutoFit/>
          </a:bodyPr>
          <a:lstStyle/>
          <a:p>
            <a:pPr algn="ctr"/>
            <a:r>
              <a:rPr lang="en-US" sz="1400" dirty="0">
                <a:solidFill>
                  <a:schemeClr val="bg1"/>
                </a:solidFill>
              </a:rPr>
              <a:t>n = 77</a:t>
            </a:r>
          </a:p>
        </p:txBody>
      </p:sp>
      <p:sp>
        <p:nvSpPr>
          <p:cNvPr id="14" name="TextBox 13">
            <a:extLst>
              <a:ext uri="{FF2B5EF4-FFF2-40B4-BE49-F238E27FC236}">
                <a16:creationId xmlns:a16="http://schemas.microsoft.com/office/drawing/2014/main" id="{4725136E-CC7A-4FFC-B54B-2D8A335D72C3}"/>
              </a:ext>
            </a:extLst>
          </p:cNvPr>
          <p:cNvSpPr txBox="1"/>
          <p:nvPr/>
        </p:nvSpPr>
        <p:spPr>
          <a:xfrm>
            <a:off x="7610325" y="3839214"/>
            <a:ext cx="772455" cy="307777"/>
          </a:xfrm>
          <a:prstGeom prst="rect">
            <a:avLst/>
          </a:prstGeom>
          <a:noFill/>
        </p:spPr>
        <p:txBody>
          <a:bodyPr wrap="none" rtlCol="0">
            <a:spAutoFit/>
          </a:bodyPr>
          <a:lstStyle/>
          <a:p>
            <a:pPr algn="ctr"/>
            <a:r>
              <a:rPr lang="en-US" sz="1400" dirty="0">
                <a:solidFill>
                  <a:schemeClr val="bg1"/>
                </a:solidFill>
              </a:rPr>
              <a:t>n = 118</a:t>
            </a:r>
          </a:p>
        </p:txBody>
      </p:sp>
      <p:sp>
        <p:nvSpPr>
          <p:cNvPr id="15" name="TextBox 14">
            <a:extLst>
              <a:ext uri="{FF2B5EF4-FFF2-40B4-BE49-F238E27FC236}">
                <a16:creationId xmlns:a16="http://schemas.microsoft.com/office/drawing/2014/main" id="{F09B1EFD-C950-4AB0-AF14-F004F72B3DBD}"/>
              </a:ext>
            </a:extLst>
          </p:cNvPr>
          <p:cNvSpPr txBox="1"/>
          <p:nvPr/>
        </p:nvSpPr>
        <p:spPr>
          <a:xfrm>
            <a:off x="3889277" y="3819747"/>
            <a:ext cx="772455" cy="307777"/>
          </a:xfrm>
          <a:prstGeom prst="rect">
            <a:avLst/>
          </a:prstGeom>
          <a:noFill/>
        </p:spPr>
        <p:txBody>
          <a:bodyPr wrap="none" rtlCol="0">
            <a:spAutoFit/>
          </a:bodyPr>
          <a:lstStyle/>
          <a:p>
            <a:pPr algn="ctr"/>
            <a:r>
              <a:rPr lang="en-US" sz="1400" dirty="0">
                <a:solidFill>
                  <a:schemeClr val="bg1"/>
                </a:solidFill>
              </a:rPr>
              <a:t>n = 113</a:t>
            </a:r>
          </a:p>
        </p:txBody>
      </p:sp>
    </p:spTree>
    <p:extLst>
      <p:ext uri="{BB962C8B-B14F-4D97-AF65-F5344CB8AC3E}">
        <p14:creationId xmlns:p14="http://schemas.microsoft.com/office/powerpoint/2010/main" val="3258751375"/>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F6702F-F6D7-AD4E-B7D4-09CB493D553D}"/>
              </a:ext>
            </a:extLst>
          </p:cNvPr>
          <p:cNvSpPr>
            <a:spLocks noGrp="1"/>
          </p:cNvSpPr>
          <p:nvPr>
            <p:ph type="title"/>
          </p:nvPr>
        </p:nvSpPr>
        <p:spPr>
          <a:xfrm>
            <a:off x="682752" y="36576"/>
            <a:ext cx="11239282" cy="1097280"/>
          </a:xfrm>
        </p:spPr>
        <p:txBody>
          <a:bodyPr/>
          <a:lstStyle/>
          <a:p>
            <a:br>
              <a:rPr lang="en-US" dirty="0"/>
            </a:br>
            <a:r>
              <a:rPr lang="en-US" dirty="0"/>
              <a:t>Primary Endpoint: Significant Reduction in LDL-C </a:t>
            </a:r>
            <a:br>
              <a:rPr lang="en-US" dirty="0"/>
            </a:br>
            <a:r>
              <a:rPr lang="en-US" dirty="0"/>
              <a:t>at 8 Weeks</a:t>
            </a:r>
          </a:p>
        </p:txBody>
      </p:sp>
      <p:grpSp>
        <p:nvGrpSpPr>
          <p:cNvPr id="53" name="Group 52">
            <a:extLst>
              <a:ext uri="{FF2B5EF4-FFF2-40B4-BE49-F238E27FC236}">
                <a16:creationId xmlns:a16="http://schemas.microsoft.com/office/drawing/2014/main" id="{19C742A6-DDA8-1D4C-BF77-68419F6A3EC0}"/>
              </a:ext>
            </a:extLst>
          </p:cNvPr>
          <p:cNvGrpSpPr/>
          <p:nvPr/>
        </p:nvGrpSpPr>
        <p:grpSpPr>
          <a:xfrm>
            <a:off x="998830" y="1319269"/>
            <a:ext cx="8965517" cy="4284452"/>
            <a:chOff x="279356" y="2093182"/>
            <a:chExt cx="4710482" cy="4284452"/>
          </a:xfrm>
        </p:grpSpPr>
        <p:sp>
          <p:nvSpPr>
            <p:cNvPr id="6" name="Rectangle 5">
              <a:extLst>
                <a:ext uri="{FF2B5EF4-FFF2-40B4-BE49-F238E27FC236}">
                  <a16:creationId xmlns:a16="http://schemas.microsoft.com/office/drawing/2014/main" id="{AABDE0B4-75F3-A748-8E2D-D26190891ECB}"/>
                </a:ext>
              </a:extLst>
            </p:cNvPr>
            <p:cNvSpPr/>
            <p:nvPr/>
          </p:nvSpPr>
          <p:spPr>
            <a:xfrm>
              <a:off x="2445094" y="2093182"/>
              <a:ext cx="1201878" cy="327782"/>
            </a:xfrm>
            <a:prstGeom prst="rect">
              <a:avLst/>
            </a:prstGeom>
          </p:spPr>
          <p:txBody>
            <a:bodyPr wrap="none">
              <a:spAutoFit/>
            </a:bodyPr>
            <a:lstStyle/>
            <a:p>
              <a:pPr algn="ctr">
                <a:lnSpc>
                  <a:spcPct val="85000"/>
                </a:lnSpc>
              </a:pPr>
              <a:r>
                <a:rPr lang="en-US" b="1" spc="-5" dirty="0">
                  <a:solidFill>
                    <a:schemeClr val="accent1"/>
                  </a:solidFill>
                  <a:cs typeface="Times New Roman"/>
                </a:rPr>
                <a:t>Mean Values (±SD) </a:t>
              </a:r>
              <a:endParaRPr lang="en-US" b="1" dirty="0">
                <a:solidFill>
                  <a:schemeClr val="accent1"/>
                </a:solidFill>
              </a:endParaRPr>
            </a:p>
          </p:txBody>
        </p:sp>
        <p:grpSp>
          <p:nvGrpSpPr>
            <p:cNvPr id="35" name="Group 34">
              <a:extLst>
                <a:ext uri="{FF2B5EF4-FFF2-40B4-BE49-F238E27FC236}">
                  <a16:creationId xmlns:a16="http://schemas.microsoft.com/office/drawing/2014/main" id="{AA200D06-9B25-7048-B1C6-8CBBEF022F49}"/>
                </a:ext>
              </a:extLst>
            </p:cNvPr>
            <p:cNvGrpSpPr/>
            <p:nvPr/>
          </p:nvGrpSpPr>
          <p:grpSpPr>
            <a:xfrm>
              <a:off x="279356" y="5276089"/>
              <a:ext cx="4195666" cy="1101545"/>
              <a:chOff x="279356" y="5592582"/>
              <a:chExt cx="4195666" cy="1101545"/>
            </a:xfrm>
          </p:grpSpPr>
          <p:sp>
            <p:nvSpPr>
              <p:cNvPr id="17" name="TextBox 16">
                <a:extLst>
                  <a:ext uri="{FF2B5EF4-FFF2-40B4-BE49-F238E27FC236}">
                    <a16:creationId xmlns:a16="http://schemas.microsoft.com/office/drawing/2014/main" id="{BDA7CF85-B75F-8041-AF34-487401C50702}"/>
                  </a:ext>
                </a:extLst>
              </p:cNvPr>
              <p:cNvSpPr txBox="1"/>
              <p:nvPr/>
            </p:nvSpPr>
            <p:spPr>
              <a:xfrm>
                <a:off x="279356" y="5592582"/>
                <a:ext cx="562601" cy="184666"/>
              </a:xfrm>
              <a:prstGeom prst="rect">
                <a:avLst/>
              </a:prstGeom>
              <a:noFill/>
            </p:spPr>
            <p:txBody>
              <a:bodyPr wrap="none" lIns="0" tIns="0" rIns="0" bIns="0" rtlCol="0" anchor="b">
                <a:spAutoFit/>
              </a:bodyPr>
              <a:lstStyle/>
              <a:p>
                <a:r>
                  <a:rPr lang="en-US" sz="1200" b="1" dirty="0"/>
                  <a:t>No. of patients</a:t>
                </a:r>
              </a:p>
            </p:txBody>
          </p:sp>
          <p:sp>
            <p:nvSpPr>
              <p:cNvPr id="18" name="TextBox 17">
                <a:extLst>
                  <a:ext uri="{FF2B5EF4-FFF2-40B4-BE49-F238E27FC236}">
                    <a16:creationId xmlns:a16="http://schemas.microsoft.com/office/drawing/2014/main" id="{C3150810-988F-6643-B42D-28F55B310C86}"/>
                  </a:ext>
                </a:extLst>
              </p:cNvPr>
              <p:cNvSpPr txBox="1"/>
              <p:nvPr/>
            </p:nvSpPr>
            <p:spPr>
              <a:xfrm>
                <a:off x="418931" y="5791200"/>
                <a:ext cx="290566" cy="184666"/>
              </a:xfrm>
              <a:prstGeom prst="rect">
                <a:avLst/>
              </a:prstGeom>
              <a:noFill/>
            </p:spPr>
            <p:txBody>
              <a:bodyPr wrap="none" lIns="0" tIns="0" rIns="0" bIns="0" rtlCol="0">
                <a:spAutoFit/>
              </a:bodyPr>
              <a:lstStyle/>
              <a:p>
                <a:r>
                  <a:rPr lang="en-US" sz="1200" dirty="0"/>
                  <a:t>Placebo</a:t>
                </a:r>
              </a:p>
            </p:txBody>
          </p:sp>
          <p:sp>
            <p:nvSpPr>
              <p:cNvPr id="19" name="TextBox 18">
                <a:extLst>
                  <a:ext uri="{FF2B5EF4-FFF2-40B4-BE49-F238E27FC236}">
                    <a16:creationId xmlns:a16="http://schemas.microsoft.com/office/drawing/2014/main" id="{03319CB5-4E8A-1743-B5AA-5B44AB0DBBFC}"/>
                  </a:ext>
                </a:extLst>
              </p:cNvPr>
              <p:cNvSpPr txBox="1"/>
              <p:nvPr/>
            </p:nvSpPr>
            <p:spPr>
              <a:xfrm>
                <a:off x="418931" y="5943600"/>
                <a:ext cx="443007" cy="184666"/>
              </a:xfrm>
              <a:prstGeom prst="rect">
                <a:avLst/>
              </a:prstGeom>
              <a:noFill/>
            </p:spPr>
            <p:txBody>
              <a:bodyPr wrap="none" lIns="0" tIns="0" rIns="0" bIns="0" rtlCol="0">
                <a:spAutoFit/>
              </a:bodyPr>
              <a:lstStyle/>
              <a:p>
                <a:r>
                  <a:rPr lang="en-US" sz="1200" dirty="0" err="1"/>
                  <a:t>Evolocumab</a:t>
                </a:r>
                <a:endParaRPr lang="en-US" sz="1200" dirty="0"/>
              </a:p>
            </p:txBody>
          </p:sp>
          <p:sp>
            <p:nvSpPr>
              <p:cNvPr id="20" name="TextBox 19">
                <a:extLst>
                  <a:ext uri="{FF2B5EF4-FFF2-40B4-BE49-F238E27FC236}">
                    <a16:creationId xmlns:a16="http://schemas.microsoft.com/office/drawing/2014/main" id="{16505DDA-211D-2B4B-8081-F289FC0855BC}"/>
                  </a:ext>
                </a:extLst>
              </p:cNvPr>
              <p:cNvSpPr txBox="1"/>
              <p:nvPr/>
            </p:nvSpPr>
            <p:spPr>
              <a:xfrm>
                <a:off x="1755730" y="5791200"/>
                <a:ext cx="133913" cy="184666"/>
              </a:xfrm>
              <a:prstGeom prst="rect">
                <a:avLst/>
              </a:prstGeom>
              <a:noFill/>
            </p:spPr>
            <p:txBody>
              <a:bodyPr wrap="none" lIns="0" tIns="0" rIns="0" bIns="0" rtlCol="0">
                <a:spAutoFit/>
              </a:bodyPr>
              <a:lstStyle/>
              <a:p>
                <a:pPr algn="ctr"/>
                <a:r>
                  <a:rPr lang="en-US" sz="1200" dirty="0"/>
                  <a:t>148</a:t>
                </a:r>
              </a:p>
            </p:txBody>
          </p:sp>
          <p:sp>
            <p:nvSpPr>
              <p:cNvPr id="21" name="TextBox 20">
                <a:extLst>
                  <a:ext uri="{FF2B5EF4-FFF2-40B4-BE49-F238E27FC236}">
                    <a16:creationId xmlns:a16="http://schemas.microsoft.com/office/drawing/2014/main" id="{FFB9AE48-2C10-9E49-BB1B-31C8F65B2FA3}"/>
                  </a:ext>
                </a:extLst>
              </p:cNvPr>
              <p:cNvSpPr txBox="1"/>
              <p:nvPr/>
            </p:nvSpPr>
            <p:spPr>
              <a:xfrm>
                <a:off x="1755730" y="5943600"/>
                <a:ext cx="133913" cy="184666"/>
              </a:xfrm>
              <a:prstGeom prst="rect">
                <a:avLst/>
              </a:prstGeom>
              <a:noFill/>
            </p:spPr>
            <p:txBody>
              <a:bodyPr wrap="none" lIns="0" tIns="0" rIns="0" bIns="0" rtlCol="0">
                <a:spAutoFit/>
              </a:bodyPr>
              <a:lstStyle/>
              <a:p>
                <a:pPr algn="ctr"/>
                <a:r>
                  <a:rPr lang="en-US" sz="1200" dirty="0"/>
                  <a:t>146</a:t>
                </a:r>
              </a:p>
            </p:txBody>
          </p:sp>
          <p:sp>
            <p:nvSpPr>
              <p:cNvPr id="22" name="TextBox 21">
                <a:extLst>
                  <a:ext uri="{FF2B5EF4-FFF2-40B4-BE49-F238E27FC236}">
                    <a16:creationId xmlns:a16="http://schemas.microsoft.com/office/drawing/2014/main" id="{F57A2298-EC89-ED43-9FC4-E6F9E069786E}"/>
                  </a:ext>
                </a:extLst>
              </p:cNvPr>
              <p:cNvSpPr txBox="1"/>
              <p:nvPr/>
            </p:nvSpPr>
            <p:spPr>
              <a:xfrm>
                <a:off x="3025840" y="5791200"/>
                <a:ext cx="133913" cy="184666"/>
              </a:xfrm>
              <a:prstGeom prst="rect">
                <a:avLst/>
              </a:prstGeom>
              <a:noFill/>
            </p:spPr>
            <p:txBody>
              <a:bodyPr wrap="none" lIns="0" tIns="0" rIns="0" bIns="0" rtlCol="0">
                <a:spAutoFit/>
              </a:bodyPr>
              <a:lstStyle/>
              <a:p>
                <a:pPr algn="ctr"/>
                <a:r>
                  <a:rPr lang="en-US" sz="1200" dirty="0"/>
                  <a:t>144</a:t>
                </a:r>
              </a:p>
            </p:txBody>
          </p:sp>
          <p:sp>
            <p:nvSpPr>
              <p:cNvPr id="23" name="TextBox 22">
                <a:extLst>
                  <a:ext uri="{FF2B5EF4-FFF2-40B4-BE49-F238E27FC236}">
                    <a16:creationId xmlns:a16="http://schemas.microsoft.com/office/drawing/2014/main" id="{EAED5E24-C69E-7C4E-B3BC-DEDDF033CE52}"/>
                  </a:ext>
                </a:extLst>
              </p:cNvPr>
              <p:cNvSpPr txBox="1"/>
              <p:nvPr/>
            </p:nvSpPr>
            <p:spPr>
              <a:xfrm>
                <a:off x="3025840" y="5943600"/>
                <a:ext cx="133913" cy="184666"/>
              </a:xfrm>
              <a:prstGeom prst="rect">
                <a:avLst/>
              </a:prstGeom>
              <a:noFill/>
            </p:spPr>
            <p:txBody>
              <a:bodyPr wrap="none" lIns="0" tIns="0" rIns="0" bIns="0" rtlCol="0">
                <a:spAutoFit/>
              </a:bodyPr>
              <a:lstStyle/>
              <a:p>
                <a:pPr algn="ctr"/>
                <a:r>
                  <a:rPr lang="en-US" sz="1200" dirty="0"/>
                  <a:t>136</a:t>
                </a:r>
              </a:p>
            </p:txBody>
          </p:sp>
          <p:sp>
            <p:nvSpPr>
              <p:cNvPr id="24" name="TextBox 23">
                <a:extLst>
                  <a:ext uri="{FF2B5EF4-FFF2-40B4-BE49-F238E27FC236}">
                    <a16:creationId xmlns:a16="http://schemas.microsoft.com/office/drawing/2014/main" id="{BED1B5CC-594C-5748-BDA1-E7A8744191BC}"/>
                  </a:ext>
                </a:extLst>
              </p:cNvPr>
              <p:cNvSpPr txBox="1"/>
              <p:nvPr/>
            </p:nvSpPr>
            <p:spPr>
              <a:xfrm>
                <a:off x="4283837" y="5791200"/>
                <a:ext cx="133913" cy="184666"/>
              </a:xfrm>
              <a:prstGeom prst="rect">
                <a:avLst/>
              </a:prstGeom>
              <a:noFill/>
            </p:spPr>
            <p:txBody>
              <a:bodyPr wrap="none" lIns="0" tIns="0" rIns="0" bIns="0" rtlCol="0">
                <a:spAutoFit/>
              </a:bodyPr>
              <a:lstStyle/>
              <a:p>
                <a:pPr algn="ctr"/>
                <a:r>
                  <a:rPr lang="en-US" sz="1200" dirty="0"/>
                  <a:t>149</a:t>
                </a:r>
              </a:p>
            </p:txBody>
          </p:sp>
          <p:sp>
            <p:nvSpPr>
              <p:cNvPr id="25" name="TextBox 24">
                <a:extLst>
                  <a:ext uri="{FF2B5EF4-FFF2-40B4-BE49-F238E27FC236}">
                    <a16:creationId xmlns:a16="http://schemas.microsoft.com/office/drawing/2014/main" id="{9D1485D3-57B4-714F-A602-3308AF8F9404}"/>
                  </a:ext>
                </a:extLst>
              </p:cNvPr>
              <p:cNvSpPr txBox="1"/>
              <p:nvPr/>
            </p:nvSpPr>
            <p:spPr>
              <a:xfrm>
                <a:off x="4283837" y="5943600"/>
                <a:ext cx="133913" cy="184666"/>
              </a:xfrm>
              <a:prstGeom prst="rect">
                <a:avLst/>
              </a:prstGeom>
              <a:noFill/>
            </p:spPr>
            <p:txBody>
              <a:bodyPr wrap="none" lIns="0" tIns="0" rIns="0" bIns="0" rtlCol="0">
                <a:spAutoFit/>
              </a:bodyPr>
              <a:lstStyle/>
              <a:p>
                <a:pPr algn="ctr"/>
                <a:r>
                  <a:rPr lang="en-US" sz="1200" dirty="0"/>
                  <a:t>141</a:t>
                </a:r>
              </a:p>
            </p:txBody>
          </p:sp>
          <p:sp>
            <p:nvSpPr>
              <p:cNvPr id="26" name="TextBox 25">
                <a:extLst>
                  <a:ext uri="{FF2B5EF4-FFF2-40B4-BE49-F238E27FC236}">
                    <a16:creationId xmlns:a16="http://schemas.microsoft.com/office/drawing/2014/main" id="{4BFCD20A-DBB0-794D-A1A3-EA844BF540D4}"/>
                  </a:ext>
                </a:extLst>
              </p:cNvPr>
              <p:cNvSpPr txBox="1"/>
              <p:nvPr/>
            </p:nvSpPr>
            <p:spPr>
              <a:xfrm>
                <a:off x="289902" y="6168445"/>
                <a:ext cx="1546311" cy="184666"/>
              </a:xfrm>
              <a:prstGeom prst="rect">
                <a:avLst/>
              </a:prstGeom>
              <a:noFill/>
            </p:spPr>
            <p:txBody>
              <a:bodyPr wrap="none" lIns="0" tIns="0" rIns="0" bIns="0" rtlCol="0" anchor="b">
                <a:spAutoFit/>
              </a:bodyPr>
              <a:lstStyle/>
              <a:p>
                <a:r>
                  <a:rPr lang="en-US" sz="1200" b="1" dirty="0"/>
                  <a:t>Absolute difference, LS means (mmol/L)</a:t>
                </a:r>
              </a:p>
            </p:txBody>
          </p:sp>
          <p:sp>
            <p:nvSpPr>
              <p:cNvPr id="27" name="TextBox 26">
                <a:extLst>
                  <a:ext uri="{FF2B5EF4-FFF2-40B4-BE49-F238E27FC236}">
                    <a16:creationId xmlns:a16="http://schemas.microsoft.com/office/drawing/2014/main" id="{31CE8097-F244-D342-992C-DCC176DBE340}"/>
                  </a:ext>
                </a:extLst>
              </p:cNvPr>
              <p:cNvSpPr txBox="1"/>
              <p:nvPr/>
            </p:nvSpPr>
            <p:spPr>
              <a:xfrm>
                <a:off x="3014470" y="6199223"/>
                <a:ext cx="156653" cy="184666"/>
              </a:xfrm>
              <a:prstGeom prst="rect">
                <a:avLst/>
              </a:prstGeom>
              <a:noFill/>
            </p:spPr>
            <p:txBody>
              <a:bodyPr wrap="none" lIns="0" tIns="0" rIns="0" bIns="0" rtlCol="0">
                <a:spAutoFit/>
              </a:bodyPr>
              <a:lstStyle/>
              <a:p>
                <a:pPr algn="ctr"/>
                <a:r>
                  <a:rPr lang="en-US" sz="1200" dirty="0"/>
                  <a:t>1.34</a:t>
                </a:r>
              </a:p>
            </p:txBody>
          </p:sp>
          <p:sp>
            <p:nvSpPr>
              <p:cNvPr id="28" name="TextBox 27">
                <a:extLst>
                  <a:ext uri="{FF2B5EF4-FFF2-40B4-BE49-F238E27FC236}">
                    <a16:creationId xmlns:a16="http://schemas.microsoft.com/office/drawing/2014/main" id="{D674B2A8-18E9-FF47-84BB-A4771EBFC6BB}"/>
                  </a:ext>
                </a:extLst>
              </p:cNvPr>
              <p:cNvSpPr txBox="1"/>
              <p:nvPr/>
            </p:nvSpPr>
            <p:spPr>
              <a:xfrm>
                <a:off x="4272469" y="6199223"/>
                <a:ext cx="156653" cy="184666"/>
              </a:xfrm>
              <a:prstGeom prst="rect">
                <a:avLst/>
              </a:prstGeom>
              <a:noFill/>
            </p:spPr>
            <p:txBody>
              <a:bodyPr wrap="none" lIns="0" tIns="0" rIns="0" bIns="0" rtlCol="0">
                <a:spAutoFit/>
              </a:bodyPr>
              <a:lstStyle/>
              <a:p>
                <a:pPr algn="ctr"/>
                <a:r>
                  <a:rPr lang="en-US" sz="1200" dirty="0"/>
                  <a:t>1.43</a:t>
                </a:r>
              </a:p>
            </p:txBody>
          </p:sp>
          <p:sp>
            <p:nvSpPr>
              <p:cNvPr id="29" name="TextBox 28">
                <a:extLst>
                  <a:ext uri="{FF2B5EF4-FFF2-40B4-BE49-F238E27FC236}">
                    <a16:creationId xmlns:a16="http://schemas.microsoft.com/office/drawing/2014/main" id="{EAEB4958-7081-8849-A282-24258673FEFD}"/>
                  </a:ext>
                </a:extLst>
              </p:cNvPr>
              <p:cNvSpPr txBox="1"/>
              <p:nvPr/>
            </p:nvSpPr>
            <p:spPr>
              <a:xfrm>
                <a:off x="418931" y="6326283"/>
                <a:ext cx="786867" cy="184666"/>
              </a:xfrm>
              <a:prstGeom prst="rect">
                <a:avLst/>
              </a:prstGeom>
              <a:noFill/>
            </p:spPr>
            <p:txBody>
              <a:bodyPr wrap="none" lIns="0" tIns="0" rIns="0" bIns="0" rtlCol="0" anchor="b">
                <a:spAutoFit/>
              </a:bodyPr>
              <a:lstStyle/>
              <a:p>
                <a:r>
                  <a:rPr lang="en-US" sz="1200" dirty="0"/>
                  <a:t>Percentage difference</a:t>
                </a:r>
              </a:p>
            </p:txBody>
          </p:sp>
          <p:sp>
            <p:nvSpPr>
              <p:cNvPr id="30" name="TextBox 29">
                <a:extLst>
                  <a:ext uri="{FF2B5EF4-FFF2-40B4-BE49-F238E27FC236}">
                    <a16:creationId xmlns:a16="http://schemas.microsoft.com/office/drawing/2014/main" id="{5524E871-CE63-564A-BE47-81E696DC1B48}"/>
                  </a:ext>
                </a:extLst>
              </p:cNvPr>
              <p:cNvSpPr txBox="1"/>
              <p:nvPr/>
            </p:nvSpPr>
            <p:spPr>
              <a:xfrm>
                <a:off x="2978678" y="6357061"/>
                <a:ext cx="228241" cy="184666"/>
              </a:xfrm>
              <a:prstGeom prst="rect">
                <a:avLst/>
              </a:prstGeom>
              <a:noFill/>
            </p:spPr>
            <p:txBody>
              <a:bodyPr wrap="none" lIns="0" tIns="0" rIns="0" bIns="0" rtlCol="0">
                <a:spAutoFit/>
              </a:bodyPr>
              <a:lstStyle/>
              <a:p>
                <a:pPr algn="ctr"/>
                <a:r>
                  <a:rPr lang="en-US" sz="1200" dirty="0"/>
                  <a:t>38.4%</a:t>
                </a:r>
              </a:p>
            </p:txBody>
          </p:sp>
          <p:sp>
            <p:nvSpPr>
              <p:cNvPr id="31" name="TextBox 30">
                <a:extLst>
                  <a:ext uri="{FF2B5EF4-FFF2-40B4-BE49-F238E27FC236}">
                    <a16:creationId xmlns:a16="http://schemas.microsoft.com/office/drawing/2014/main" id="{AA38F3F9-72ED-C145-83D0-D9C3B650C0B3}"/>
                  </a:ext>
                </a:extLst>
              </p:cNvPr>
              <p:cNvSpPr txBox="1"/>
              <p:nvPr/>
            </p:nvSpPr>
            <p:spPr>
              <a:xfrm>
                <a:off x="4236675" y="6357061"/>
                <a:ext cx="228241" cy="184666"/>
              </a:xfrm>
              <a:prstGeom prst="rect">
                <a:avLst/>
              </a:prstGeom>
              <a:noFill/>
            </p:spPr>
            <p:txBody>
              <a:bodyPr wrap="none" lIns="0" tIns="0" rIns="0" bIns="0" rtlCol="0">
                <a:spAutoFit/>
              </a:bodyPr>
              <a:lstStyle/>
              <a:p>
                <a:pPr algn="ctr"/>
                <a:r>
                  <a:rPr lang="en-US" sz="1200" dirty="0"/>
                  <a:t>40.7%</a:t>
                </a:r>
              </a:p>
            </p:txBody>
          </p:sp>
          <p:sp>
            <p:nvSpPr>
              <p:cNvPr id="32" name="TextBox 31">
                <a:extLst>
                  <a:ext uri="{FF2B5EF4-FFF2-40B4-BE49-F238E27FC236}">
                    <a16:creationId xmlns:a16="http://schemas.microsoft.com/office/drawing/2014/main" id="{AC7BC319-D95E-244E-8B37-8C5F4D3B7913}"/>
                  </a:ext>
                </a:extLst>
              </p:cNvPr>
              <p:cNvSpPr txBox="1"/>
              <p:nvPr/>
            </p:nvSpPr>
            <p:spPr>
              <a:xfrm>
                <a:off x="418931" y="6478683"/>
                <a:ext cx="272879" cy="184666"/>
              </a:xfrm>
              <a:prstGeom prst="rect">
                <a:avLst/>
              </a:prstGeom>
              <a:noFill/>
            </p:spPr>
            <p:txBody>
              <a:bodyPr wrap="none" lIns="0" tIns="0" rIns="0" bIns="0" rtlCol="0" anchor="b">
                <a:spAutoFit/>
              </a:bodyPr>
              <a:lstStyle/>
              <a:p>
                <a:r>
                  <a:rPr lang="en-US" sz="1200" dirty="0"/>
                  <a:t>P-value</a:t>
                </a:r>
              </a:p>
            </p:txBody>
          </p:sp>
          <p:sp>
            <p:nvSpPr>
              <p:cNvPr id="33" name="TextBox 32">
                <a:extLst>
                  <a:ext uri="{FF2B5EF4-FFF2-40B4-BE49-F238E27FC236}">
                    <a16:creationId xmlns:a16="http://schemas.microsoft.com/office/drawing/2014/main" id="{991550D4-0B44-F540-A828-313446636127}"/>
                  </a:ext>
                </a:extLst>
              </p:cNvPr>
              <p:cNvSpPr txBox="1"/>
              <p:nvPr/>
            </p:nvSpPr>
            <p:spPr>
              <a:xfrm>
                <a:off x="2968570" y="6509461"/>
                <a:ext cx="248454" cy="184666"/>
              </a:xfrm>
              <a:prstGeom prst="rect">
                <a:avLst/>
              </a:prstGeom>
              <a:noFill/>
            </p:spPr>
            <p:txBody>
              <a:bodyPr wrap="none" lIns="0" tIns="0" rIns="0" bIns="0" rtlCol="0">
                <a:spAutoFit/>
              </a:bodyPr>
              <a:lstStyle/>
              <a:p>
                <a:pPr algn="ctr"/>
                <a:r>
                  <a:rPr lang="en-US" sz="1200" dirty="0"/>
                  <a:t>&lt;0.001</a:t>
                </a:r>
              </a:p>
            </p:txBody>
          </p:sp>
          <p:sp>
            <p:nvSpPr>
              <p:cNvPr id="34" name="TextBox 33">
                <a:extLst>
                  <a:ext uri="{FF2B5EF4-FFF2-40B4-BE49-F238E27FC236}">
                    <a16:creationId xmlns:a16="http://schemas.microsoft.com/office/drawing/2014/main" id="{1A8719BC-F37B-C342-9A62-50201742FE94}"/>
                  </a:ext>
                </a:extLst>
              </p:cNvPr>
              <p:cNvSpPr txBox="1"/>
              <p:nvPr/>
            </p:nvSpPr>
            <p:spPr>
              <a:xfrm>
                <a:off x="4226568" y="6509461"/>
                <a:ext cx="248454" cy="184666"/>
              </a:xfrm>
              <a:prstGeom prst="rect">
                <a:avLst/>
              </a:prstGeom>
              <a:noFill/>
            </p:spPr>
            <p:txBody>
              <a:bodyPr wrap="none" lIns="0" tIns="0" rIns="0" bIns="0" rtlCol="0">
                <a:spAutoFit/>
              </a:bodyPr>
              <a:lstStyle/>
              <a:p>
                <a:pPr algn="ctr"/>
                <a:r>
                  <a:rPr lang="en-US" sz="1200" dirty="0"/>
                  <a:t>&lt;0.001</a:t>
                </a:r>
              </a:p>
            </p:txBody>
          </p:sp>
        </p:grpSp>
        <p:sp>
          <p:nvSpPr>
            <p:cNvPr id="36" name="TextBox 35">
              <a:extLst>
                <a:ext uri="{FF2B5EF4-FFF2-40B4-BE49-F238E27FC236}">
                  <a16:creationId xmlns:a16="http://schemas.microsoft.com/office/drawing/2014/main" id="{106B6CE6-DB5B-D245-B58E-B68E22C8770C}"/>
                </a:ext>
              </a:extLst>
            </p:cNvPr>
            <p:cNvSpPr txBox="1"/>
            <p:nvPr/>
          </p:nvSpPr>
          <p:spPr>
            <a:xfrm rot="16200000">
              <a:off x="-208820" y="3452949"/>
              <a:ext cx="2168208" cy="258729"/>
            </a:xfrm>
            <a:prstGeom prst="rect">
              <a:avLst/>
            </a:prstGeom>
            <a:noFill/>
          </p:spPr>
          <p:txBody>
            <a:bodyPr wrap="square" lIns="0" tIns="0" rIns="0" bIns="0" rtlCol="0" anchor="b">
              <a:spAutoFit/>
            </a:bodyPr>
            <a:lstStyle/>
            <a:p>
              <a:pPr algn="ctr"/>
              <a:r>
                <a:rPr lang="en-US" sz="1600" b="1" dirty="0"/>
                <a:t>Calculated LDL-cholesterol (mmol/L)</a:t>
              </a:r>
            </a:p>
          </p:txBody>
        </p:sp>
        <p:graphicFrame>
          <p:nvGraphicFramePr>
            <p:cNvPr id="37" name="Chart 36">
              <a:extLst>
                <a:ext uri="{FF2B5EF4-FFF2-40B4-BE49-F238E27FC236}">
                  <a16:creationId xmlns:a16="http://schemas.microsoft.com/office/drawing/2014/main" id="{43C5E1E5-E5C5-5C47-87B0-F35F2E2F1425}"/>
                </a:ext>
              </a:extLst>
            </p:cNvPr>
            <p:cNvGraphicFramePr/>
            <p:nvPr>
              <p:extLst>
                <p:ext uri="{D42A27DB-BD31-4B8C-83A1-F6EECF244321}">
                  <p14:modId xmlns:p14="http://schemas.microsoft.com/office/powerpoint/2010/main" val="1431806108"/>
                </p:ext>
              </p:extLst>
            </p:nvPr>
          </p:nvGraphicFramePr>
          <p:xfrm>
            <a:off x="981012" y="2155804"/>
            <a:ext cx="4008826" cy="3207402"/>
          </p:xfrm>
          <a:graphic>
            <a:graphicData uri="http://schemas.openxmlformats.org/drawingml/2006/chart">
              <c:chart xmlns:c="http://schemas.openxmlformats.org/drawingml/2006/chart" xmlns:r="http://schemas.openxmlformats.org/officeDocument/2006/relationships" r:id="rId3"/>
            </a:graphicData>
          </a:graphic>
        </p:graphicFrame>
        <p:sp>
          <p:nvSpPr>
            <p:cNvPr id="41" name="TextBox 40">
              <a:extLst>
                <a:ext uri="{FF2B5EF4-FFF2-40B4-BE49-F238E27FC236}">
                  <a16:creationId xmlns:a16="http://schemas.microsoft.com/office/drawing/2014/main" id="{A8C7970F-C468-6E4A-87A5-B520859B6B78}"/>
                </a:ext>
              </a:extLst>
            </p:cNvPr>
            <p:cNvSpPr txBox="1"/>
            <p:nvPr/>
          </p:nvSpPr>
          <p:spPr>
            <a:xfrm>
              <a:off x="2927954" y="3798308"/>
              <a:ext cx="443849" cy="369332"/>
            </a:xfrm>
            <a:prstGeom prst="rect">
              <a:avLst/>
            </a:prstGeom>
            <a:noFill/>
          </p:spPr>
          <p:txBody>
            <a:bodyPr wrap="none" lIns="0" tIns="0" rIns="0" bIns="0" rtlCol="0">
              <a:spAutoFit/>
            </a:bodyPr>
            <a:lstStyle/>
            <a:p>
              <a:pPr algn="ctr"/>
              <a:r>
                <a:rPr lang="en-US" sz="1200" dirty="0"/>
                <a:t>2.00 mmol/L</a:t>
              </a:r>
              <a:br>
                <a:rPr lang="en-US" sz="1200" dirty="0"/>
              </a:br>
              <a:r>
                <a:rPr lang="en-US" sz="1200" dirty="0"/>
                <a:t>(77 mg/dL)</a:t>
              </a:r>
            </a:p>
          </p:txBody>
        </p:sp>
        <p:sp>
          <p:nvSpPr>
            <p:cNvPr id="42" name="TextBox 41">
              <a:extLst>
                <a:ext uri="{FF2B5EF4-FFF2-40B4-BE49-F238E27FC236}">
                  <a16:creationId xmlns:a16="http://schemas.microsoft.com/office/drawing/2014/main" id="{B0A9ACB9-4697-F54E-AFF4-B7E2AAEBF5B1}"/>
                </a:ext>
              </a:extLst>
            </p:cNvPr>
            <p:cNvSpPr txBox="1"/>
            <p:nvPr/>
          </p:nvSpPr>
          <p:spPr>
            <a:xfrm>
              <a:off x="4104357" y="3774086"/>
              <a:ext cx="443849" cy="369332"/>
            </a:xfrm>
            <a:prstGeom prst="rect">
              <a:avLst/>
            </a:prstGeom>
            <a:noFill/>
          </p:spPr>
          <p:txBody>
            <a:bodyPr wrap="none" lIns="0" tIns="0" rIns="0" bIns="0" rtlCol="0">
              <a:spAutoFit/>
            </a:bodyPr>
            <a:lstStyle/>
            <a:p>
              <a:pPr algn="ctr"/>
              <a:r>
                <a:rPr lang="en-US" sz="1200" dirty="0"/>
                <a:t>2.06 mmol/L</a:t>
              </a:r>
              <a:br>
                <a:rPr lang="en-US" sz="1200" dirty="0"/>
              </a:br>
              <a:r>
                <a:rPr lang="en-US" sz="1200" dirty="0"/>
                <a:t>(80 mg/dL)</a:t>
              </a:r>
            </a:p>
          </p:txBody>
        </p:sp>
        <p:sp>
          <p:nvSpPr>
            <p:cNvPr id="44" name="TextBox 43">
              <a:extLst>
                <a:ext uri="{FF2B5EF4-FFF2-40B4-BE49-F238E27FC236}">
                  <a16:creationId xmlns:a16="http://schemas.microsoft.com/office/drawing/2014/main" id="{51C95A1C-3267-FC46-A317-4908F18FE4F1}"/>
                </a:ext>
              </a:extLst>
            </p:cNvPr>
            <p:cNvSpPr txBox="1"/>
            <p:nvPr/>
          </p:nvSpPr>
          <p:spPr>
            <a:xfrm>
              <a:off x="4127600" y="4572000"/>
              <a:ext cx="443849" cy="369332"/>
            </a:xfrm>
            <a:prstGeom prst="rect">
              <a:avLst/>
            </a:prstGeom>
            <a:noFill/>
          </p:spPr>
          <p:txBody>
            <a:bodyPr wrap="none" lIns="0" tIns="0" rIns="0" bIns="0" rtlCol="0">
              <a:spAutoFit/>
            </a:bodyPr>
            <a:lstStyle/>
            <a:p>
              <a:pPr algn="ctr"/>
              <a:r>
                <a:rPr lang="en-US" sz="1200" dirty="0"/>
                <a:t>0.79 mmol/L</a:t>
              </a:r>
              <a:br>
                <a:rPr lang="en-US" sz="1200" dirty="0"/>
              </a:br>
              <a:r>
                <a:rPr lang="en-US" sz="1200" dirty="0"/>
                <a:t>(31 mg/dL)</a:t>
              </a:r>
            </a:p>
          </p:txBody>
        </p:sp>
      </p:grpSp>
      <p:sp>
        <p:nvSpPr>
          <p:cNvPr id="47" name="Rectangle 46">
            <a:extLst>
              <a:ext uri="{FF2B5EF4-FFF2-40B4-BE49-F238E27FC236}">
                <a16:creationId xmlns:a16="http://schemas.microsoft.com/office/drawing/2014/main" id="{7758B614-7325-4FC5-9839-63CFAACDA738}"/>
              </a:ext>
            </a:extLst>
          </p:cNvPr>
          <p:cNvSpPr/>
          <p:nvPr/>
        </p:nvSpPr>
        <p:spPr>
          <a:xfrm>
            <a:off x="0" y="5738108"/>
            <a:ext cx="12192000" cy="301621"/>
          </a:xfrm>
          <a:prstGeom prst="rect">
            <a:avLst/>
          </a:prstGeom>
          <a:solidFill>
            <a:srgbClr val="007CC2"/>
          </a:solidFill>
        </p:spPr>
        <p:txBody>
          <a:bodyPr wrap="square">
            <a:spAutoFit/>
          </a:bodyPr>
          <a:lstStyle/>
          <a:p>
            <a:pPr algn="ctr" defTabSz="457200">
              <a:lnSpc>
                <a:spcPct val="85000"/>
              </a:lnSpc>
              <a:spcBef>
                <a:spcPts val="200"/>
              </a:spcBef>
              <a:tabLst>
                <a:tab pos="2001838" algn="l"/>
              </a:tabLst>
            </a:pPr>
            <a:r>
              <a:rPr lang="en-US" sz="1600" b="1" dirty="0">
                <a:solidFill>
                  <a:srgbClr val="FFFFFF"/>
                </a:solidFill>
              </a:rPr>
              <a:t>The reduction in LDL-C levels was evident at 4 weeks and maintained at 8 weeks</a:t>
            </a:r>
          </a:p>
        </p:txBody>
      </p:sp>
      <p:sp>
        <p:nvSpPr>
          <p:cNvPr id="49" name="TextBox 48">
            <a:extLst>
              <a:ext uri="{FF2B5EF4-FFF2-40B4-BE49-F238E27FC236}">
                <a16:creationId xmlns:a16="http://schemas.microsoft.com/office/drawing/2014/main" id="{D1E39EFF-1A26-4AA6-BE68-DE664F2A7D13}"/>
              </a:ext>
            </a:extLst>
          </p:cNvPr>
          <p:cNvSpPr txBox="1"/>
          <p:nvPr/>
        </p:nvSpPr>
        <p:spPr>
          <a:xfrm>
            <a:off x="190500" y="6335896"/>
            <a:ext cx="10826496" cy="407804"/>
          </a:xfrm>
          <a:prstGeom prst="rect">
            <a:avLst/>
          </a:prstGeom>
          <a:noFill/>
        </p:spPr>
        <p:txBody>
          <a:bodyPr wrap="square" rtlCol="0" anchor="b">
            <a:spAutoFit/>
          </a:bodyPr>
          <a:lstStyle/>
          <a:p>
            <a:pPr>
              <a:lnSpc>
                <a:spcPct val="90000"/>
              </a:lnSpc>
              <a:spcBef>
                <a:spcPts val="300"/>
              </a:spcBef>
            </a:pPr>
            <a:r>
              <a:rPr lang="en-US" sz="1000" dirty="0"/>
              <a:t>AE, adverse event; LS = least-squares; LDL-C = low-density lipoprotein cholesterol; SD = standard deviation .</a:t>
            </a:r>
          </a:p>
          <a:p>
            <a:pPr>
              <a:lnSpc>
                <a:spcPct val="90000"/>
              </a:lnSpc>
              <a:spcBef>
                <a:spcPts val="300"/>
              </a:spcBef>
            </a:pPr>
            <a:r>
              <a:rPr lang="en-US" sz="1000" dirty="0">
                <a:solidFill>
                  <a:srgbClr val="000000"/>
                </a:solidFill>
              </a:rPr>
              <a:t>Koskinas KC, et al.  </a:t>
            </a:r>
            <a:r>
              <a:rPr lang="en-US" sz="1000" i="1" dirty="0">
                <a:solidFill>
                  <a:srgbClr val="000000"/>
                </a:solidFill>
              </a:rPr>
              <a:t>JACC</a:t>
            </a:r>
            <a:r>
              <a:rPr lang="en-US" sz="1000" dirty="0">
                <a:solidFill>
                  <a:srgbClr val="000000"/>
                </a:solidFill>
              </a:rPr>
              <a:t>. [published online ahead of print August 31, 2019].  https://doi.org/10.1016/j.jacc.2019.08.010 </a:t>
            </a:r>
            <a:endParaRPr lang="fr-FR" sz="1000" dirty="0"/>
          </a:p>
        </p:txBody>
      </p:sp>
      <p:sp>
        <p:nvSpPr>
          <p:cNvPr id="38" name="TextBox 37">
            <a:extLst>
              <a:ext uri="{FF2B5EF4-FFF2-40B4-BE49-F238E27FC236}">
                <a16:creationId xmlns:a16="http://schemas.microsoft.com/office/drawing/2014/main" id="{A4BD74F4-BB79-4672-8D90-C0375D1B9DA7}"/>
              </a:ext>
            </a:extLst>
          </p:cNvPr>
          <p:cNvSpPr txBox="1"/>
          <p:nvPr/>
        </p:nvSpPr>
        <p:spPr>
          <a:xfrm>
            <a:off x="3222827" y="1546943"/>
            <a:ext cx="844783" cy="369332"/>
          </a:xfrm>
          <a:prstGeom prst="rect">
            <a:avLst/>
          </a:prstGeom>
          <a:noFill/>
        </p:spPr>
        <p:txBody>
          <a:bodyPr wrap="none" lIns="0" tIns="0" rIns="0" bIns="0" rtlCol="0">
            <a:spAutoFit/>
          </a:bodyPr>
          <a:lstStyle/>
          <a:p>
            <a:pPr algn="ctr"/>
            <a:r>
              <a:rPr lang="en-US" sz="1200"/>
              <a:t>3.61 mmol/L</a:t>
            </a:r>
            <a:br>
              <a:rPr lang="en-US" sz="1200"/>
            </a:br>
            <a:r>
              <a:rPr lang="en-US" sz="1200"/>
              <a:t>(139 mg/dL)</a:t>
            </a:r>
            <a:endParaRPr lang="en-US" sz="1200" dirty="0"/>
          </a:p>
        </p:txBody>
      </p:sp>
      <p:sp>
        <p:nvSpPr>
          <p:cNvPr id="40" name="TextBox 39">
            <a:extLst>
              <a:ext uri="{FF2B5EF4-FFF2-40B4-BE49-F238E27FC236}">
                <a16:creationId xmlns:a16="http://schemas.microsoft.com/office/drawing/2014/main" id="{B6D85A7F-7C4D-4DDA-971E-D479EA7315D8}"/>
              </a:ext>
            </a:extLst>
          </p:cNvPr>
          <p:cNvSpPr txBox="1"/>
          <p:nvPr/>
        </p:nvSpPr>
        <p:spPr>
          <a:xfrm>
            <a:off x="6038763" y="3808115"/>
            <a:ext cx="844783" cy="369332"/>
          </a:xfrm>
          <a:prstGeom prst="rect">
            <a:avLst/>
          </a:prstGeom>
          <a:noFill/>
        </p:spPr>
        <p:txBody>
          <a:bodyPr wrap="none" lIns="0" tIns="0" rIns="0" bIns="0" rtlCol="0">
            <a:spAutoFit/>
          </a:bodyPr>
          <a:lstStyle/>
          <a:p>
            <a:pPr algn="ctr"/>
            <a:r>
              <a:rPr lang="en-US" sz="1200" dirty="0"/>
              <a:t>0.79 mmol/L</a:t>
            </a:r>
            <a:br>
              <a:rPr lang="en-US" sz="1200" dirty="0"/>
            </a:br>
            <a:r>
              <a:rPr lang="en-US" sz="1200" dirty="0"/>
              <a:t>(31 mg/dL)</a:t>
            </a:r>
          </a:p>
        </p:txBody>
      </p:sp>
      <p:sp>
        <p:nvSpPr>
          <p:cNvPr id="43" name="TextBox 42">
            <a:extLst>
              <a:ext uri="{FF2B5EF4-FFF2-40B4-BE49-F238E27FC236}">
                <a16:creationId xmlns:a16="http://schemas.microsoft.com/office/drawing/2014/main" id="{AA0E7185-11E2-40A7-B34B-4305E5BCB558}"/>
              </a:ext>
            </a:extLst>
          </p:cNvPr>
          <p:cNvSpPr txBox="1"/>
          <p:nvPr/>
        </p:nvSpPr>
        <p:spPr>
          <a:xfrm>
            <a:off x="3364242" y="2164310"/>
            <a:ext cx="844783" cy="369332"/>
          </a:xfrm>
          <a:prstGeom prst="rect">
            <a:avLst/>
          </a:prstGeom>
          <a:noFill/>
        </p:spPr>
        <p:txBody>
          <a:bodyPr wrap="none" lIns="0" tIns="0" rIns="0" bIns="0" rtlCol="0">
            <a:spAutoFit/>
          </a:bodyPr>
          <a:lstStyle/>
          <a:p>
            <a:pPr algn="ctr"/>
            <a:r>
              <a:rPr lang="en-US" sz="1200" dirty="0"/>
              <a:t>3.42 mmol/L</a:t>
            </a:r>
            <a:br>
              <a:rPr lang="en-US" sz="1200" dirty="0"/>
            </a:br>
            <a:r>
              <a:rPr lang="en-US" sz="1200" dirty="0"/>
              <a:t>(132 mg/dL)</a:t>
            </a:r>
          </a:p>
        </p:txBody>
      </p:sp>
    </p:spTree>
    <p:extLst>
      <p:ext uri="{BB962C8B-B14F-4D97-AF65-F5344CB8AC3E}">
        <p14:creationId xmlns:p14="http://schemas.microsoft.com/office/powerpoint/2010/main" val="2678060531"/>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PRESGUID" val="ef630708-014f-4e5d-aa24-0b60578ff89d"/>
</p:tagLst>
</file>

<file path=ppt/theme/theme1.xml><?xml version="1.0" encoding="utf-8"?>
<a:theme xmlns:a="http://schemas.openxmlformats.org/drawingml/2006/main" name="11.10.03 Amgen Template">
  <a:themeElements>
    <a:clrScheme name="Custom 4">
      <a:dk1>
        <a:srgbClr val="000000"/>
      </a:dk1>
      <a:lt1>
        <a:srgbClr val="FFFFFF"/>
      </a:lt1>
      <a:dk2>
        <a:srgbClr val="777777"/>
      </a:dk2>
      <a:lt2>
        <a:srgbClr val="C0C0C0"/>
      </a:lt2>
      <a:accent1>
        <a:srgbClr val="007CC2"/>
      </a:accent1>
      <a:accent2>
        <a:srgbClr val="FCC30C"/>
      </a:accent2>
      <a:accent3>
        <a:srgbClr val="42865C"/>
      </a:accent3>
      <a:accent4>
        <a:srgbClr val="C0362C"/>
      </a:accent4>
      <a:accent5>
        <a:srgbClr val="003161"/>
      </a:accent5>
      <a:accent6>
        <a:srgbClr val="81B5E2"/>
      </a:accent6>
      <a:hlink>
        <a:srgbClr val="000000"/>
      </a:hlink>
      <a:folHlink>
        <a:srgbClr val="007CC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Amgen">
      <a:dk1>
        <a:sysClr val="windowText" lastClr="000000"/>
      </a:dk1>
      <a:lt1>
        <a:sysClr val="window" lastClr="FFFFFF"/>
      </a:lt1>
      <a:dk2>
        <a:srgbClr val="868686"/>
      </a:dk2>
      <a:lt2>
        <a:srgbClr val="2DBCB6"/>
      </a:lt2>
      <a:accent1>
        <a:srgbClr val="00A3C4"/>
      </a:accent1>
      <a:accent2>
        <a:srgbClr val="F3CC63"/>
      </a:accent2>
      <a:accent3>
        <a:srgbClr val="95CB6E"/>
      </a:accent3>
      <a:accent4>
        <a:srgbClr val="D14D2A"/>
      </a:accent4>
      <a:accent5>
        <a:srgbClr val="EC951A"/>
      </a:accent5>
      <a:accent6>
        <a:srgbClr val="0063C3"/>
      </a:accent6>
      <a:hlink>
        <a:srgbClr val="00A3C4"/>
      </a:hlink>
      <a:folHlink>
        <a:srgbClr val="2DBCB6"/>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Amgen">
      <a:dk1>
        <a:sysClr val="windowText" lastClr="000000"/>
      </a:dk1>
      <a:lt1>
        <a:sysClr val="window" lastClr="FFFFFF"/>
      </a:lt1>
      <a:dk2>
        <a:srgbClr val="868686"/>
      </a:dk2>
      <a:lt2>
        <a:srgbClr val="2DBCB6"/>
      </a:lt2>
      <a:accent1>
        <a:srgbClr val="00A3C4"/>
      </a:accent1>
      <a:accent2>
        <a:srgbClr val="F3CC63"/>
      </a:accent2>
      <a:accent3>
        <a:srgbClr val="95CB6E"/>
      </a:accent3>
      <a:accent4>
        <a:srgbClr val="D14D2A"/>
      </a:accent4>
      <a:accent5>
        <a:srgbClr val="EC951A"/>
      </a:accent5>
      <a:accent6>
        <a:srgbClr val="0063C3"/>
      </a:accent6>
      <a:hlink>
        <a:srgbClr val="00A3C4"/>
      </a:hlink>
      <a:folHlink>
        <a:srgbClr val="2DBCB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sisl xmlns:xsi="http://www.w3.org/2001/XMLSchema-instance" xmlns:xsd="http://www.w3.org/2001/XMLSchema" xmlns="http://www.boldonjames.com/2008/01/sie/internal/label" sislVersion="0" policy="82ad3a63-90ad-4a46-a3cb-757f4658e205" origin="userSelected">
  <element uid="9036a7a1-5a4f-48d3-b24b-dfdab053dac9" value=""/>
  <element uid="03e9b10b-a1f9-4a88-9630-476473f62285" value=""/>
  <element uid="7349a702-6462-4442-88eb-c64cd513835c" value=""/>
</sisl>
</file>

<file path=customXml/item2.xml><?xml version="1.0" encoding="utf-8"?>
<ct:contentTypeSchema xmlns:ct="http://schemas.microsoft.com/office/2006/metadata/contentType" xmlns:ma="http://schemas.microsoft.com/office/2006/metadata/properties/metaAttributes" ct:_="" ma:_="" ma:contentTypeName="Document" ma:contentTypeID="0x010100ECCDA1D4E2674448A0902ACE23E2F7F3" ma:contentTypeVersion="2" ma:contentTypeDescription="Create a new document." ma:contentTypeScope="" ma:versionID="3d4760495c6d7caddc613f3f044c5afc">
  <xsd:schema xmlns:xsd="http://www.w3.org/2001/XMLSchema" xmlns:xs="http://www.w3.org/2001/XMLSchema" xmlns:p="http://schemas.microsoft.com/office/2006/metadata/properties" xmlns:ns2="9CC6DA9F-6D81-45C4-89C4-7EB77718B956" xmlns:ns3="42fe046d-86dd-43d2-bdc0-8f834945f3f1" xmlns:ns4="9cc6da9f-6d81-45c4-89c4-7eb77718b956" xmlns:ns5="dc2db4f8-0dc0-4834-9a51-1c3a49a46568" targetNamespace="http://schemas.microsoft.com/office/2006/metadata/properties" ma:root="true" ma:fieldsID="84f5661dd87151aa15536ed85b32b940" ns2:_="" ns3:_="" ns4:_="" ns5:_="">
    <xsd:import namespace="9CC6DA9F-6D81-45C4-89C4-7EB77718B956"/>
    <xsd:import namespace="42fe046d-86dd-43d2-bdc0-8f834945f3f1"/>
    <xsd:import namespace="9cc6da9f-6d81-45c4-89c4-7eb77718b956"/>
    <xsd:import namespace="dc2db4f8-0dc0-4834-9a51-1c3a49a4656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4:MediaServiceDateTaken" minOccurs="0"/>
                <xsd:element ref="ns4:MediaServiceAutoTags" minOccurs="0"/>
                <xsd:element ref="ns4:MediaServiceLocation" minOccurs="0"/>
                <xsd:element ref="ns4:MediaServiceOCR" minOccurs="0"/>
                <xsd:element ref="ns4:MediaServiceEventHashCode" minOccurs="0"/>
                <xsd:element ref="ns4:MediaServiceGenerationTime" minOccurs="0"/>
                <xsd:element ref="ns4:MediaServiceAutoKeyPoints" minOccurs="0"/>
                <xsd:element ref="ns4:MediaServiceKeyPoints" minOccurs="0"/>
                <xsd:element ref="ns4:MediaLengthInSeconds" minOccurs="0"/>
                <xsd:element ref="ns4:lcf76f155ced4ddcb4097134ff3c332f" minOccurs="0"/>
                <xsd:element ref="ns5:TaxCatchAll" minOccurs="0"/>
                <xsd:element ref="ns4:MediaServiceObjectDetectorVersions" minOccurs="0"/>
                <xsd:element ref="ns4:MediaServiceSearchProperties" minOccurs="0"/>
                <xsd:element ref="ns4:ArchiverLinkFileTyp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CC6DA9F-6D81-45C4-89C4-7EB77718B9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2fe046d-86dd-43d2-bdc0-8f834945f3f1"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cc6da9f-6d81-45c4-89c4-7eb77718b956" elementFormDefault="qualified">
    <xsd:import namespace="http://schemas.microsoft.com/office/2006/documentManagement/types"/>
    <xsd:import namespace="http://schemas.microsoft.com/office/infopath/2007/PartnerControls"/>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4dd9da6-50f7-440a-9788-2f68cc8af53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ArchiverLinkFileType" ma:index="26" nillable="true" ma:displayName="ArchiverLinkFileType" ma:hidden="true" ma:internalName="ArchiverLinkFileTyp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c2db4f8-0dc0-4834-9a51-1c3a49a46568"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0ec229f0-7080-4adc-9a12-c317d1c33825}" ma:internalName="TaxCatchAll" ma:showField="CatchAllData" ma:web="fa15be3e-fb01-4526-974f-3b160512d6a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documentManagement>
    <TaxCatchAll xmlns="dc2db4f8-0dc0-4834-9a51-1c3a49a46568" xsi:nil="true"/>
    <lcf76f155ced4ddcb4097134ff3c332f xmlns="9cc6da9f-6d81-45c4-89c4-7eb77718b956">
      <Terms xmlns="http://schemas.microsoft.com/office/infopath/2007/PartnerControls"/>
    </lcf76f155ced4ddcb4097134ff3c332f>
    <ArchiverLinkFileType xmlns="9cc6da9f-6d81-45c4-89c4-7eb77718b956" xsi:nil="true"/>
  </documentManagement>
</p:properties>
</file>

<file path=customXml/itemProps1.xml><?xml version="1.0" encoding="utf-8"?>
<ds:datastoreItem xmlns:ds="http://schemas.openxmlformats.org/officeDocument/2006/customXml" ds:itemID="{CEB05F3A-CA95-4791-975C-17228F1A80CB}">
  <ds:schemaRefs>
    <ds:schemaRef ds:uri="http://www.w3.org/2001/XMLSchema"/>
    <ds:schemaRef ds:uri="http://www.boldonjames.com/2008/01/sie/internal/label"/>
  </ds:schemaRefs>
</ds:datastoreItem>
</file>

<file path=customXml/itemProps2.xml><?xml version="1.0" encoding="utf-8"?>
<ds:datastoreItem xmlns:ds="http://schemas.openxmlformats.org/officeDocument/2006/customXml" ds:itemID="{80A86244-9E40-435E-B2DE-8511E0031C3B}"/>
</file>

<file path=customXml/itemProps3.xml><?xml version="1.0" encoding="utf-8"?>
<ds:datastoreItem xmlns:ds="http://schemas.openxmlformats.org/officeDocument/2006/customXml" ds:itemID="{4D7EBB99-8227-4520-81D6-9D5CE58EF89B}">
  <ds:schemaRefs>
    <ds:schemaRef ds:uri="http://schemas.microsoft.com/sharepoint/v3/contenttype/forms"/>
  </ds:schemaRefs>
</ds:datastoreItem>
</file>

<file path=customXml/itemProps4.xml><?xml version="1.0" encoding="utf-8"?>
<ds:datastoreItem xmlns:ds="http://schemas.openxmlformats.org/officeDocument/2006/customXml" ds:itemID="{8071E74B-8A63-4CF9-9BD3-039E3EBA9F2B}">
  <ds:schemaRefs>
    <ds:schemaRef ds:uri="http://purl.org/dc/elements/1.1/"/>
    <ds:schemaRef ds:uri="http://schemas.microsoft.com/office/2006/metadata/properties"/>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4cc8a8e3-a0ac-4c7a-bc35-568b5bfd2982"/>
    <ds:schemaRef ds:uri="http://www.w3.org/XML/1998/namespace"/>
    <ds:schemaRef ds:uri="http://purl.org/dc/dcmitype/"/>
    <ds:schemaRef ds:uri="dc2db4f8-0dc0-4834-9a51-1c3a49a46568"/>
    <ds:schemaRef ds:uri="9cc6da9f-6d81-45c4-89c4-7eb77718b956"/>
  </ds:schemaRefs>
</ds:datastoreItem>
</file>

<file path=docProps/app.xml><?xml version="1.0" encoding="utf-8"?>
<Properties xmlns="http://schemas.openxmlformats.org/officeDocument/2006/extended-properties" xmlns:vt="http://schemas.openxmlformats.org/officeDocument/2006/docPropsVTypes">
  <Template/>
  <TotalTime>0</TotalTime>
  <Words>8017</Words>
  <Application>Microsoft Office PowerPoint</Application>
  <PresentationFormat>Widescreen</PresentationFormat>
  <Paragraphs>912</Paragraphs>
  <Slides>35</Slides>
  <Notes>35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Arial</vt:lpstr>
      <vt:lpstr>Calibri</vt:lpstr>
      <vt:lpstr>Times New Roman</vt:lpstr>
      <vt:lpstr>Wingdings</vt:lpstr>
      <vt:lpstr>11.10.03 Amgen Template</vt:lpstr>
      <vt:lpstr>Evolocumab for Early Reduction of  LDL-Cholesterol Levels in Patients With  Acute Coronary Syndromes (EVOPACS)</vt:lpstr>
      <vt:lpstr>Acute Coronary Syndrome and PCSK9i Use Warranted Further Study</vt:lpstr>
      <vt:lpstr>EVOPACS: Evaluated LDL-C Reduction, Safety, and Additional Exploratory Endpoints</vt:lpstr>
      <vt:lpstr>EVOPACS: Study Design Assessed Evolocumab in ACS Patients Within 24 - 72 Hours </vt:lpstr>
      <vt:lpstr>Baseline Demographics and CV Risk Factors Were Well Balanced</vt:lpstr>
      <vt:lpstr>Majority of Patients Enrolled Were Statin-Naïve at Baseline</vt:lpstr>
      <vt:lpstr>Baseline Index ACS Event Was Numerically Imbalanced Between Groups</vt:lpstr>
      <vt:lpstr>All STEMI Patients Screened &lt;24h; NSTEMI Patients Screened &lt;72h</vt:lpstr>
      <vt:lpstr> Primary Endpoint: Significant Reduction in LDL-C  at 8 Weeks</vt:lpstr>
      <vt:lpstr>Percent Change in LDL-C at 4 Weeks Was Maintained at Week 8</vt:lpstr>
      <vt:lpstr>Subgroup Analysis by Statin Treatment at Baseline Demonstrates the Impact of No Prior Statin Therapy on Percent Reduction in LDL-C Between Groups</vt:lpstr>
      <vt:lpstr>90% of Evolocumab Patients Achieved New ESC/EAS Guideline Goal of LDL-C &lt; 1.4 mmol/L (&lt; 55 mg/dL)</vt:lpstr>
      <vt:lpstr>Secondary Endpoint: No New Safety Findings</vt:lpstr>
      <vt:lpstr>Adverse Events of Special Interest Were Similar Between Groups</vt:lpstr>
      <vt:lpstr>Adjudicated CV Events Did Not Differ Significantly Between Groups</vt:lpstr>
      <vt:lpstr>No Differences Were Observed For Any Exploratory Endpoints</vt:lpstr>
      <vt:lpstr>ACS Phase and New Treatment Paradigms to Consider </vt:lpstr>
      <vt:lpstr>Summary </vt:lpstr>
      <vt:lpstr>Back Up</vt:lpstr>
      <vt:lpstr>Inclusion Criteria</vt:lpstr>
      <vt:lpstr>Exclusion Criteria (1/2)</vt:lpstr>
      <vt:lpstr>Exclusion Criteria (2/2)</vt:lpstr>
      <vt:lpstr>Exloratory Endpoints (1 / 2) </vt:lpstr>
      <vt:lpstr>Exloratory Endpoints (2 / 2) </vt:lpstr>
      <vt:lpstr>Background Statin Treatment During the Study </vt:lpstr>
      <vt:lpstr>Protocol-Defined Time Windows for Enrollment  and Administration </vt:lpstr>
      <vt:lpstr>EVOPACS: Summary of Study Protocol </vt:lpstr>
      <vt:lpstr>Study Flowchart</vt:lpstr>
      <vt:lpstr>LDL-C Efficacy Outcomes Intention-to-Treat Analysis</vt:lpstr>
      <vt:lpstr>Lipid Efficacy Outcomes Intention-to-Treat Analysis</vt:lpstr>
      <vt:lpstr>Percent Change in LDL-C from Baseline to 8 Weeks By Baseline Subgroup </vt:lpstr>
      <vt:lpstr>Pre-specified Sensitivity Analysis of the Primary Endpoint</vt:lpstr>
      <vt:lpstr>Exploratory Analysis of the Primary Endpoint </vt:lpstr>
      <vt:lpstr>Narratives for Two Deaths that Occurred During  the EVOPACS Study </vt:lpstr>
      <vt:lpstr>Narratives for Two Deaths that Occurred During  the EVOPACS Study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keywords>*$%IU-*$%GenBus</cp:keywords>
  <cp:lastModifiedBy/>
  <cp:revision>1</cp:revision>
  <dcterms:created xsi:type="dcterms:W3CDTF">2011-10-03T21:15:16Z</dcterms:created>
  <dcterms:modified xsi:type="dcterms:W3CDTF">2024-09-23T07:39:01Z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0x010100ECCDA1D4E2674448A0902ACE23E2F7F3</vt:lpwstr>
  </property>
  <property fmtid="{D5CDD505-2E9C-101B-9397-08002B2CF9AE}" pid="3" name="docIndexRef">
    <vt:lpwstr>7848760f-7727-4fd6-a4da-41501620aa0f</vt:lpwstr>
  </property>
  <property fmtid="{D5CDD505-2E9C-101B-9397-08002B2CF9AE}" pid="4" name="bjSaver">
    <vt:lpwstr>ptYGSeywQn694HVyB9nNxs6MuTTBWAUe</vt:lpwstr>
  </property>
  <property fmtid="{D5CDD505-2E9C-101B-9397-08002B2CF9AE}" pid="5" name="bjDocumentLabelXML">
    <vt:lpwstr>&lt;?xml version="1.0" encoding="us-ascii"?&gt;&lt;sisl xmlns:xsi="http://www.w3.org/2001/XMLSchema-instance" xmlns:xsd="http://www.w3.org/2001/XMLSchema" sislVersion="0" policy="82ad3a63-90ad-4a46-a3cb-757f4658e205" origin="userSelected" xmlns="http://www.boldonj</vt:lpwstr>
  </property>
  <property fmtid="{D5CDD505-2E9C-101B-9397-08002B2CF9AE}" pid="6" name="bjDocumentLabelXML-0">
    <vt:lpwstr>ames.com/2008/01/sie/internal/label"&gt;&lt;element uid="9036a7a1-5a4f-48d3-b24b-dfdab053dac9" value="" /&gt;&lt;element uid="03e9b10b-a1f9-4a88-9630-476473f62285" value="" /&gt;&lt;element uid="7349a702-6462-4442-88eb-c64cd513835c" value="" /&gt;&lt;/sisl&gt;</vt:lpwstr>
  </property>
  <property fmtid="{D5CDD505-2E9C-101B-9397-08002B2CF9AE}" pid="7" name="bjDocumentSecurityLabel">
    <vt:lpwstr>Internal Use Only - General Business</vt:lpwstr>
  </property>
  <property fmtid="{D5CDD505-2E9C-101B-9397-08002B2CF9AE}" pid="8" name="MSIP_Label_f31142f3-8099-46d1-8755-df3fda1ce27f_Enabled">
    <vt:lpwstr>true</vt:lpwstr>
  </property>
  <property fmtid="{D5CDD505-2E9C-101B-9397-08002B2CF9AE}" pid="9" name="MSIP_Label_f31142f3-8099-46d1-8755-df3fda1ce27f_SetDate">
    <vt:lpwstr>2022-07-28T13:48:06Z</vt:lpwstr>
  </property>
  <property fmtid="{D5CDD505-2E9C-101B-9397-08002B2CF9AE}" pid="10" name="MSIP_Label_f31142f3-8099-46d1-8755-df3fda1ce27f_Method">
    <vt:lpwstr>Privileged</vt:lpwstr>
  </property>
  <property fmtid="{D5CDD505-2E9C-101B-9397-08002B2CF9AE}" pid="11" name="MSIP_Label_f31142f3-8099-46d1-8755-df3fda1ce27f_Name">
    <vt:lpwstr>Public_</vt:lpwstr>
  </property>
  <property fmtid="{D5CDD505-2E9C-101B-9397-08002B2CF9AE}" pid="12" name="MSIP_Label_f31142f3-8099-46d1-8755-df3fda1ce27f_SiteId">
    <vt:lpwstr>4b4266a6-1368-41af-ad5a-59eb634f7ad8</vt:lpwstr>
  </property>
  <property fmtid="{D5CDD505-2E9C-101B-9397-08002B2CF9AE}" pid="13" name="MSIP_Label_f31142f3-8099-46d1-8755-df3fda1ce27f_ActionId">
    <vt:lpwstr>e0310a88-8e7c-4204-93d0-1d6a5c4cd192</vt:lpwstr>
  </property>
  <property fmtid="{D5CDD505-2E9C-101B-9397-08002B2CF9AE}" pid="14" name="MSIP_Label_f31142f3-8099-46d1-8755-df3fda1ce27f_ContentBits">
    <vt:lpwstr>0</vt:lpwstr>
  </property>
  <property fmtid="{D5CDD505-2E9C-101B-9397-08002B2CF9AE}" pid="15" name="MediaServiceImageTags">
    <vt:lpwstr/>
  </property>
</Properties>
</file>